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08" r:id="rId2"/>
    <p:sldId id="257" r:id="rId3"/>
    <p:sldId id="328" r:id="rId4"/>
    <p:sldId id="258" r:id="rId5"/>
    <p:sldId id="260" r:id="rId6"/>
    <p:sldId id="329" r:id="rId7"/>
    <p:sldId id="262" r:id="rId8"/>
    <p:sldId id="316" r:id="rId9"/>
    <p:sldId id="263" r:id="rId10"/>
    <p:sldId id="310" r:id="rId11"/>
    <p:sldId id="268" r:id="rId12"/>
    <p:sldId id="309" r:id="rId13"/>
    <p:sldId id="269" r:id="rId14"/>
    <p:sldId id="311" r:id="rId15"/>
    <p:sldId id="312" r:id="rId16"/>
    <p:sldId id="313" r:id="rId17"/>
    <p:sldId id="314" r:id="rId18"/>
    <p:sldId id="270" r:id="rId19"/>
    <p:sldId id="330" r:id="rId20"/>
    <p:sldId id="315" r:id="rId21"/>
    <p:sldId id="317" r:id="rId22"/>
    <p:sldId id="271" r:id="rId23"/>
    <p:sldId id="272" r:id="rId24"/>
    <p:sldId id="274" r:id="rId25"/>
    <p:sldId id="275" r:id="rId26"/>
    <p:sldId id="273" r:id="rId27"/>
    <p:sldId id="276" r:id="rId28"/>
    <p:sldId id="277" r:id="rId29"/>
    <p:sldId id="318" r:id="rId30"/>
    <p:sldId id="278" r:id="rId31"/>
    <p:sldId id="279" r:id="rId32"/>
    <p:sldId id="319" r:id="rId33"/>
    <p:sldId id="281" r:id="rId34"/>
    <p:sldId id="282" r:id="rId35"/>
    <p:sldId id="283" r:id="rId36"/>
    <p:sldId id="321" r:id="rId37"/>
    <p:sldId id="323" r:id="rId38"/>
    <p:sldId id="324" r:id="rId39"/>
    <p:sldId id="322" r:id="rId40"/>
    <p:sldId id="288" r:id="rId41"/>
    <p:sldId id="289" r:id="rId42"/>
    <p:sldId id="325" r:id="rId43"/>
    <p:sldId id="290" r:id="rId44"/>
    <p:sldId id="291" r:id="rId45"/>
    <p:sldId id="292" r:id="rId46"/>
    <p:sldId id="293" r:id="rId47"/>
    <p:sldId id="294" r:id="rId48"/>
    <p:sldId id="299" r:id="rId49"/>
    <p:sldId id="326" r:id="rId50"/>
    <p:sldId id="302" r:id="rId51"/>
    <p:sldId id="303" r:id="rId52"/>
    <p:sldId id="304" r:id="rId53"/>
    <p:sldId id="305" r:id="rId54"/>
    <p:sldId id="306" r:id="rId55"/>
    <p:sldId id="327" r:id="rId56"/>
    <p:sldId id="307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413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516682" y="4421421"/>
            <a:ext cx="4907372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Wait! Why are there only 4 dummy variables for 5 levels of the `</a:t>
            </a:r>
            <a:r>
              <a:rPr lang="en-US" sz="2000" b="1" dirty="0" err="1"/>
              <a:t>body_style</a:t>
            </a:r>
            <a:r>
              <a:rPr lang="en-US" sz="2000" b="1" dirty="0"/>
              <a:t>`?</a:t>
            </a:r>
            <a:endParaRPr lang="en-US" sz="16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What happened to the coefficient for the first level of </a:t>
                </a:r>
                <a:r>
                  <a:rPr lang="en-US" dirty="0"/>
                  <a:t>`</a:t>
                </a:r>
                <a:r>
                  <a:rPr lang="en-US" dirty="0" err="1"/>
                  <a:t>body_style</a:t>
                </a:r>
                <a:r>
                  <a:rPr lang="en-US" dirty="0"/>
                  <a:t>`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</a:t>
                </a:r>
                <a:r>
                  <a:rPr lang="en-US" dirty="0"/>
                  <a:t> have </a:t>
                </a:r>
                <a:r>
                  <a:rPr dirty="0"/>
                  <a:t>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lang="en-US" dirty="0"/>
                  <a:t>A</a:t>
                </a:r>
                <a:r>
                  <a:rPr dirty="0"/>
                  <a:t>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</a:t>
            </a:r>
            <a:r>
              <a:rPr lang="en-US" sz="1600" b="1" dirty="0">
                <a:solidFill>
                  <a:srgbClr val="C00000"/>
                </a:solidFill>
                <a:latin typeface="Courier"/>
              </a:rPr>
              <a:t>-1</a:t>
            </a:r>
            <a:r>
              <a:rPr lang="en-US" sz="1600" dirty="0">
                <a:latin typeface="Courier"/>
              </a:rPr>
              <a:t>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With intercept term </a:t>
                </a:r>
                <a:r>
                  <a:rPr dirty="0"/>
                  <a:t>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943495"/>
            <a:ext cx="4747341" cy="41154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intercept</a:t>
            </a:r>
            <a:r>
              <a:rPr lang="en-US" sz="1800" dirty="0"/>
              <a:t> is the </a:t>
            </a:r>
            <a:r>
              <a:rPr lang="en-US" sz="1800" b="1" dirty="0"/>
              <a:t>mean</a:t>
            </a:r>
            <a:r>
              <a:rPr lang="en-US" sz="1800" dirty="0"/>
              <a:t> for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741619"/>
            <a:ext cx="3256707" cy="43172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3645131" y="2693324"/>
            <a:ext cx="443410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055616" y="3013364"/>
            <a:ext cx="123527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>
            <a:off x="4742411" y="3423123"/>
            <a:ext cx="1109749" cy="4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4443153" y="3743163"/>
            <a:ext cx="1529542" cy="21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D5FF4-32C1-D03C-9C44-405490EA678B}"/>
              </a:ext>
            </a:extLst>
          </p:cNvPr>
          <p:cNvCxnSpPr>
            <a:cxnSpLocks/>
          </p:cNvCxnSpPr>
          <p:nvPr/>
        </p:nvCxnSpPr>
        <p:spPr>
          <a:xfrm flipV="1">
            <a:off x="4443153" y="3926043"/>
            <a:ext cx="1409007" cy="76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2" y="674425"/>
            <a:ext cx="3320623" cy="44081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796544"/>
            <a:ext cx="4858143" cy="42623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>
            <a:cxnSpLocks/>
          </p:cNvCxnSpPr>
          <p:nvPr/>
        </p:nvCxnSpPr>
        <p:spPr>
          <a:xfrm>
            <a:off x="3756614" y="2571750"/>
            <a:ext cx="4302575" cy="35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>
            <a:off x="5173426" y="2927731"/>
            <a:ext cx="678734" cy="28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5130615" y="2892829"/>
            <a:ext cx="721545" cy="569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>
            <a:off x="4493029" y="3549535"/>
            <a:ext cx="1359131" cy="1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E1C5E-0726-F614-B5BE-CDDABC22BD97}"/>
              </a:ext>
            </a:extLst>
          </p:cNvPr>
          <p:cNvCxnSpPr>
            <a:cxnSpLocks/>
          </p:cNvCxnSpPr>
          <p:nvPr/>
        </p:nvCxnSpPr>
        <p:spPr>
          <a:xfrm>
            <a:off x="4493029" y="3562453"/>
            <a:ext cx="1288473" cy="3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  <a:blipFill>
                <a:blip r:embed="rId4"/>
                <a:stretch>
                  <a:fillRect l="-1370" t="-2941" b="-8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96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computes response (predictions) specific to fuel type</a:t>
            </a:r>
          </a:p>
          <a:p>
            <a:r>
              <a:rPr lang="en-US" sz="2000" dirty="0"/>
              <a:t>Response is identical between models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In a linear model we can </a:t>
            </a:r>
            <a:r>
              <a:rPr lang="en-US" dirty="0"/>
              <a:t>often</a:t>
            </a:r>
            <a:r>
              <a:rPr dirty="0"/>
              <a:t> relate the coefficient values to an effect size</a:t>
            </a:r>
          </a:p>
          <a:p>
            <a:pPr lvl="0"/>
            <a:r>
              <a:rPr dirty="0"/>
              <a:t>Assumes the </a:t>
            </a:r>
            <a:r>
              <a:rPr b="1" dirty="0"/>
              <a:t>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</a:t>
            </a:r>
            <a:r>
              <a:rPr b="1" dirty="0"/>
              <a:t>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C17D-3037-4736-4C18-7F69A2E1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852-2C98-F793-E9D0-F2A009C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 a linear model we can often relate the coefficient values to an effect size</a:t>
                </a:r>
              </a:p>
              <a:p>
                <a:pPr lvl="0"/>
                <a:r>
                  <a:rPr lang="en-US" dirty="0"/>
                  <a:t>Often want to </a:t>
                </a:r>
                <a:r>
                  <a:rPr lang="en-US" b="1" dirty="0"/>
                  <a:t>adjust model response</a:t>
                </a:r>
                <a:r>
                  <a:rPr lang="en-US" dirty="0"/>
                  <a:t> </a:t>
                </a:r>
                <a:r>
                  <a:rPr lang="en-US" b="1" dirty="0"/>
                  <a:t>for a effects</a:t>
                </a:r>
              </a:p>
              <a:p>
                <a:pPr lvl="1"/>
                <a:r>
                  <a:rPr lang="en-US" dirty="0"/>
                  <a:t>Eliminate the effect of certain variables from analysis</a:t>
                </a:r>
              </a:p>
              <a:p>
                <a:pPr lvl="1"/>
                <a:r>
                  <a:rPr lang="en-US" dirty="0"/>
                  <a:t>Adjustment is the level (coefficient value) for categorical variables</a:t>
                </a:r>
              </a:p>
              <a:p>
                <a:r>
                  <a:rPr lang="en-US" dirty="0"/>
                  <a:t>Can use product of </a:t>
                </a:r>
                <a:r>
                  <a:rPr lang="en-US" b="1" dirty="0"/>
                  <a:t>variable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partial slope</a:t>
                </a:r>
                <a:r>
                  <a:rPr lang="en-US" dirty="0"/>
                  <a:t> of continuous variables</a:t>
                </a:r>
              </a:p>
              <a:p>
                <a:r>
                  <a:rPr lang="en-US" dirty="0"/>
                  <a:t>Example: adjust for the road type for auto safety study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130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Linear models are a flexible and widely used class of models</a:t>
            </a:r>
          </a:p>
          <a:p>
            <a:pPr lvl="0"/>
            <a:r>
              <a:rPr lang="en-US" dirty="0"/>
              <a:t>Fit model coefficients by </a:t>
            </a:r>
            <a:r>
              <a:rPr lang="en-US" b="1" dirty="0"/>
              <a:t>least squares</a:t>
            </a:r>
            <a:r>
              <a:rPr lang="en-US" dirty="0"/>
              <a:t> estimation</a:t>
            </a:r>
          </a:p>
          <a:p>
            <a:pPr lvl="1"/>
            <a:r>
              <a:rPr lang="en-US" dirty="0"/>
              <a:t>Least squares is a maximum likelihood estimate, </a:t>
            </a:r>
          </a:p>
          <a:p>
            <a:pPr lvl="1"/>
            <a:r>
              <a:rPr lang="en-US" dirty="0"/>
              <a:t>Produces Normally distributed residuals</a:t>
            </a:r>
          </a:p>
          <a:p>
            <a:pPr lvl="0"/>
            <a:r>
              <a:rPr lang="en-US" dirty="0"/>
              <a:t>Can use many types of predictor variables, linear and nonlinear</a:t>
            </a:r>
          </a:p>
          <a:p>
            <a:pPr lvl="1"/>
            <a:r>
              <a:rPr lang="en-US" b="1" dirty="0"/>
              <a:t>Model is linear in parameters</a:t>
            </a:r>
            <a:endParaRPr lang="ar-AE" b="1" dirty="0"/>
          </a:p>
          <a:p>
            <a:pPr lvl="0"/>
            <a:r>
              <a:rPr lang="en-US" dirty="0"/>
              <a:t>We prefer the simplest model that does the job</a:t>
            </a:r>
          </a:p>
          <a:p>
            <a:pPr lvl="1"/>
            <a:r>
              <a:rPr lang="en-US" dirty="0"/>
              <a:t>Parsimonious model has the fewest parameters required to explain the data</a:t>
            </a:r>
          </a:p>
          <a:p>
            <a:pPr lvl="1"/>
            <a:r>
              <a:rPr lang="en-US" dirty="0"/>
              <a:t>The principle of </a:t>
            </a:r>
            <a:r>
              <a:rPr lang="en-US" b="1" dirty="0"/>
              <a:t>Occam’s razor</a:t>
            </a:r>
            <a:endParaRPr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Applying </a:t>
            </a:r>
            <a:r>
              <a:rPr lang="en-US" sz="2000" b="1" dirty="0"/>
              <a:t>adjustment</a:t>
            </a:r>
            <a:r>
              <a:rPr lang="en-US" sz="2000" dirty="0"/>
              <a:t> for fuel type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246909"/>
            <a:ext cx="4675632" cy="3811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</a:t>
            </a:r>
            <a:r>
              <a:rPr lang="en-US" sz="2000" b="1" dirty="0"/>
              <a:t>adjustment to diesel cars </a:t>
            </a:r>
          </a:p>
          <a:p>
            <a:pPr lvl="1"/>
            <a:r>
              <a:rPr lang="en-US" sz="1700" dirty="0"/>
              <a:t>Adjust diesel car observations by contrast</a:t>
            </a:r>
          </a:p>
          <a:p>
            <a:pPr lvl="1"/>
            <a:r>
              <a:rPr lang="en-US" sz="1700" dirty="0"/>
              <a:t>Adjust model response by fuel type contrast value for diesel cars</a:t>
            </a:r>
          </a:p>
          <a:p>
            <a:r>
              <a:rPr lang="en-US" sz="2000" dirty="0"/>
              <a:t>Model response for the two fuel types is now the same!</a:t>
            </a:r>
          </a:p>
          <a:p>
            <a:r>
              <a:rPr lang="en-US" sz="2000" dirty="0"/>
              <a:t>We have eliminated the effect of fuel type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</a:t>
            </a:r>
            <a:r>
              <a:rPr lang="en-US" dirty="0"/>
              <a:t>non-Normal or </a:t>
            </a:r>
            <a:r>
              <a:rPr dirty="0"/>
              <a:t>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r>
              <a:rPr lang="en-US" dirty="0"/>
              <a:t>Use GLM framework</a:t>
            </a:r>
            <a:r>
              <a:rPr dirty="0"/>
              <a:t> for all exponential family response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the, possible vector valued, model coefficients 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Define the link function, know as the or </a:t>
                </a:r>
                <a:r>
                  <a:rPr lang="en-US" b="1" dirty="0"/>
                  <a:t>logit function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E0C-230E-A1DA-22EE-8125D462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3934-5528-A0FF-93FF-90091BE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3B6-BEF1-D7FF-3A7D-CBEBF018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Linear models are interpretable and idea for inference</a:t>
            </a:r>
          </a:p>
          <a:p>
            <a:pPr lvl="0"/>
            <a:r>
              <a:rPr lang="en-US" dirty="0"/>
              <a:t>Repose to changes in independent variables is predictable</a:t>
            </a:r>
          </a:p>
          <a:p>
            <a:pPr lvl="1"/>
            <a:r>
              <a:rPr lang="en-US" dirty="0"/>
              <a:t>Model parameters provide quantitative sensitivity to changes in independent variables </a:t>
            </a:r>
          </a:p>
          <a:p>
            <a:pPr lvl="0"/>
            <a:r>
              <a:rPr lang="en-US" dirty="0"/>
              <a:t>Model fit can be tested</a:t>
            </a:r>
          </a:p>
          <a:p>
            <a:pPr lvl="1"/>
            <a:r>
              <a:rPr lang="en-US" dirty="0"/>
              <a:t>Reject hypothesis of null model</a:t>
            </a:r>
          </a:p>
          <a:p>
            <a:pPr lvl="1"/>
            <a:r>
              <a:rPr lang="en-US" dirty="0"/>
              <a:t>Reject hypothesis of non-significant model coefficients </a:t>
            </a:r>
          </a:p>
          <a:p>
            <a:pPr lvl="1"/>
            <a:r>
              <a:rPr lang="en-US" dirty="0"/>
              <a:t>Compare models by variance explained, properties of residuals and confidence intervals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300349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Response of linear model is transformed to the binomially distributed random variable through the </a:t>
                </a:r>
                <a:r>
                  <a:rPr lang="en-US" b="1" dirty="0"/>
                  <a:t>inverse link function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inverse logit function</a:t>
                </a:r>
                <a:r>
                  <a:rPr lang="en-US" dirty="0"/>
                  <a:t>, or </a:t>
                </a:r>
                <a:r>
                  <a:rPr lang="en-US" b="1" dirty="0"/>
                  <a:t>logistic function</a:t>
                </a:r>
                <a:r>
                  <a:rPr lang="en-US" dirty="0"/>
                  <a:t>,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516972-4A38-23D5-C04B-AD12822BED0D}"/>
              </a:ext>
            </a:extLst>
          </p:cNvPr>
          <p:cNvCxnSpPr>
            <a:cxnSpLocks/>
          </p:cNvCxnSpPr>
          <p:nvPr/>
        </p:nvCxnSpPr>
        <p:spPr>
          <a:xfrm flipV="1">
            <a:off x="3358342" y="1699953"/>
            <a:ext cx="4077393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60CE3F-D41B-BE3D-5CE2-8EF60981BE7C}"/>
              </a:ext>
            </a:extLst>
          </p:cNvPr>
          <p:cNvCxnSpPr>
            <a:cxnSpLocks/>
          </p:cNvCxnSpPr>
          <p:nvPr/>
        </p:nvCxnSpPr>
        <p:spPr>
          <a:xfrm>
            <a:off x="3391593" y="2867891"/>
            <a:ext cx="1093123" cy="145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479535" cy="2473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lower recall, more false negative</a:t>
                </a:r>
                <a:endParaRPr dirty="0"/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lower precision, more false positives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8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Watch out!! The relatively high accuracy of this model is deceptive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evaluating any machine learning 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best all of the time</a:t>
            </a:r>
          </a:p>
          <a:p>
            <a:pPr lvl="0"/>
            <a:r>
              <a:rPr lang="en-US" dirty="0"/>
              <a:t>Test for h</a:t>
            </a:r>
            <a:r>
              <a:rPr dirty="0"/>
              <a:t>omoscedastic Normally distributed residuals</a:t>
            </a:r>
          </a:p>
          <a:p>
            <a:pPr lvl="0"/>
            <a:r>
              <a:rPr lang="en-US" dirty="0"/>
              <a:t>Are</a:t>
            </a:r>
            <a:r>
              <a:rPr dirty="0"/>
              <a:t> model and its coefficients </a:t>
            </a:r>
            <a:r>
              <a:rPr lang="en-US" dirty="0"/>
              <a:t>statistically </a:t>
            </a:r>
            <a:r>
              <a:rPr dirty="0"/>
              <a:t>significant?</a:t>
            </a:r>
          </a:p>
          <a:p>
            <a:pPr lvl="1"/>
            <a:r>
              <a:rPr dirty="0"/>
              <a:t>F test </a:t>
            </a:r>
            <a:r>
              <a:rPr lang="en-US" dirty="0"/>
              <a:t>on model significance</a:t>
            </a:r>
            <a:endParaRPr dirty="0"/>
          </a:p>
          <a:p>
            <a:pPr lvl="1"/>
            <a:r>
              <a:rPr dirty="0"/>
              <a:t>t-test on model parameter </a:t>
            </a:r>
            <a:r>
              <a:rPr lang="en-US" dirty="0"/>
              <a:t>significance</a:t>
            </a:r>
            <a:endParaRPr dirty="0"/>
          </a:p>
          <a:p>
            <a:pPr lvl="0"/>
            <a:r>
              <a:rPr b="1" dirty="0"/>
              <a:t>Different methods highlight different problems</a:t>
            </a:r>
            <a:r>
              <a:rPr dirty="0"/>
              <a:t> with your model</a:t>
            </a:r>
          </a:p>
          <a:p>
            <a:pPr lvl="0"/>
            <a:r>
              <a:rPr dirty="0"/>
              <a:t>Don’t forget to check that the </a:t>
            </a:r>
            <a:r>
              <a:rPr b="1" dirty="0"/>
              <a:t>model must make sense</a:t>
            </a:r>
            <a:r>
              <a:rPr dirty="0"/>
              <a:t> for your application!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1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1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1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1111" t="-232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is the </a:t>
                </a:r>
                <a:r>
                  <a:rPr lang="en-US" b="1" dirty="0"/>
                  <a:t>log likelihood ratio of a model to</a:t>
                </a:r>
                <a:r>
                  <a:rPr lang="en-US" dirty="0"/>
                  <a:t>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a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Example: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Example: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Examples, Normal distribution or Binomial distribution</a:t>
                </a:r>
              </a:p>
              <a:p>
                <a:pPr lvl="1"/>
                <a:r>
                  <a:rPr lang="en-US" dirty="0"/>
                  <a:t>In these cases, deviance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lang="en-US" dirty="0"/>
                  <a:t>T</a:t>
                </a:r>
                <a:r>
                  <a:rPr dirty="0"/>
                  <a:t>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Binomial </a:t>
                </a:r>
                <a:r>
                  <a:rPr b="1" dirty="0" err="1"/>
                  <a:t>staturated</a:t>
                </a:r>
                <a:r>
                  <a:rPr b="1" dirty="0"/>
                  <a:t> model:</a:t>
                </a:r>
              </a:p>
              <a:p>
                <a:r>
                  <a:rPr dirty="0"/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The likelihood can be writ</a:t>
                </a:r>
                <a:r>
                  <a:rPr lang="en-US" dirty="0"/>
                  <a:t>t</a:t>
                </a:r>
                <a:r>
                  <a:rPr dirty="0"/>
                  <a:t>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log likelihood of the saturated model.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lang="en-US" dirty="0"/>
                  <a:t>Recall that log-likelihood is usually a negative number</a:t>
                </a:r>
              </a:p>
              <a:p>
                <a:pPr lvl="1"/>
                <a:r>
                  <a:rPr lang="en-US" dirty="0"/>
                  <a:t>Higher log-likelihood has smaller negative magnitude</a:t>
                </a:r>
              </a:p>
              <a:p>
                <a:pPr lvl="0"/>
                <a:r>
                  <a:rPr lang="en-US" dirty="0"/>
                  <a:t>Sign of ratio chosen to ensure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:r>
                  <a:rPr lang="en-US"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model with greater predictive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133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430684" y="2312416"/>
            <a:ext cx="3038301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</a:t>
            </a:r>
            <a:r>
              <a:rPr lang="en-US" dirty="0"/>
              <a:t>independent</a:t>
            </a:r>
            <a:r>
              <a:rPr dirty="0"/>
              <a:t>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</a:t>
            </a:r>
            <a:r>
              <a:rPr lang="en-US" dirty="0"/>
              <a:t>want </a:t>
            </a:r>
            <a:r>
              <a:rPr dirty="0"/>
              <a:t>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Intercept is the mean of the response variable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</a:t>
            </a:r>
            <a:r>
              <a:rPr lang="en-US" dirty="0"/>
              <a:t>independent variables</a:t>
            </a:r>
            <a:r>
              <a:rPr dirty="0"/>
              <a:t>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an infinite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sz="1800" dirty="0" err="1"/>
                  <a:t>num_awards</a:t>
                </a:r>
                <a:r>
                  <a:rPr lang="en-US" sz="1800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awards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707476"/>
            <a:ext cx="515389" cy="26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067396"/>
            <a:ext cx="1425633" cy="69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00847" y="3707476"/>
            <a:ext cx="621645" cy="546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443154" y="4291584"/>
            <a:ext cx="1417319" cy="3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481349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FD5D-2916-D92A-E234-E7CBB1C5E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C41-4EF1-29A0-34CF-4C4EBDBB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20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7476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Generalize the linear model to accommodate </a:t>
            </a:r>
            <a:r>
              <a:rPr lang="en-US" b="1" dirty="0"/>
              <a:t>non-Normally distributed variables</a:t>
            </a:r>
          </a:p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lang="en-US" dirty="0"/>
              <a:t>GLM for Binomial, categorical, Poisson, etc., regression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</a:t>
            </a:r>
            <a:r>
              <a:rPr lang="en-US" dirty="0"/>
              <a:t>do we use</a:t>
            </a:r>
            <a:r>
              <a:rPr dirty="0"/>
              <a:t> categorical </a:t>
            </a:r>
            <a:r>
              <a:rPr lang="en-US" dirty="0" err="1"/>
              <a:t>indendent</a:t>
            </a:r>
            <a:r>
              <a:rPr lang="en-US" dirty="0"/>
              <a:t> </a:t>
            </a:r>
            <a:r>
              <a:rPr dirty="0"/>
              <a:t>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3617</Words>
  <Application>Microsoft Office PowerPoint</Application>
  <PresentationFormat>On-screen Show (16:9)</PresentationFormat>
  <Paragraphs>455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Courier</vt:lpstr>
      <vt:lpstr>Office Theme</vt:lpstr>
      <vt:lpstr>Models Categorical Variables and Nonlinear Responses</vt:lpstr>
      <vt:lpstr>Review</vt:lpstr>
      <vt:lpstr>Review</vt:lpstr>
      <vt:lpstr>Review</vt:lpstr>
      <vt:lpstr>Review</vt:lpstr>
      <vt:lpstr>Introduction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188</cp:revision>
  <dcterms:created xsi:type="dcterms:W3CDTF">2024-08-16T02:30:27Z</dcterms:created>
  <dcterms:modified xsi:type="dcterms:W3CDTF">2025-10-01T03:06:08Z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