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306" r:id="rId2"/>
    <p:sldId id="313" r:id="rId3"/>
    <p:sldId id="307" r:id="rId4"/>
    <p:sldId id="310" r:id="rId5"/>
    <p:sldId id="308" r:id="rId6"/>
    <p:sldId id="314" r:id="rId7"/>
    <p:sldId id="311" r:id="rId8"/>
    <p:sldId id="312" r:id="rId9"/>
    <p:sldId id="261" r:id="rId10"/>
    <p:sldId id="302" r:id="rId11"/>
    <p:sldId id="262" r:id="rId12"/>
    <p:sldId id="264" r:id="rId13"/>
    <p:sldId id="265" r:id="rId14"/>
    <p:sldId id="303" r:id="rId15"/>
    <p:sldId id="266" r:id="rId16"/>
    <p:sldId id="269" r:id="rId17"/>
    <p:sldId id="267" r:id="rId18"/>
    <p:sldId id="268" r:id="rId19"/>
    <p:sldId id="270" r:id="rId20"/>
    <p:sldId id="271" r:id="rId21"/>
    <p:sldId id="272" r:id="rId22"/>
    <p:sldId id="273" r:id="rId23"/>
    <p:sldId id="274" r:id="rId24"/>
    <p:sldId id="276" r:id="rId25"/>
    <p:sldId id="277" r:id="rId26"/>
    <p:sldId id="278" r:id="rId27"/>
    <p:sldId id="279" r:id="rId28"/>
    <p:sldId id="280" r:id="rId29"/>
    <p:sldId id="281" r:id="rId30"/>
    <p:sldId id="304" r:id="rId31"/>
    <p:sldId id="315" r:id="rId32"/>
    <p:sldId id="282" r:id="rId33"/>
    <p:sldId id="284" r:id="rId34"/>
    <p:sldId id="285" r:id="rId35"/>
    <p:sldId id="305" r:id="rId36"/>
    <p:sldId id="286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92" d="100"/>
          <a:sy n="92" d="100"/>
        </p:scale>
        <p:origin x="744" y="4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8A1AA-8502-4342-9C4F-4F7467E21DCA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C12BD-C794-4714-BA9D-8C55482C8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63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12BD-C794-4714-BA9D-8C55482C8D2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98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igital_twin" TargetMode="External"/><Relationship Id="rId2" Type="http://schemas.openxmlformats.org/officeDocument/2006/relationships/hyperlink" Target="https://en.wikipedia.org/wiki/Monte_Carlo_method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pmc/articles/PMC2924739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/>
              <a:t>Sampling and Simulation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2023 2024,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8"/>
            <a:ext cx="8229600" cy="3940893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Sampling is a fundamental process in the collection and analysis of data</a:t>
            </a:r>
          </a:p>
          <a:p>
            <a:pPr lvl="0"/>
            <a:r>
              <a:rPr dirty="0"/>
              <a:t>Key points to keep in mind:</a:t>
            </a:r>
          </a:p>
          <a:p>
            <a:pPr lvl="1"/>
            <a:r>
              <a:rPr dirty="0"/>
              <a:t>Understanding sampling is essential to ensure data is</a:t>
            </a:r>
            <a:r>
              <a:rPr lang="en-US" dirty="0"/>
              <a:t> </a:t>
            </a:r>
            <a:r>
              <a:rPr lang="en-US" b="1" dirty="0"/>
              <a:t>unbiased </a:t>
            </a:r>
            <a:r>
              <a:rPr lang="en-US" dirty="0"/>
              <a:t>and</a:t>
            </a:r>
            <a:r>
              <a:rPr dirty="0"/>
              <a:t> representative of the entire population</a:t>
            </a:r>
          </a:p>
          <a:p>
            <a:pPr lvl="1"/>
            <a:r>
              <a:rPr b="1" dirty="0"/>
              <a:t>Inferences on the sample </a:t>
            </a:r>
            <a:r>
              <a:rPr dirty="0"/>
              <a:t>say something about the population</a:t>
            </a:r>
          </a:p>
          <a:p>
            <a:pPr lvl="1"/>
            <a:r>
              <a:rPr dirty="0"/>
              <a:t>The sample must be </a:t>
            </a:r>
            <a:r>
              <a:rPr b="1" dirty="0"/>
              <a:t>randomly drawn </a:t>
            </a:r>
            <a:r>
              <a:rPr dirty="0"/>
              <a:t>from the population</a:t>
            </a:r>
          </a:p>
          <a:p>
            <a:pPr lvl="0"/>
            <a:r>
              <a:rPr dirty="0"/>
              <a:t>Sampling from distributions is the building block of </a:t>
            </a:r>
            <a:r>
              <a:rPr lang="en-US" dirty="0"/>
              <a:t>Monte Carlo </a:t>
            </a:r>
            <a:r>
              <a:rPr dirty="0"/>
              <a:t>simulation</a:t>
            </a:r>
          </a:p>
          <a:p>
            <a:pPr lvl="0"/>
            <a:r>
              <a:rPr dirty="0"/>
              <a:t>We will take up the topic of </a:t>
            </a:r>
            <a:r>
              <a:rPr b="1" dirty="0"/>
              <a:t>resampling</a:t>
            </a:r>
            <a:r>
              <a:rPr dirty="0"/>
              <a:t> </a:t>
            </a:r>
            <a:r>
              <a:rPr lang="en-US" dirty="0"/>
              <a:t>next week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8856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Example</a:t>
            </a:r>
            <a:r>
              <a:rPr lang="en-US" dirty="0"/>
              <a:t>s of Sampling from a Population</a:t>
            </a:r>
            <a:endParaRPr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2057029"/>
              </p:ext>
            </p:extLst>
          </p:nvPr>
        </p:nvGraphicFramePr>
        <p:xfrm>
          <a:off x="457200" y="1097041"/>
          <a:ext cx="82296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Population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A/B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The users we show either web sites A or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All possible users, past present and future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World Cup Soccer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800" dirty="0"/>
                        <a:t>T</a:t>
                      </a:r>
                      <a:r>
                        <a:rPr sz="1800" dirty="0"/>
                        <a:t>eams which qualify </a:t>
                      </a:r>
                      <a:r>
                        <a:rPr lang="en-US" sz="1800" dirty="0"/>
                        <a:t>from past </a:t>
                      </a:r>
                      <a:r>
                        <a:rPr sz="1800" dirty="0"/>
                        <a:t>season</a:t>
                      </a:r>
                      <a:r>
                        <a:rPr lang="en-US" sz="1800" dirty="0"/>
                        <a:t>s</a:t>
                      </a:r>
                      <a:endParaRPr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 dirty="0"/>
                        <a:t>All national teams in past, present and future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Average height of data science students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Students in a data science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All students taking data science classes world wide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Tolerances of a manufactured 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Samples taken from production 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All parts manufactured in the past, present and future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Numbers of a species in a habitat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Population counts from sampled habitats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 dirty="0"/>
                        <a:t>All possible habitats in the past, present and future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Importance of Random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874292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All statistical methods rely on the use of </a:t>
            </a:r>
            <a:r>
              <a:rPr b="1" dirty="0"/>
              <a:t>randomized unbiased samples</a:t>
            </a:r>
          </a:p>
          <a:p>
            <a:pPr lvl="0"/>
            <a:r>
              <a:rPr dirty="0"/>
              <a:t>Failure to randomized samples violates many key assumptions of statistical models</a:t>
            </a:r>
            <a:r>
              <a:rPr lang="en-US" dirty="0"/>
              <a:t> and machine learning models</a:t>
            </a:r>
            <a:endParaRPr dirty="0"/>
          </a:p>
          <a:p>
            <a:pPr lvl="0"/>
            <a:r>
              <a:rPr dirty="0"/>
              <a:t>An understanding of proper use of sampling methods is essential to statistical inference</a:t>
            </a:r>
          </a:p>
          <a:p>
            <a:pPr lvl="0"/>
            <a:r>
              <a:rPr dirty="0"/>
              <a:t>Most commonly used machine learning algorithms assume that training data are </a:t>
            </a:r>
            <a:r>
              <a:rPr b="1" dirty="0"/>
              <a:t>unbiased</a:t>
            </a:r>
            <a:r>
              <a:rPr dirty="0"/>
              <a:t> and </a:t>
            </a:r>
            <a:r>
              <a:rPr b="1" dirty="0"/>
              <a:t>independent and identically distributed (</a:t>
            </a:r>
            <a:r>
              <a:rPr b="1" dirty="0" err="1"/>
              <a:t>iid</a:t>
            </a:r>
            <a:r>
              <a:rPr b="1" dirty="0"/>
              <a:t>)</a:t>
            </a:r>
          </a:p>
          <a:p>
            <a:pPr lvl="1"/>
            <a:r>
              <a:rPr dirty="0"/>
              <a:t>These conditions are only met if training data sample is randomized</a:t>
            </a:r>
          </a:p>
          <a:p>
            <a:pPr lvl="1"/>
            <a:r>
              <a:rPr dirty="0"/>
              <a:t>Otherwise, the training data will be biased and not represent the underlying </a:t>
            </a:r>
            <a:r>
              <a:rPr lang="en-US" dirty="0"/>
              <a:t>population</a:t>
            </a:r>
            <a:r>
              <a:rPr dirty="0"/>
              <a:t> distribution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Sampling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34005"/>
                <a:ext cx="8229600" cy="3903516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sz="2000" dirty="0"/>
                  <a:t>Sampling of a population is done from an unknown </a:t>
                </a:r>
                <a:r>
                  <a:rPr sz="2000" b="1" dirty="0"/>
                  <a:t>population distribution</a:t>
                </a:r>
                <a:r>
                  <a:rPr sz="2000" dirty="0"/>
                  <a:t>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endParaRPr sz="2000" dirty="0"/>
              </a:p>
              <a:p>
                <a:pPr lvl="0"/>
                <a:r>
                  <a:rPr sz="2000" dirty="0"/>
                  <a:t>Any </a:t>
                </a:r>
                <a:r>
                  <a:rPr sz="2000" b="1" dirty="0"/>
                  <a:t>statistic</a:t>
                </a:r>
                <a:r>
                  <a:rPr sz="2000" dirty="0"/>
                  <a:t>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sz="2000" dirty="0"/>
                  <a:t>, we compute for the </a:t>
                </a:r>
                <a:r>
                  <a:rPr lang="en-US" sz="2000" dirty="0"/>
                  <a:t>population </a:t>
                </a:r>
                <a:r>
                  <a:rPr sz="2000" dirty="0"/>
                  <a:t>is based on a sample,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</m:acc>
                  </m:oMath>
                </a14:m>
                <a:endParaRPr sz="2000" dirty="0"/>
              </a:p>
              <a:p>
                <a:pPr lvl="0"/>
                <a:r>
                  <a:rPr sz="2000" dirty="0"/>
                  <a:t>The statistic is an approximation, of a </a:t>
                </a:r>
                <a:r>
                  <a:rPr sz="2000" b="1" dirty="0"/>
                  <a:t>population parameter</a:t>
                </a:r>
                <a:endParaRPr lang="en-US" sz="2000" b="1" dirty="0"/>
              </a:p>
              <a:p>
                <a:pPr lvl="0"/>
                <a:r>
                  <a:rPr lang="en-US" sz="2000" dirty="0"/>
                  <a:t>Example:</a:t>
                </a:r>
                <a:endParaRPr sz="2000" dirty="0"/>
              </a:p>
              <a:p>
                <a:pPr lvl="1"/>
                <a:r>
                  <a:rPr lang="en-US" sz="2000" dirty="0"/>
                  <a:t>T</a:t>
                </a:r>
                <a:r>
                  <a:rPr sz="2000" dirty="0"/>
                  <a:t>he </a:t>
                </a:r>
                <a:r>
                  <a:rPr sz="2000" b="1" dirty="0"/>
                  <a:t>population mean</a:t>
                </a:r>
                <a:r>
                  <a:rPr sz="2000" dirty="0"/>
                  <a:t> is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sz="2000" dirty="0"/>
              </a:p>
              <a:p>
                <a:pPr lvl="1"/>
                <a:r>
                  <a:rPr sz="2000" dirty="0"/>
                  <a:t>Whereas, the </a:t>
                </a:r>
                <a:r>
                  <a:rPr sz="2000" b="1" dirty="0"/>
                  <a:t>sample estimate</a:t>
                </a:r>
                <a:r>
                  <a:rPr sz="2000" dirty="0"/>
                  <a:t> is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34005"/>
                <a:ext cx="8229600" cy="3903516"/>
              </a:xfrm>
              <a:blipFill>
                <a:blip r:embed="rId2"/>
                <a:stretch>
                  <a:fillRect l="-741" t="-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Sampling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34005"/>
                <a:ext cx="8229600" cy="3903516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Sampling of a population is done from an unknown </a:t>
                </a:r>
                <a:r>
                  <a:rPr b="1" dirty="0"/>
                  <a:t>population distribution</a:t>
                </a:r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If we continue to take random samples from the population and compute estimates of a statistic, we generate a </a:t>
                </a:r>
                <a:r>
                  <a:rPr b="1" dirty="0"/>
                  <a:t>sampling distribution</a:t>
                </a:r>
              </a:p>
              <a:p>
                <a:r>
                  <a:rPr lang="en-US" b="1" dirty="0"/>
                  <a:t>Frequentist statistics</a:t>
                </a:r>
                <a:r>
                  <a:rPr lang="en-US" dirty="0"/>
                  <a:t> built on the idea of randomly resampling the population distribution and recomputing a statistic</a:t>
                </a:r>
                <a:endParaRPr lang="en-US" b="1" dirty="0"/>
              </a:p>
              <a:p>
                <a:pPr lvl="1"/>
                <a:r>
                  <a:rPr lang="en-US" dirty="0"/>
                  <a:t>Example, we could repetitively sample the population and compute sample means,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‾"/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‾"/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‾"/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comprising the sampling distribution</a:t>
                </a:r>
              </a:p>
              <a:p>
                <a:pPr lvl="1"/>
                <a:r>
                  <a:rPr lang="en-US" dirty="0"/>
                  <a:t>Example, the parameters of a machine learning model have a sampling distribution</a:t>
                </a:r>
              </a:p>
              <a:p>
                <a:pPr lvl="1"/>
                <a:r>
                  <a:rPr dirty="0"/>
                  <a:t>In the frequentist world, </a:t>
                </a:r>
                <a:r>
                  <a:rPr b="1" dirty="0"/>
                  <a:t>statistical inferences </a:t>
                </a:r>
                <a:r>
                  <a:rPr dirty="0"/>
                  <a:t>are </a:t>
                </a:r>
                <a:r>
                  <a:rPr b="1" dirty="0"/>
                  <a:t>performed on the sampling distribution</a:t>
                </a:r>
              </a:p>
              <a:p>
                <a:pPr lvl="1"/>
                <a:r>
                  <a:rPr dirty="0"/>
                  <a:t>Sampling process</a:t>
                </a:r>
                <a:r>
                  <a:rPr lang="en-US" dirty="0"/>
                  <a:t>es</a:t>
                </a:r>
                <a:r>
                  <a:rPr dirty="0"/>
                  <a:t> must not bias the estimates of the statistic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34005"/>
                <a:ext cx="8229600" cy="3903516"/>
              </a:xfrm>
              <a:blipFill>
                <a:blip r:embed="rId2"/>
                <a:stretch>
                  <a:fillRect l="-741" t="-1719" b="-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6366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Sampling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85873"/>
                <a:ext cx="8229600" cy="904973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Sampling of a population is done from an unknown </a:t>
                </a:r>
                <a:r>
                  <a:rPr b="1" dirty="0"/>
                  <a:t>population distribution</a:t>
                </a:r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endParaRPr dirty="0"/>
              </a:p>
              <a:p>
                <a:r>
                  <a:rPr lang="en-US" sz="2400" dirty="0"/>
                  <a:t>Any </a:t>
                </a:r>
                <a:r>
                  <a:rPr lang="en-US" sz="2400" b="1" dirty="0"/>
                  <a:t>statistic</a:t>
                </a:r>
                <a:r>
                  <a:rPr lang="en-US" sz="2400" dirty="0"/>
                  <a:t>,</a:t>
                </a:r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ℱ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400" dirty="0"/>
                  <a:t>, we compute for the population is based on a sample,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sz="240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</m:acc>
                  </m:oMath>
                </a14:m>
                <a:endParaRPr lang="ar-AE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85873"/>
                <a:ext cx="8229600" cy="904973"/>
              </a:xfrm>
              <a:blipFill>
                <a:blip r:embed="rId2"/>
                <a:stretch>
                  <a:fillRect l="-667" t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../images/SamplingDistribuion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75658" y="1914382"/>
            <a:ext cx="5130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734992" y="4720818"/>
            <a:ext cx="8229600" cy="372525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Sampling distribution of unknown population parameter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Sampling and the Law of Large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 weak law of large numbers has a long history</a:t>
            </a:r>
          </a:p>
          <a:p>
            <a:pPr lvl="0"/>
            <a:r>
              <a:t>Jacob Bernoulli posthumously published the first proof for the Binomial distribution in 1713</a:t>
            </a:r>
          </a:p>
          <a:p>
            <a:pPr lvl="0"/>
            <a:r>
              <a:t>Law of large numbers is sometimes referred to as </a:t>
            </a:r>
            <a:r>
              <a:rPr b="1"/>
              <a:t>Bernoulli’s theorem</a:t>
            </a:r>
          </a:p>
          <a:p>
            <a:pPr lvl="0"/>
            <a:r>
              <a:t>A more general proof was published by Poisson in 1837.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Sampling and the Law of Large Numbers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633106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</a:t>
                </a:r>
                <a:r>
                  <a:rPr lang="en-US" b="1" dirty="0"/>
                  <a:t>weak law of large numbers</a:t>
                </a:r>
                <a:r>
                  <a:rPr lang="en-US" dirty="0"/>
                  <a:t> is a theorem that states that </a:t>
                </a:r>
                <a:r>
                  <a:rPr lang="en-US" b="1" dirty="0"/>
                  <a:t>statistics computed from independent unbiased random samples converge to the population values as larger samples are used</a:t>
                </a:r>
              </a:p>
              <a:p>
                <a:pPr lvl="0"/>
                <a:r>
                  <a:rPr lang="en-US" dirty="0"/>
                  <a:t>Example, for a population, the sample mean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𝐿𝑒𝑡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 </m:t>
                      </m:r>
                      <m:acc>
                        <m:accPr>
                          <m:chr m:val="‾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ar-AE" dirty="0"/>
              </a:p>
              <a:p>
                <a:r>
                  <a:rPr lang="en-US" dirty="0"/>
                  <a:t>Then by the weak law of large numbers: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This result is reassuring, </a:t>
                </a:r>
                <a:r>
                  <a:rPr lang="en-US" b="1" dirty="0"/>
                  <a:t>the larger the sample the better the statistic converges to the population parameter</a:t>
                </a:r>
              </a:p>
              <a:p>
                <a:pPr lvl="0"/>
                <a:r>
                  <a:rPr lang="en-US" dirty="0"/>
                  <a:t>Weak law of large numbers applies to estimates of parameters of a machine learning model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633106"/>
              </a:xfrm>
              <a:blipFill>
                <a:blip r:embed="rId2"/>
                <a:stretch>
                  <a:fillRect l="-667" t="-2181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Sampling and the Law of Large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33895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dirty="0"/>
              <a:t>The</a:t>
            </a:r>
            <a:r>
              <a:rPr lang="en-US" dirty="0"/>
              <a:t> weak</a:t>
            </a:r>
            <a:r>
              <a:rPr dirty="0"/>
              <a:t> law of large numbers is foundational to statistics</a:t>
            </a:r>
          </a:p>
          <a:p>
            <a:pPr lvl="0"/>
            <a:r>
              <a:rPr dirty="0"/>
              <a:t>We rely on the law of large numbers whenever we work with samples</a:t>
            </a:r>
          </a:p>
          <a:p>
            <a:pPr lvl="0"/>
            <a:r>
              <a:rPr lang="en-US" dirty="0"/>
              <a:t>Can a</a:t>
            </a:r>
            <a:r>
              <a:rPr dirty="0"/>
              <a:t>ssume that </a:t>
            </a:r>
            <a:r>
              <a:rPr b="1" dirty="0"/>
              <a:t>larger samples are more representatives of the population </a:t>
            </a:r>
            <a:endParaRPr lang="en-US" b="1" dirty="0"/>
          </a:p>
          <a:p>
            <a:pPr lvl="0"/>
            <a:r>
              <a:rPr dirty="0"/>
              <a:t>Is foundation of </a:t>
            </a:r>
            <a:r>
              <a:rPr lang="en-US" dirty="0"/>
              <a:t>statistical</a:t>
            </a:r>
            <a:r>
              <a:rPr dirty="0"/>
              <a:t> theory</a:t>
            </a:r>
            <a:r>
              <a:rPr lang="en-US" dirty="0"/>
              <a:t> and </a:t>
            </a:r>
            <a:r>
              <a:rPr dirty="0"/>
              <a:t>modern computational methods</a:t>
            </a:r>
            <a:endParaRPr lang="en-US" dirty="0"/>
          </a:p>
          <a:p>
            <a:pPr lvl="1"/>
            <a:r>
              <a:rPr lang="en-US" dirty="0"/>
              <a:t>Monte Carlo s</a:t>
            </a:r>
            <a:r>
              <a:rPr dirty="0"/>
              <a:t>imulation</a:t>
            </a:r>
            <a:endParaRPr lang="en-US" dirty="0"/>
          </a:p>
          <a:p>
            <a:pPr lvl="1"/>
            <a:r>
              <a:rPr lang="en-US" dirty="0"/>
              <a:t>B</a:t>
            </a:r>
            <a:r>
              <a:rPr dirty="0"/>
              <a:t>ootstrap resampling</a:t>
            </a:r>
            <a:endParaRPr lang="en-US" dirty="0"/>
          </a:p>
          <a:p>
            <a:pPr lvl="1"/>
            <a:r>
              <a:rPr lang="en-US" dirty="0"/>
              <a:t>Markov Chain </a:t>
            </a:r>
            <a:r>
              <a:rPr dirty="0"/>
              <a:t>Monte Carlo methods</a:t>
            </a:r>
            <a:endParaRPr lang="en-US" dirty="0"/>
          </a:p>
          <a:p>
            <a:pPr lvl="1"/>
            <a:r>
              <a:rPr lang="en-US" dirty="0"/>
              <a:t>Etc.</a:t>
            </a:r>
            <a:endParaRPr dirty="0"/>
          </a:p>
          <a:p>
            <a:pPr lvl="0"/>
            <a:r>
              <a:rPr dirty="0"/>
              <a:t>If the real world did not follow this theorem, then much of statistics (along with much of science and technology) would </a:t>
            </a:r>
            <a:r>
              <a:rPr lang="en-US" dirty="0"/>
              <a:t>fail!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362708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800" dirty="0"/>
              <a:t>Sampling and the Law of Large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0" y="1076326"/>
                <a:ext cx="4654951" cy="3518297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lang="en-US" sz="2400" dirty="0"/>
                  <a:t>A simple example: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mean of fair coin flips (0,1) = (T,H) converges to the expected value with more flips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mean converges to the expected value of 0.5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increases</a:t>
                </a:r>
                <a:endParaRPr sz="24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0" y="1076326"/>
                <a:ext cx="4654951" cy="3518297"/>
              </a:xfrm>
              <a:blipFill>
                <a:blip r:embed="rId2"/>
                <a:stretch>
                  <a:fillRect l="-1963" t="-1386" r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1" descr="../images/BrenoulliSample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451259" y="1593448"/>
            <a:ext cx="3604806" cy="216109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Review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874292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Performing visualization is an essential part of the entire data science pipeline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Initial exploration (EDA)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nderstanding model fit and errors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Presenting results and discoveries to colleagues.    </a:t>
            </a:r>
          </a:p>
        </p:txBody>
      </p:sp>
    </p:spTree>
    <p:extLst>
      <p:ext uri="{BB962C8B-B14F-4D97-AF65-F5344CB8AC3E}">
        <p14:creationId xmlns:p14="http://schemas.microsoft.com/office/powerpoint/2010/main" val="1074523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Sampling and the Law of Large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1159"/>
            <a:ext cx="3578506" cy="1736203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A simple example</a:t>
            </a:r>
            <a:r>
              <a:rPr lang="en-US" dirty="0"/>
              <a:t>:</a:t>
            </a:r>
            <a:r>
              <a:rPr dirty="0"/>
              <a:t> </a:t>
            </a:r>
            <a:r>
              <a:rPr lang="en-US" dirty="0"/>
              <a:t>M</a:t>
            </a:r>
            <a:r>
              <a:rPr dirty="0"/>
              <a:t>ean of fair coin flips (0,1) = (T,H) converges to the expected value with more flips</a:t>
            </a:r>
          </a:p>
        </p:txBody>
      </p:sp>
      <p:pic>
        <p:nvPicPr>
          <p:cNvPr id="4" name="Picture 1" descr="../images/LLN_Bernoulli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95798" y="950730"/>
            <a:ext cx="4912032" cy="364389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718613" y="4594623"/>
            <a:ext cx="4313497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Convergence of mean estimates for fair coin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T</a:t>
            </a:r>
            <a:r>
              <a:rPr dirty="0"/>
              <a:t>he Central Limit Theorem (CLT)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Law of large number is almost too obvious, but the CLT is tricky!</a:t>
                </a:r>
              </a:p>
              <a:p>
                <a:pPr lvl="0"/>
                <a:r>
                  <a:rPr lang="en-US" dirty="0"/>
                  <a:t>Law of large number applied to any statistic, but the CLT applies only to the </a:t>
                </a:r>
                <a:r>
                  <a:rPr lang="en-US" b="1" dirty="0"/>
                  <a:t>mean</a:t>
                </a:r>
              </a:p>
              <a:p>
                <a:pPr lvl="0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be a random variable representing the population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allowed to have </a:t>
                </a:r>
                <a:r>
                  <a:rPr lang="en-US" b="1" dirty="0"/>
                  <a:t>any distribution</a:t>
                </a:r>
                <a:r>
                  <a:rPr lang="en-US" dirty="0"/>
                  <a:t> (not limited to normal), and let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be your </a:t>
                </a:r>
                <a:r>
                  <a:rPr lang="en-US" b="1" dirty="0"/>
                  <a:t>true population mean</a:t>
                </a:r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the </a:t>
                </a:r>
                <a:r>
                  <a:rPr lang="en-US" b="1" dirty="0"/>
                  <a:t>true population standard deviation</a:t>
                </a:r>
              </a:p>
              <a:p>
                <a:pPr lvl="1"/>
                <a:r>
                  <a:rPr lang="en-US" dirty="0"/>
                  <a:t>Given sample size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the sampling distribution of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is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‾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ar-AE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m:rPr>
                                      <m:brk m:alnAt="7"/>
                                    </m:rPr>
                                    <a:rPr lang="ar-AE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deg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I</a:t>
            </a:r>
            <a:r>
              <a:rPr dirty="0"/>
              <a:t>mportance of</a:t>
            </a:r>
            <a:r>
              <a:rPr lang="en-US" dirty="0"/>
              <a:t> the</a:t>
            </a:r>
            <a:r>
              <a:rPr dirty="0"/>
              <a:t> CLT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564163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CLT is a sort of guarantee</a:t>
                </a:r>
              </a:p>
              <a:p>
                <a:pPr lvl="0"/>
                <a:r>
                  <a:rPr lang="en-US" dirty="0"/>
                  <a:t>Sampling distribution of mean estimates do not depend on the population distribution</a:t>
                </a:r>
              </a:p>
              <a:p>
                <a:pPr lvl="0"/>
                <a:r>
                  <a:rPr lang="en-US" b="1" dirty="0"/>
                  <a:t>Standard deviation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of the sampling distribution of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ar-AE" dirty="0"/>
                  <a:t> </a:t>
                </a:r>
                <a:r>
                  <a:rPr lang="en-US" dirty="0"/>
                  <a:t>converges as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ar-A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g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Only depends on the population’s mean and variance, and on the sample size</a:t>
                </a:r>
              </a:p>
              <a:p>
                <a:pPr lvl="0"/>
                <a:r>
                  <a:rPr lang="en-US" dirty="0"/>
                  <a:t>CLT is the basis for some hypothesis tests</a:t>
                </a:r>
              </a:p>
              <a:p>
                <a:pPr lvl="0"/>
                <a:r>
                  <a:rPr lang="en-US" dirty="0"/>
                  <a:t>CLT applies to mean estimates of machine learning model parameters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564163"/>
              </a:xfrm>
              <a:blipFill>
                <a:blip r:embed="rId2"/>
                <a:stretch>
                  <a:fillRect l="-963" t="-2222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300976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800" dirty="0"/>
              <a:t>Example of CLT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739342"/>
            <a:ext cx="3389452" cy="105715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400" dirty="0"/>
              <a:t>Start with a mixture of Normal distributions</a:t>
            </a:r>
          </a:p>
        </p:txBody>
      </p:sp>
      <p:pic>
        <p:nvPicPr>
          <p:cNvPr id="3" name="Picture 1" descr="04_SamplingAndSimulation_files/figure-pptx/unnamed-chunk-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88933" y="1513872"/>
            <a:ext cx="5105400" cy="318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66252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800" dirty="0"/>
              <a:t>Example CLT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415251"/>
            <a:ext cx="2725837" cy="2022873"/>
          </a:xfrm>
        </p:spPr>
        <p:txBody>
          <a:bodyPr>
            <a:normAutofit lnSpcReduction="10000"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200" dirty="0"/>
              <a:t>Sample distribution of the mean of mixture of </a:t>
            </a:r>
            <a:r>
              <a:rPr lang="en-US" sz="2200" dirty="0"/>
              <a:t>distributions</a:t>
            </a:r>
            <a:r>
              <a:rPr sz="2200" dirty="0"/>
              <a:t> is Normally distributed!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8B773B-0675-97A1-B249-661211C4E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253" y="2454990"/>
            <a:ext cx="5861747" cy="26340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AE2B57F-D3AE-AE68-A3C1-23DDAF6427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76325"/>
                <a:ext cx="8229600" cy="1338926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Sample distribution of the mean of mixture </a:t>
                </a:r>
                <a:r>
                  <a:rPr lang="en-US" dirty="0"/>
                  <a:t>d</a:t>
                </a:r>
                <a:r>
                  <a:rPr dirty="0"/>
                  <a:t>is</a:t>
                </a:r>
                <a:r>
                  <a:rPr lang="en-US" dirty="0"/>
                  <a:t>tribution is</a:t>
                </a:r>
                <a:r>
                  <a:rPr dirty="0"/>
                  <a:t> Normally distributed!</a:t>
                </a:r>
              </a:p>
              <a:p>
                <a:pPr lvl="0"/>
                <a:r>
                  <a:rPr dirty="0"/>
                  <a:t>Repetitively random sample the population,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>
                        <a:latin typeface="Cambria Math" panose="02040503050406030204" pitchFamily="18" charset="0"/>
                      </a:rPr>
                      <m:t>=50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Compute the mean estimate,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dirty="0"/>
                  <a:t> for each sample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AE2B57F-D3AE-AE68-A3C1-23DDAF6427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76325"/>
                <a:ext cx="8229600" cy="1338926"/>
              </a:xfrm>
              <a:blipFill>
                <a:blip r:embed="rId3"/>
                <a:stretch>
                  <a:fillRect l="-963" t="-7763"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Standard Error and Convergence for a </a:t>
            </a:r>
            <a:r>
              <a:rPr lang="en-US" dirty="0"/>
              <a:t>Sample</a:t>
            </a:r>
            <a:r>
              <a:rPr dirty="0"/>
              <a:t>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676649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As we sampled from a Normal distribution, the sample mean converges to the population mean</a:t>
                </a:r>
              </a:p>
              <a:p>
                <a:pPr lvl="0"/>
                <a:r>
                  <a:rPr lang="en-US" dirty="0"/>
                  <a:t>What can we say about the expected error of the mean estimate as the number of samples increases?</a:t>
                </a:r>
              </a:p>
              <a:p>
                <a:pPr lvl="1"/>
                <a:r>
                  <a:rPr lang="en-US" dirty="0"/>
                  <a:t>Population has </a:t>
                </a:r>
                <a:r>
                  <a:rPr lang="en-US" b="1" dirty="0"/>
                  <a:t>standard deviation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𝛔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The empirical measure is known as the </a:t>
                </a:r>
                <a:r>
                  <a:rPr lang="en-US" b="1" dirty="0"/>
                  <a:t>standard error</a:t>
                </a:r>
                <a:r>
                  <a:rPr lang="en-US" dirty="0"/>
                  <a:t> of the sample mean</a:t>
                </a:r>
              </a:p>
              <a:p>
                <a:pPr lvl="1"/>
                <a:r>
                  <a:rPr lang="en-US" dirty="0"/>
                  <a:t>By the CLT the standard error is defined: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=±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ar-A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g>
                            <m:e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Standard error decreases as the square root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Example, if you wish to halve the standard error, you will need a sample four times as large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676649"/>
              </a:xfrm>
              <a:blipFill>
                <a:blip r:embed="rId2"/>
                <a:stretch>
                  <a:fillRect l="-741" t="-2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Standard Error and Convergence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As we sampled from a </a:t>
                </a:r>
                <a:r>
                  <a:rPr lang="en-US" dirty="0"/>
                  <a:t>population</a:t>
                </a:r>
                <a:r>
                  <a:rPr dirty="0"/>
                  <a:t> distribution, the sample mean converges to the population mean</a:t>
                </a:r>
              </a:p>
              <a:p>
                <a:pPr lvl="0"/>
                <a:r>
                  <a:rPr lang="en-US" dirty="0"/>
                  <a:t>By the CLT the sample distribution of the mean is Normal</a:t>
                </a:r>
              </a:p>
              <a:p>
                <a:pPr lvl="0"/>
                <a:r>
                  <a:rPr dirty="0"/>
                  <a:t>For the mean </a:t>
                </a:r>
                <a:r>
                  <a:rPr lang="en-US" dirty="0"/>
                  <a:t>sample </a:t>
                </a:r>
                <a:r>
                  <a:rPr dirty="0"/>
                  <a:t>estimate,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dirty="0"/>
                  <a:t>, define the uncertainty in terms of </a:t>
                </a:r>
                <a:r>
                  <a:rPr b="1" dirty="0"/>
                  <a:t>confidence intervals</a:t>
                </a:r>
              </a:p>
              <a:p>
                <a:pPr lvl="0"/>
                <a:r>
                  <a:rPr dirty="0"/>
                  <a:t>For 95% confidence interval: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95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‾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  <m:r>
                        <a:rPr>
                          <a:latin typeface="Cambria Math" panose="02040503050406030204" pitchFamily="18" charset="0"/>
                        </a:rPr>
                        <m:t>.</m:t>
                      </m:r>
                      <m:r>
                        <a:rPr>
                          <a:latin typeface="Cambria Math" panose="02040503050406030204" pitchFamily="18" charset="0"/>
                        </a:rPr>
                        <m:t>96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𝑠𝑒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Convergence and Standard Errors for a 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8562"/>
            <a:ext cx="4342435" cy="1643606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Example: </a:t>
            </a:r>
            <a:r>
              <a:rPr dirty="0"/>
              <a:t>Mean estimates for realizations of standard Normal distribution with 95% confidence intervals</a:t>
            </a:r>
          </a:p>
        </p:txBody>
      </p:sp>
      <p:pic>
        <p:nvPicPr>
          <p:cNvPr id="4" name="Picture 1" descr="../images/MeanConvergenceSE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23726" y="1105726"/>
            <a:ext cx="3781063" cy="366795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091650" y="4741673"/>
            <a:ext cx="509479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Convergance of mean estimates with standard errors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Sampling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There are a great number of possible sampling methods</a:t>
            </a:r>
            <a:r>
              <a:rPr lang="en-US" dirty="0"/>
              <a:t>, including</a:t>
            </a:r>
            <a:endParaRPr dirty="0"/>
          </a:p>
          <a:p>
            <a:pPr lvl="0"/>
            <a:r>
              <a:rPr b="1" dirty="0"/>
              <a:t>Bernoulli sampling</a:t>
            </a:r>
            <a:r>
              <a:rPr dirty="0"/>
              <a:t>, a foundation of random sampling</a:t>
            </a:r>
          </a:p>
          <a:p>
            <a:pPr lvl="0"/>
            <a:r>
              <a:rPr b="1" dirty="0"/>
              <a:t>Stratified sampling</a:t>
            </a:r>
            <a:r>
              <a:rPr dirty="0"/>
              <a:t>, </a:t>
            </a:r>
            <a:r>
              <a:rPr lang="en-US" dirty="0"/>
              <a:t>for sampling</a:t>
            </a:r>
            <a:r>
              <a:rPr dirty="0"/>
              <a:t> groups with different characteristics</a:t>
            </a:r>
          </a:p>
          <a:p>
            <a:pPr lvl="0"/>
            <a:r>
              <a:rPr b="1" dirty="0"/>
              <a:t>Cluster sampling</a:t>
            </a:r>
            <a:r>
              <a:rPr dirty="0"/>
              <a:t>, reduce</a:t>
            </a:r>
            <a:r>
              <a:rPr lang="en-US" dirty="0"/>
              <a:t>s</a:t>
            </a:r>
            <a:r>
              <a:rPr dirty="0"/>
              <a:t> cost of sampling</a:t>
            </a:r>
          </a:p>
          <a:p>
            <a:pPr lvl="0"/>
            <a:r>
              <a:rPr b="1" dirty="0"/>
              <a:t>Systematic sampling and convenience sampling</a:t>
            </a:r>
            <a:r>
              <a:rPr dirty="0"/>
              <a:t>, a slippery slope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Bernoulli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29"/>
                <a:ext cx="8229600" cy="3874292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b="1" dirty="0"/>
                  <a:t>Bernoulli sampling</a:t>
                </a:r>
                <a:r>
                  <a:rPr dirty="0"/>
                  <a:t> is a widely used foundational random sampling strategy</a:t>
                </a:r>
                <a:r>
                  <a:rPr lang="en-US" dirty="0"/>
                  <a:t> with </a:t>
                </a:r>
                <a:r>
                  <a:rPr dirty="0"/>
                  <a:t>the following properties:</a:t>
                </a:r>
              </a:p>
              <a:p>
                <a:pPr lvl="0"/>
                <a:r>
                  <a:rPr dirty="0"/>
                  <a:t>A </a:t>
                </a:r>
                <a:r>
                  <a:rPr b="1" dirty="0"/>
                  <a:t>single random sample</a:t>
                </a:r>
                <a:r>
                  <a:rPr dirty="0"/>
                  <a:t> of the population is created</a:t>
                </a:r>
              </a:p>
              <a:p>
                <a:pPr lvl="0"/>
                <a:r>
                  <a:rPr dirty="0"/>
                  <a:t>A particular value in the population is sampled based on the </a:t>
                </a:r>
                <a:r>
                  <a:rPr b="1" dirty="0"/>
                  <a:t>outcome of a Bernoulli trial </a:t>
                </a:r>
                <a:r>
                  <a:rPr dirty="0"/>
                  <a:t>with fixed probability of success,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29"/>
                <a:ext cx="8229600" cy="3874292"/>
              </a:xfrm>
              <a:blipFill>
                <a:blip r:embed="rId2"/>
                <a:stretch>
                  <a:fillRect l="-1111" t="-1258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Review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874292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Performing visualization is an essential part of the entire data science pipeline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Goal is to understand key, possibly </a:t>
            </a:r>
            <a:r>
              <a:rPr lang="en-US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multidimensional, relationships 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large complex data sets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Keep in mind the </a:t>
            </a:r>
            <a:r>
              <a:rPr lang="en-US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limits of human perception</a:t>
            </a:r>
            <a:endParaRPr lang="en-US" sz="2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</a:t>
            </a:r>
            <a:r>
              <a:rPr lang="en-US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aesthetics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project additional dimensions of complex data onto the 2-dimensional plot surface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7915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Bernoulli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874292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b="1" dirty="0"/>
              <a:t>Bernoulli sampling</a:t>
            </a:r>
            <a:r>
              <a:rPr dirty="0"/>
              <a:t> </a:t>
            </a:r>
            <a:r>
              <a:rPr lang="en-US" b="1" dirty="0"/>
              <a:t>e</a:t>
            </a:r>
            <a:r>
              <a:rPr b="1" dirty="0"/>
              <a:t>xample</a:t>
            </a:r>
            <a:r>
              <a:rPr dirty="0"/>
              <a:t>, a company sells a product by weight</a:t>
            </a:r>
          </a:p>
          <a:p>
            <a:r>
              <a:rPr lang="en-US" dirty="0"/>
              <a:t>Must</a:t>
            </a:r>
            <a:r>
              <a:rPr dirty="0"/>
              <a:t> ensure the quality of a packaging process so few packages are underweight</a:t>
            </a:r>
            <a:endParaRPr lang="en-US" dirty="0"/>
          </a:p>
          <a:p>
            <a:r>
              <a:rPr lang="en-US" dirty="0"/>
              <a:t>Population is all packages from the past, presence and future</a:t>
            </a:r>
            <a:endParaRPr dirty="0"/>
          </a:p>
          <a:p>
            <a:r>
              <a:rPr dirty="0"/>
              <a:t>Impractical to empty and weight the contents of every package</a:t>
            </a:r>
          </a:p>
          <a:p>
            <a:r>
              <a:rPr dirty="0"/>
              <a:t>Random Bernoulli sample packages from the production line and weigh contents with say p=0.0001, or 1 out of 10,000</a:t>
            </a:r>
          </a:p>
          <a:p>
            <a:r>
              <a:rPr dirty="0"/>
              <a:t>Statistical inferences are made from sample</a:t>
            </a:r>
          </a:p>
        </p:txBody>
      </p:sp>
    </p:spTree>
    <p:extLst>
      <p:ext uri="{BB962C8B-B14F-4D97-AF65-F5344CB8AC3E}">
        <p14:creationId xmlns:p14="http://schemas.microsoft.com/office/powerpoint/2010/main" val="2444813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Bernoulli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87429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b="1" dirty="0"/>
              <a:t>Bernoulli sampling</a:t>
            </a:r>
            <a:r>
              <a:rPr dirty="0"/>
              <a:t> </a:t>
            </a:r>
            <a:r>
              <a:rPr lang="en-US" b="1" dirty="0"/>
              <a:t>e</a:t>
            </a:r>
            <a:r>
              <a:rPr b="1" dirty="0"/>
              <a:t>xample</a:t>
            </a:r>
            <a:r>
              <a:rPr dirty="0"/>
              <a:t>, a company sells a product by weight</a:t>
            </a:r>
          </a:p>
          <a:p>
            <a:r>
              <a:rPr lang="en-US" dirty="0"/>
              <a:t>Why not systematically take every 10,000 box from the production line and weigh the contents?</a:t>
            </a:r>
          </a:p>
          <a:p>
            <a:r>
              <a:rPr lang="en-US" dirty="0"/>
              <a:t>Perhaps, there is a systematic problem with the processing machinery? </a:t>
            </a:r>
          </a:p>
          <a:p>
            <a:r>
              <a:rPr lang="en-US" dirty="0"/>
              <a:t>Only random sample can be unbiased  </a:t>
            </a:r>
          </a:p>
        </p:txBody>
      </p:sp>
    </p:spTree>
    <p:extLst>
      <p:ext uri="{BB962C8B-B14F-4D97-AF65-F5344CB8AC3E}">
        <p14:creationId xmlns:p14="http://schemas.microsoft.com/office/powerpoint/2010/main" val="6683022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6078637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800" dirty="0"/>
              <a:t>Bernoulli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76326"/>
                <a:ext cx="6078637" cy="3518297"/>
              </a:xfrm>
            </p:spPr>
            <p:txBody>
              <a:bodyPr/>
              <a:lstStyle/>
              <a:p>
                <a:pPr lvl="0"/>
                <a:r>
                  <a:rPr lang="en-US" sz="2200" dirty="0"/>
                  <a:t>Example </a:t>
                </a:r>
                <a:r>
                  <a:rPr sz="2200" dirty="0"/>
                  <a:t>with synthetic data</a:t>
                </a:r>
                <a:r>
                  <a:rPr lang="en-US" sz="2200" dirty="0"/>
                  <a:t>:</a:t>
                </a:r>
                <a:r>
                  <a:rPr sz="2200" dirty="0"/>
                  <a:t> </a:t>
                </a:r>
                <a:endParaRPr lang="en-US" sz="22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Generate population of 10000 samples from the standard Normal distribution 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The realizations are randomly divided into 4 groups with </a:t>
                </a:r>
                <a14:m>
                  <m:oMath xmlns:m="http://schemas.openxmlformats.org/officeDocument/2006/math">
                    <m:r>
                      <a:rPr lang="en-US" sz="220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2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ar-AE" sz="22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sz="2200" dirty="0"/>
                  <a:t>The probability of a sample being in a group is not uniform, and sums to 1.0</a:t>
                </a: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76326"/>
                <a:ext cx="6078637" cy="3518297"/>
              </a:xfrm>
              <a:blipFill>
                <a:blip r:embed="rId2"/>
                <a:stretch>
                  <a:fillRect l="-1304" t="-1213" r="-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1" descr="../images/StratifiedSample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870700" y="457843"/>
            <a:ext cx="22733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135072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800" dirty="0"/>
              <a:t>Bernoulli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10030" y="1139372"/>
                <a:ext cx="3539763" cy="3969657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lang="en-US" sz="1800" dirty="0"/>
                  <a:t>The population of 10000 samples from the standard Normal distribution</a:t>
                </a:r>
              </a:p>
              <a:p>
                <a:pPr lvl="0"/>
                <a:r>
                  <a:rPr lang="en-US" sz="1800" dirty="0"/>
                  <a:t>The mean of each group should be close to 0.0:</a:t>
                </a:r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en-US" sz="1800" dirty="0"/>
                  <a:t>The sample is divided between 4 groups</a:t>
                </a:r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en-US" sz="1800" dirty="0"/>
                  <a:t>Probability of sampling,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04</m:t>
                    </m:r>
                  </m:oMath>
                </a14:m>
                <a:endParaRPr lang="en-US" sz="1800" dirty="0"/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en-US" sz="1800" dirty="0"/>
                  <a:t>Summary statistics are computed for each group</a:t>
                </a:r>
              </a:p>
              <a:p>
                <a:pPr lvl="0"/>
                <a:r>
                  <a:rPr lang="en-US" sz="1800" dirty="0"/>
                  <a:t>Note the sample size, SEs and CIs vary with group</a:t>
                </a:r>
                <a:endParaRPr sz="18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10030" y="1139372"/>
                <a:ext cx="3539763" cy="3969657"/>
              </a:xfrm>
              <a:blipFill>
                <a:blip r:embed="rId2"/>
                <a:stretch>
                  <a:fillRect l="-1377" t="-922" r="-2065" b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1" descr="../images/BernoulliMean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996964" y="1270000"/>
            <a:ext cx="5105400" cy="224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Sampling Grouped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Group</a:t>
            </a:r>
            <a:r>
              <a:rPr lang="en-US" dirty="0"/>
              <a:t>ed</a:t>
            </a:r>
            <a:r>
              <a:rPr dirty="0"/>
              <a:t> data is quite common in application</a:t>
            </a:r>
            <a:r>
              <a:rPr lang="en-US" dirty="0"/>
              <a:t>, for example</a:t>
            </a:r>
            <a:r>
              <a:rPr dirty="0"/>
              <a:t>:</a:t>
            </a:r>
          </a:p>
          <a:p>
            <a:r>
              <a:rPr dirty="0"/>
              <a:t>Pooling opinion by county and income group, where income groups and counties have significant differences in population</a:t>
            </a:r>
          </a:p>
          <a:p>
            <a:r>
              <a:rPr dirty="0"/>
              <a:t>Testing a drug which may have different effectiveness by sex and </a:t>
            </a:r>
            <a:r>
              <a:rPr lang="en-US" dirty="0"/>
              <a:t>age</a:t>
            </a:r>
            <a:r>
              <a:rPr dirty="0"/>
              <a:t> group</a:t>
            </a:r>
          </a:p>
          <a:p>
            <a:r>
              <a:rPr dirty="0"/>
              <a:t>Spectral characteristics of stars by type</a:t>
            </a:r>
            <a:endParaRPr lang="en-US" dirty="0"/>
          </a:p>
          <a:p>
            <a:r>
              <a:rPr lang="en-US" dirty="0"/>
              <a:t>Etc.</a:t>
            </a:r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Stratified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1491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What is a sampling strategy for grouped or stratified data?</a:t>
            </a:r>
          </a:p>
          <a:p>
            <a:pPr lvl="0"/>
            <a:r>
              <a:rPr b="1" dirty="0"/>
              <a:t>Stratified sampling</a:t>
            </a:r>
            <a:r>
              <a:rPr dirty="0"/>
              <a:t> strategies are used when data are organized in </a:t>
            </a:r>
            <a:r>
              <a:rPr b="1" dirty="0"/>
              <a:t>strata</a:t>
            </a:r>
          </a:p>
          <a:p>
            <a:pPr lvl="0"/>
            <a:r>
              <a:rPr b="1" dirty="0"/>
              <a:t>Simple Idea:</a:t>
            </a:r>
            <a:r>
              <a:rPr dirty="0"/>
              <a:t> independently sample an equal numbers of cases from each strata</a:t>
            </a:r>
          </a:p>
          <a:p>
            <a:pPr lvl="0"/>
            <a:r>
              <a:rPr dirty="0"/>
              <a:t>The simplest version of stratified sampling creates an </a:t>
            </a:r>
            <a:r>
              <a:rPr b="1" dirty="0"/>
              <a:t>equal-size Bernoulli sample</a:t>
            </a:r>
            <a:r>
              <a:rPr dirty="0"/>
              <a:t> from each strata</a:t>
            </a:r>
          </a:p>
        </p:txBody>
      </p:sp>
    </p:spTree>
    <p:extLst>
      <p:ext uri="{BB962C8B-B14F-4D97-AF65-F5344CB8AC3E}">
        <p14:creationId xmlns:p14="http://schemas.microsoft.com/office/powerpoint/2010/main" val="19558966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Stratified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1491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What is a sampling strategy for grouped or stratified data?</a:t>
            </a:r>
          </a:p>
          <a:p>
            <a:pPr lvl="0"/>
            <a:r>
              <a:rPr dirty="0"/>
              <a:t>In many cases, nested samples are required</a:t>
            </a:r>
          </a:p>
          <a:p>
            <a:r>
              <a:rPr lang="en-US" dirty="0"/>
              <a:t>E</a:t>
            </a:r>
            <a:r>
              <a:rPr dirty="0"/>
              <a:t>xample, a top level sample can be grouped by zip code, a geographic strata</a:t>
            </a:r>
          </a:p>
          <a:p>
            <a:r>
              <a:rPr dirty="0"/>
              <a:t>Within each zip code, people are then sampled by income bracket strata</a:t>
            </a:r>
          </a:p>
          <a:p>
            <a:r>
              <a:rPr dirty="0"/>
              <a:t>Equal sized Bernoulli samples are collected at the lowest level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8619" y="1435100"/>
            <a:ext cx="3389452" cy="3055190"/>
          </a:xfrm>
        </p:spPr>
        <p:txBody>
          <a:bodyPr>
            <a:normAutofit fontScale="92500"/>
          </a:bodyPr>
          <a:lstStyle/>
          <a:p>
            <a:pPr lvl="0"/>
            <a:r>
              <a:rPr lang="en-US" sz="2400" dirty="0"/>
              <a:t>Example: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Data in 4 groups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400" dirty="0"/>
              <a:t>Bernoulli sample 100 from each group </a:t>
            </a:r>
            <a:endParaRPr lang="en-U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C</a:t>
            </a:r>
            <a:r>
              <a:rPr sz="2400" dirty="0"/>
              <a:t>ompute summary statistics</a:t>
            </a:r>
            <a:r>
              <a:rPr lang="en-US" sz="2400" dirty="0"/>
              <a:t> for each group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Notice the similar </a:t>
            </a:r>
            <a:r>
              <a:rPr lang="en-US" sz="2400" dirty="0" err="1"/>
              <a:t>Ses</a:t>
            </a:r>
            <a:r>
              <a:rPr lang="en-US" sz="2400" dirty="0"/>
              <a:t> and CIs</a:t>
            </a:r>
            <a:endParaRPr sz="2400" dirty="0"/>
          </a:p>
        </p:txBody>
      </p:sp>
      <p:pic>
        <p:nvPicPr>
          <p:cNvPr id="3" name="Picture 1" descr="../images/StratifiedMean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19798" y="1435100"/>
            <a:ext cx="5105400" cy="2273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3738CA0-3427-E8FE-9A3E-DF474ABE0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/>
              <a:t>Example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Cluster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587910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When sampling is expensive, a strategy is required to reduce the cost</a:t>
            </a:r>
          </a:p>
          <a:p>
            <a:pPr lvl="0"/>
            <a:r>
              <a:rPr dirty="0"/>
              <a:t>Examples of expensive to collect data:</a:t>
            </a:r>
          </a:p>
          <a:p>
            <a:pPr lvl="1"/>
            <a:r>
              <a:rPr dirty="0"/>
              <a:t>Surveys of customers at a chain of stores</a:t>
            </a:r>
          </a:p>
          <a:p>
            <a:pPr lvl="1"/>
            <a:r>
              <a:rPr dirty="0"/>
              <a:t>Door to door survey of homeowners</a:t>
            </a:r>
          </a:p>
          <a:p>
            <a:pPr lvl="1"/>
            <a:r>
              <a:rPr dirty="0"/>
              <a:t>Sampling wildlife populations in a dispersed habitat</a:t>
            </a:r>
          </a:p>
          <a:p>
            <a:r>
              <a:rPr dirty="0"/>
              <a:t>Population can be divided into randomly selected clusters:</a:t>
            </a:r>
            <a:endParaRPr lang="en-US" dirty="0"/>
          </a:p>
          <a:p>
            <a:pPr marL="800100" lvl="1" indent="-457200">
              <a:buFont typeface="+mj-lt"/>
              <a:buAutoNum type="arabicPeriod"/>
            </a:pPr>
            <a:r>
              <a:rPr dirty="0"/>
              <a:t>Define the clusters for the population</a:t>
            </a:r>
            <a:endParaRPr lang="en-US" dirty="0"/>
          </a:p>
          <a:p>
            <a:pPr marL="800100" lvl="1" indent="-457200">
              <a:buFont typeface="+mj-lt"/>
              <a:buAutoNum type="arabicPeriod"/>
            </a:pPr>
            <a:r>
              <a:rPr dirty="0"/>
              <a:t>Randomly select the required number of clusters</a:t>
            </a:r>
            <a:endParaRPr lang="en-US" dirty="0"/>
          </a:p>
          <a:p>
            <a:pPr marL="800100" lvl="1" indent="-457200">
              <a:buFont typeface="+mj-lt"/>
              <a:buAutoNum type="arabicPeriod"/>
            </a:pPr>
            <a:r>
              <a:rPr dirty="0"/>
              <a:t>Sample from selected clusters</a:t>
            </a:r>
            <a:endParaRPr lang="en-US" dirty="0"/>
          </a:p>
          <a:p>
            <a:pPr marL="800100" lvl="1" indent="-457200">
              <a:buFont typeface="+mj-lt"/>
              <a:buAutoNum type="arabicPeriod"/>
            </a:pPr>
            <a:r>
              <a:rPr dirty="0"/>
              <a:t>Optionally, stratify the sample within each cluster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46070" cy="70575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800" dirty="0"/>
              <a:t>Cluster Sampling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392820"/>
            <a:ext cx="3008313" cy="3201803"/>
          </a:xfrm>
        </p:spPr>
        <p:txBody>
          <a:bodyPr/>
          <a:lstStyle/>
          <a:p>
            <a:pPr lvl="0"/>
            <a:r>
              <a:rPr lang="en-US" sz="2000" dirty="0"/>
              <a:t>Example: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2000" dirty="0"/>
              <a:t>10 store locations</a:t>
            </a:r>
            <a:r>
              <a:rPr sz="2000" dirty="0"/>
              <a:t> </a:t>
            </a:r>
            <a:endParaRPr lang="en-US" sz="20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2000" dirty="0"/>
              <a:t>Random sample</a:t>
            </a:r>
            <a:r>
              <a:rPr sz="2000" dirty="0"/>
              <a:t> store locations</a:t>
            </a:r>
            <a:endParaRPr lang="en-US" sz="20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sz="2000" dirty="0"/>
              <a:t>Bernoulli sample </a:t>
            </a:r>
            <a:r>
              <a:rPr lang="en-US" sz="2000" dirty="0"/>
              <a:t>store </a:t>
            </a:r>
            <a:r>
              <a:rPr sz="2000" dirty="0"/>
              <a:t>locations</a:t>
            </a:r>
            <a:r>
              <a:rPr dirty="0"/>
              <a:t>.</a:t>
            </a:r>
          </a:p>
        </p:txBody>
      </p:sp>
      <p:pic>
        <p:nvPicPr>
          <p:cNvPr id="3" name="Picture 1" descr="../images/ClusterMean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81400" y="203200"/>
            <a:ext cx="50673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Review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3494"/>
            <a:ext cx="8229600" cy="799192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dirty="0"/>
              <a:t>Example, one can learn a lot from a good multi-dimensional plot not evident in simple statistical tables</a:t>
            </a:r>
            <a:endParaRPr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AE338B-8499-A6AC-772C-B1E51934E221}"/>
              </a:ext>
            </a:extLst>
          </p:cNvPr>
          <p:cNvSpPr txBox="1">
            <a:spLocks/>
          </p:cNvSpPr>
          <p:nvPr/>
        </p:nvSpPr>
        <p:spPr>
          <a:xfrm>
            <a:off x="373742" y="1857830"/>
            <a:ext cx="5301344" cy="31623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Vehicle weight has a </a:t>
            </a:r>
            <a:r>
              <a:rPr lang="en-US" sz="2200" b="1" dirty="0"/>
              <a:t>nonlinear relationship </a:t>
            </a:r>
            <a:r>
              <a:rPr lang="en-US" sz="2200" dirty="0"/>
              <a:t>with price</a:t>
            </a:r>
          </a:p>
          <a:p>
            <a:r>
              <a:rPr lang="en-US" sz="2200" dirty="0"/>
              <a:t>Heavier more expensive cars have larger engines </a:t>
            </a:r>
          </a:p>
          <a:p>
            <a:r>
              <a:rPr lang="en-US" sz="2200" dirty="0"/>
              <a:t>The diesel cars with turbochargers are expensive and heavy compared to conventional diesel cars</a:t>
            </a:r>
          </a:p>
          <a:p>
            <a:r>
              <a:rPr lang="en-US" sz="2200" dirty="0"/>
              <a:t>Turbo diesel cars are heavier for the price than typical gas cars</a:t>
            </a:r>
          </a:p>
          <a:p>
            <a:r>
              <a:rPr lang="en-US" sz="2200" dirty="0"/>
              <a:t>There are some expensive larger-engine mid-weight cars that appear to be outliers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CCF28D-2F5B-B908-34AD-F2E120C26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657" y="1584995"/>
            <a:ext cx="3225800" cy="355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040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800" dirty="0"/>
              <a:t>Cluster Sampling</a:t>
            </a:r>
          </a:p>
        </p:txBody>
      </p:sp>
      <p:pic>
        <p:nvPicPr>
          <p:cNvPr id="3" name="Picture 1" descr="../images/ClusterSample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435100"/>
            <a:ext cx="5105400" cy="191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E7CCFD99-ADD7-E9CC-4DEB-3EF573209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1" y="1466127"/>
            <a:ext cx="3008313" cy="3128496"/>
          </a:xfrm>
        </p:spPr>
        <p:txBody>
          <a:bodyPr/>
          <a:lstStyle/>
          <a:p>
            <a:pPr lvl="0"/>
            <a:r>
              <a:rPr lang="en-US" sz="2000" dirty="0"/>
              <a:t>Example: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2000" dirty="0"/>
              <a:t>10 store locations</a:t>
            </a:r>
            <a:r>
              <a:rPr sz="2000" dirty="0"/>
              <a:t> </a:t>
            </a:r>
            <a:endParaRPr lang="en-US" sz="20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2000" dirty="0"/>
              <a:t>Bernoulli sample</a:t>
            </a:r>
            <a:r>
              <a:rPr sz="2000" dirty="0"/>
              <a:t> </a:t>
            </a:r>
            <a:r>
              <a:rPr lang="en-US" sz="2000" dirty="0"/>
              <a:t>3 </a:t>
            </a:r>
            <a:r>
              <a:rPr sz="2000" dirty="0"/>
              <a:t>store locations</a:t>
            </a:r>
            <a:endParaRPr lang="en-US" sz="20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sz="2000" dirty="0"/>
              <a:t>Bernoulli sample </a:t>
            </a:r>
            <a:r>
              <a:rPr lang="en-US" sz="2000" dirty="0"/>
              <a:t>customers at store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Systematic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b="1" dirty="0"/>
              <a:t>Convenience and systematic sampling</a:t>
            </a:r>
            <a:r>
              <a:rPr dirty="0"/>
              <a:t> are a slippery slope toward biased inferences</a:t>
            </a:r>
          </a:p>
          <a:p>
            <a:pPr lvl="0"/>
            <a:r>
              <a:rPr dirty="0"/>
              <a:t>Systematic sampling </a:t>
            </a:r>
            <a:r>
              <a:rPr b="1" dirty="0"/>
              <a:t>lacks randomization</a:t>
            </a:r>
          </a:p>
          <a:p>
            <a:pPr lvl="0"/>
            <a:r>
              <a:rPr dirty="0"/>
              <a:t>Convenience sampling selects the cases that are easiest to obtain</a:t>
            </a:r>
          </a:p>
          <a:p>
            <a:pPr lvl="1"/>
            <a:r>
              <a:rPr dirty="0"/>
              <a:t>Commonly cited example known as </a:t>
            </a:r>
            <a:r>
              <a:rPr b="1" dirty="0"/>
              <a:t>database sampling</a:t>
            </a:r>
            <a:endParaRPr dirty="0"/>
          </a:p>
          <a:p>
            <a:pPr lvl="1"/>
            <a:r>
              <a:rPr dirty="0"/>
              <a:t>Example, the first N rows resulting from a database query</a:t>
            </a:r>
          </a:p>
          <a:p>
            <a:pPr lvl="1"/>
            <a:r>
              <a:rPr dirty="0"/>
              <a:t>Example, every k-</a:t>
            </a:r>
            <a:r>
              <a:rPr dirty="0" err="1"/>
              <a:t>th</a:t>
            </a:r>
            <a:r>
              <a:rPr dirty="0"/>
              <a:t> case of the population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 Few More Thoughts on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There are many practical aspects of sampling.</a:t>
            </a:r>
          </a:p>
          <a:p>
            <a:pPr lvl="0"/>
            <a:r>
              <a:rPr dirty="0"/>
              <a:t>Random sampling is essential to the underlying assumptions of statistical inference</a:t>
            </a:r>
            <a:r>
              <a:rPr lang="en-US" dirty="0"/>
              <a:t> and machine learning</a:t>
            </a:r>
            <a:endParaRPr dirty="0"/>
          </a:p>
          <a:p>
            <a:pPr lvl="0"/>
            <a:r>
              <a:rPr dirty="0"/>
              <a:t>Whenever you are planning to sample data, make sure you have a clear sampling plan</a:t>
            </a:r>
          </a:p>
          <a:p>
            <a:pPr lvl="0"/>
            <a:r>
              <a:rPr dirty="0"/>
              <a:t>Know the number of clusters, strata, </a:t>
            </a:r>
            <a:r>
              <a:rPr lang="en-US" dirty="0"/>
              <a:t>and </a:t>
            </a:r>
            <a:r>
              <a:rPr dirty="0"/>
              <a:t>samples in advance</a:t>
            </a:r>
          </a:p>
          <a:p>
            <a:pPr lvl="0"/>
            <a:r>
              <a:rPr dirty="0"/>
              <a:t>Don’t just stop sampling when your desired result is achieved!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Introduction to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1878"/>
            <a:ext cx="8229600" cy="3800355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b="1" dirty="0">
                <a:hlinkClick r:id="rId2"/>
              </a:rPr>
              <a:t>Monte Carlo s</a:t>
            </a:r>
            <a:r>
              <a:rPr b="1" dirty="0">
                <a:hlinkClick r:id="rId2"/>
              </a:rPr>
              <a:t>imulation</a:t>
            </a:r>
            <a:r>
              <a:rPr lang="en-US" b="1" dirty="0">
                <a:hlinkClick r:id="rId2"/>
              </a:rPr>
              <a:t>s</a:t>
            </a:r>
            <a:r>
              <a:rPr b="1" dirty="0">
                <a:hlinkClick r:id="rId2"/>
              </a:rPr>
              <a:t> </a:t>
            </a:r>
            <a:r>
              <a:rPr dirty="0"/>
              <a:t>enable data scientists to study the behavior of stochastic processes with complex probability distributions</a:t>
            </a:r>
          </a:p>
          <a:p>
            <a:pPr lvl="0"/>
            <a:r>
              <a:rPr dirty="0"/>
              <a:t>M</a:t>
            </a:r>
            <a:r>
              <a:rPr lang="en-US" dirty="0"/>
              <a:t>any</a:t>
            </a:r>
            <a:r>
              <a:rPr dirty="0"/>
              <a:t> real-world processes have complex distributions of </a:t>
            </a:r>
            <a:r>
              <a:rPr lang="en-US" dirty="0"/>
              <a:t>observed</a:t>
            </a:r>
            <a:r>
              <a:rPr dirty="0"/>
              <a:t> values</a:t>
            </a:r>
          </a:p>
          <a:p>
            <a:pPr lvl="0"/>
            <a:r>
              <a:rPr dirty="0"/>
              <a:t>Two main purposes of</a:t>
            </a:r>
            <a:r>
              <a:rPr lang="en-US" dirty="0"/>
              <a:t> Monte Carlo</a:t>
            </a:r>
            <a:r>
              <a:rPr dirty="0"/>
              <a:t> simulation can be summarized as:</a:t>
            </a:r>
          </a:p>
          <a:p>
            <a:pPr lvl="1"/>
            <a:r>
              <a:rPr b="1" dirty="0"/>
              <a:t>Testing models:</a:t>
            </a:r>
            <a:r>
              <a:rPr dirty="0"/>
              <a:t> If data simulated from the model do not resemble the original data, something is likely wrong</a:t>
            </a:r>
          </a:p>
          <a:p>
            <a:pPr lvl="1"/>
            <a:r>
              <a:rPr b="1" dirty="0"/>
              <a:t>Understand processes with complex probability distributions:</a:t>
            </a:r>
            <a:r>
              <a:rPr dirty="0"/>
              <a:t> In these cases, simulation provides a powerful and flexible computational technique to understand behavior</a:t>
            </a:r>
            <a:endParaRPr lang="en-US" dirty="0"/>
          </a:p>
          <a:p>
            <a:r>
              <a:rPr lang="en-US" dirty="0"/>
              <a:t>Complex Monte Carlo simulations are a key component of </a:t>
            </a:r>
            <a:r>
              <a:rPr lang="en-US" b="1" dirty="0">
                <a:hlinkClick r:id="rId3"/>
              </a:rPr>
              <a:t>Digital twin models</a:t>
            </a:r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 to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84365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As cheap computational power has become ubiquitous, </a:t>
            </a:r>
            <a:r>
              <a:rPr lang="en-US" dirty="0"/>
              <a:t>Monte Carlo </a:t>
            </a:r>
            <a:r>
              <a:rPr dirty="0"/>
              <a:t>simulation has become a widely used technique</a:t>
            </a:r>
          </a:p>
          <a:p>
            <a:pPr lvl="0"/>
            <a:r>
              <a:rPr dirty="0"/>
              <a:t>Simulations compute a large number of </a:t>
            </a:r>
            <a:r>
              <a:rPr lang="en-US" dirty="0"/>
              <a:t>samples</a:t>
            </a:r>
            <a:r>
              <a:rPr dirty="0"/>
              <a:t>, or realizations</a:t>
            </a:r>
          </a:p>
          <a:p>
            <a:pPr lvl="1"/>
            <a:r>
              <a:rPr dirty="0"/>
              <a:t>The computing cost of each realization must be low in any practical simulation</a:t>
            </a:r>
          </a:p>
          <a:p>
            <a:pPr lvl="1"/>
            <a:r>
              <a:rPr dirty="0"/>
              <a:t>Realizations are drawn </a:t>
            </a:r>
            <a:r>
              <a:rPr lang="en-US" dirty="0"/>
              <a:t>by </a:t>
            </a:r>
            <a:r>
              <a:rPr lang="en-US" b="1" dirty="0"/>
              <a:t>Monte Carlo sampling</a:t>
            </a:r>
            <a:r>
              <a:rPr b="1" dirty="0"/>
              <a:t> probability distributions </a:t>
            </a:r>
            <a:r>
              <a:rPr dirty="0"/>
              <a:t>of the process model</a:t>
            </a:r>
          </a:p>
          <a:p>
            <a:pPr lvl="0"/>
            <a:r>
              <a:rPr dirty="0"/>
              <a:t>In many cases, realizations are computed </a:t>
            </a:r>
            <a:r>
              <a:rPr lang="en-US" dirty="0"/>
              <a:t>by sampling </a:t>
            </a:r>
            <a:r>
              <a:rPr dirty="0"/>
              <a:t>conditional probability distributions</a:t>
            </a:r>
          </a:p>
          <a:p>
            <a:pPr lvl="1"/>
            <a:r>
              <a:rPr dirty="0"/>
              <a:t>The final or posterior distribution of the process is comprised of these realizations</a:t>
            </a:r>
            <a:endParaRPr lang="en-US" dirty="0"/>
          </a:p>
          <a:p>
            <a:pPr marL="0" indent="0">
              <a:buNone/>
            </a:pPr>
            <a:r>
              <a:rPr lang="en-US" sz="1900" dirty="0">
                <a:solidFill>
                  <a:schemeClr val="accent6">
                    <a:lumMod val="50000"/>
                  </a:schemeClr>
                </a:solidFill>
              </a:rPr>
              <a:t>You can find a short tutorial on Monte Carlo simulation </a:t>
            </a:r>
            <a:r>
              <a:rPr lang="en-US" sz="1900" dirty="0">
                <a:solidFill>
                  <a:schemeClr val="accent6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endParaRPr lang="en-US" sz="19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Representation as a Directed Acyclic Graphical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dirty="0"/>
              <a:t>When creating a simulation with multiple conditionally dependent variables it is useful to draw a </a:t>
            </a:r>
            <a:r>
              <a:rPr b="1" dirty="0"/>
              <a:t>directed acyclic graphical model or DAG</a:t>
            </a:r>
          </a:p>
          <a:p>
            <a:pPr lvl="0"/>
            <a:r>
              <a:rPr dirty="0"/>
              <a:t>The graph </a:t>
            </a:r>
            <a:r>
              <a:rPr lang="en-US" dirty="0"/>
              <a:t>representation </a:t>
            </a:r>
            <a:r>
              <a:rPr dirty="0"/>
              <a:t>show</a:t>
            </a:r>
            <a:r>
              <a:rPr lang="en-US" dirty="0"/>
              <a:t>s</a:t>
            </a:r>
            <a:r>
              <a:rPr dirty="0"/>
              <a:t> independent</a:t>
            </a:r>
            <a:r>
              <a:rPr lang="en-US" dirty="0"/>
              <a:t> and</a:t>
            </a:r>
            <a:r>
              <a:rPr dirty="0"/>
              <a:t> conditionally dependent </a:t>
            </a:r>
            <a:r>
              <a:rPr lang="en-US" dirty="0"/>
              <a:t>variables</a:t>
            </a:r>
          </a:p>
          <a:p>
            <a:pPr lvl="0"/>
            <a:r>
              <a:rPr lang="en-US" dirty="0"/>
              <a:t>S</a:t>
            </a:r>
            <a:r>
              <a:rPr dirty="0"/>
              <a:t>hapes represent </a:t>
            </a:r>
            <a:r>
              <a:rPr lang="en-US" dirty="0"/>
              <a:t>different </a:t>
            </a:r>
            <a:r>
              <a:rPr dirty="0"/>
              <a:t>type</a:t>
            </a:r>
            <a:r>
              <a:rPr lang="en-US" dirty="0"/>
              <a:t>s</a:t>
            </a:r>
            <a:r>
              <a:rPr dirty="0"/>
              <a:t> of nodes</a:t>
            </a:r>
          </a:p>
          <a:p>
            <a:pPr lvl="0"/>
            <a:r>
              <a:rPr b="1" dirty="0"/>
              <a:t>Directed edges</a:t>
            </a:r>
            <a:r>
              <a:rPr dirty="0"/>
              <a:t> show the dependency structure of the distributions</a:t>
            </a:r>
          </a:p>
          <a:p>
            <a:pPr lvl="1"/>
            <a:r>
              <a:rPr dirty="0"/>
              <a:t>Arrows point </a:t>
            </a:r>
            <a:r>
              <a:rPr lang="en-US" dirty="0"/>
              <a:t>from </a:t>
            </a:r>
            <a:r>
              <a:rPr lang="en-US" b="1" dirty="0"/>
              <a:t>parent nodes </a:t>
            </a:r>
            <a:r>
              <a:rPr dirty="0"/>
              <a:t>to</a:t>
            </a:r>
            <a:r>
              <a:rPr lang="en-US" dirty="0"/>
              <a:t> </a:t>
            </a:r>
            <a:r>
              <a:rPr lang="en-US" b="1" dirty="0"/>
              <a:t>dependent</a:t>
            </a:r>
            <a:r>
              <a:rPr b="1" dirty="0"/>
              <a:t> child nodes</a:t>
            </a:r>
            <a:endParaRPr dirty="0"/>
          </a:p>
          <a:p>
            <a:pPr lvl="1"/>
            <a:r>
              <a:rPr dirty="0"/>
              <a:t>Child node is </a:t>
            </a:r>
            <a:r>
              <a:rPr b="1" dirty="0"/>
              <a:t>conditional</a:t>
            </a:r>
            <a:r>
              <a:rPr dirty="0"/>
              <a:t> on parent nodes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Representation as a Directed Acyclic Graphical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7279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A </a:t>
            </a:r>
            <a:r>
              <a:rPr b="1" dirty="0"/>
              <a:t>directed acyclic graphical model or DAG</a:t>
            </a:r>
            <a:r>
              <a:rPr lang="en-US" dirty="0"/>
              <a:t> is an intuitive representation of a Monte Carlo simulation model</a:t>
            </a:r>
            <a:endParaRPr b="1" dirty="0"/>
          </a:p>
          <a:p>
            <a:pPr lvl="0"/>
            <a:r>
              <a:rPr b="1" dirty="0"/>
              <a:t>Probability distributions</a:t>
            </a:r>
            <a:r>
              <a:rPr dirty="0"/>
              <a:t> are shown as </a:t>
            </a:r>
            <a:r>
              <a:rPr b="1" dirty="0"/>
              <a:t>ellipses</a:t>
            </a:r>
          </a:p>
          <a:p>
            <a:pPr lvl="1"/>
            <a:r>
              <a:rPr dirty="0"/>
              <a:t>Distributions have </a:t>
            </a:r>
            <a:r>
              <a:rPr b="1" dirty="0"/>
              <a:t>parameters</a:t>
            </a:r>
            <a:r>
              <a:rPr dirty="0"/>
              <a:t> which must be</a:t>
            </a:r>
            <a:r>
              <a:rPr lang="en-US" dirty="0"/>
              <a:t> known or</a:t>
            </a:r>
            <a:r>
              <a:rPr dirty="0"/>
              <a:t> estimated</a:t>
            </a:r>
          </a:p>
          <a:p>
            <a:pPr lvl="0"/>
            <a:r>
              <a:rPr b="1" dirty="0"/>
              <a:t>Decision variables</a:t>
            </a:r>
            <a:r>
              <a:rPr dirty="0"/>
              <a:t> are </a:t>
            </a:r>
            <a:r>
              <a:rPr b="1" dirty="0"/>
              <a:t>deterministic </a:t>
            </a:r>
            <a:r>
              <a:rPr dirty="0"/>
              <a:t>and</a:t>
            </a:r>
            <a:r>
              <a:rPr lang="en-US" dirty="0"/>
              <a:t> </a:t>
            </a:r>
            <a:r>
              <a:rPr dirty="0"/>
              <a:t>shown as </a:t>
            </a:r>
            <a:r>
              <a:rPr b="1" dirty="0"/>
              <a:t>rectangles</a:t>
            </a:r>
          </a:p>
          <a:p>
            <a:pPr lvl="1"/>
            <a:r>
              <a:rPr dirty="0"/>
              <a:t>Setting decision variables can be performed either manually or automatically</a:t>
            </a:r>
          </a:p>
          <a:p>
            <a:pPr lvl="0"/>
            <a:r>
              <a:rPr b="1" dirty="0"/>
              <a:t>Utility nodes</a:t>
            </a:r>
            <a:r>
              <a:rPr dirty="0"/>
              <a:t>, </a:t>
            </a:r>
            <a:r>
              <a:rPr lang="en-US" dirty="0"/>
              <a:t>e.g. </a:t>
            </a:r>
            <a:r>
              <a:rPr dirty="0"/>
              <a:t>profit in this case, are shown as </a:t>
            </a:r>
            <a:r>
              <a:rPr b="1" dirty="0"/>
              <a:t>diamonds</a:t>
            </a:r>
          </a:p>
          <a:p>
            <a:pPr lvl="1"/>
            <a:r>
              <a:rPr dirty="0"/>
              <a:t>Nodes represent a </a:t>
            </a:r>
            <a:r>
              <a:rPr lang="en-US" b="1" dirty="0"/>
              <a:t>deterministic </a:t>
            </a:r>
            <a:r>
              <a:rPr b="1" dirty="0"/>
              <a:t>utility function</a:t>
            </a:r>
            <a:r>
              <a:rPr lang="en-US" b="1" dirty="0"/>
              <a:t>s</a:t>
            </a:r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Sandwich Shop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97155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The sandwich shop simulation can be represented by a DAG</a:t>
            </a:r>
          </a:p>
        </p:txBody>
      </p:sp>
      <p:pic>
        <p:nvPicPr>
          <p:cNvPr id="4" name="Picture 1" descr="../images/Simulation_Directed_Graph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01439" y="1459372"/>
            <a:ext cx="5231604" cy="308460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1432015" y="4522713"/>
            <a:ext cx="5995671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Directed</a:t>
            </a:r>
            <a:r>
              <a:rPr lang="en-US" dirty="0"/>
              <a:t> acyclic</a:t>
            </a:r>
            <a:r>
              <a:rPr dirty="0"/>
              <a:t> graph of the </a:t>
            </a:r>
            <a:r>
              <a:rPr lang="en-US" dirty="0"/>
              <a:t>posterior </a:t>
            </a:r>
            <a:r>
              <a:rPr dirty="0"/>
              <a:t>distribution </a:t>
            </a:r>
            <a:r>
              <a:rPr lang="en-US" dirty="0"/>
              <a:t>of</a:t>
            </a:r>
            <a:r>
              <a:rPr dirty="0"/>
              <a:t> profit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Sandwich Shop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3453"/>
            <a:ext cx="8229600" cy="3696182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Interpreting the DAG</a:t>
            </a:r>
          </a:p>
          <a:p>
            <a:pPr lvl="0"/>
            <a:r>
              <a:rPr dirty="0"/>
              <a:t>The DAG is a shorthand description of the simulation model</a:t>
            </a:r>
          </a:p>
          <a:p>
            <a:pPr lvl="0"/>
            <a:r>
              <a:rPr dirty="0"/>
              <a:t>Nodes with no dependency are </a:t>
            </a:r>
            <a:r>
              <a:rPr b="1" dirty="0"/>
              <a:t>independent distributions</a:t>
            </a:r>
          </a:p>
          <a:p>
            <a:pPr lvl="1"/>
            <a:r>
              <a:rPr dirty="0"/>
              <a:t>Parameters must be known or estimated</a:t>
            </a:r>
          </a:p>
          <a:p>
            <a:pPr lvl="1"/>
            <a:r>
              <a:rPr dirty="0"/>
              <a:t>Can be useful to vary the parameters</a:t>
            </a:r>
          </a:p>
          <a:p>
            <a:pPr lvl="0"/>
            <a:r>
              <a:rPr b="1" dirty="0"/>
              <a:t>Child</a:t>
            </a:r>
            <a:r>
              <a:rPr dirty="0"/>
              <a:t> distributions are </a:t>
            </a:r>
            <a:r>
              <a:rPr b="1" dirty="0"/>
              <a:t>conditional</a:t>
            </a:r>
            <a:r>
              <a:rPr dirty="0"/>
              <a:t> on their </a:t>
            </a:r>
            <a:r>
              <a:rPr b="1" dirty="0"/>
              <a:t>parents</a:t>
            </a:r>
          </a:p>
          <a:p>
            <a:pPr lvl="1"/>
            <a:r>
              <a:rPr dirty="0"/>
              <a:t>Parameters must be known or estimated</a:t>
            </a:r>
          </a:p>
          <a:p>
            <a:pPr lvl="1"/>
            <a:r>
              <a:rPr dirty="0"/>
              <a:t>Resulting distribution can be quite complex</a:t>
            </a:r>
          </a:p>
          <a:p>
            <a:pPr lvl="0"/>
            <a:r>
              <a:rPr b="1" dirty="0"/>
              <a:t>Decision variables</a:t>
            </a:r>
            <a:r>
              <a:rPr dirty="0"/>
              <a:t> </a:t>
            </a:r>
            <a:r>
              <a:rPr b="1" dirty="0"/>
              <a:t>deterministically</a:t>
            </a:r>
            <a:r>
              <a:rPr dirty="0"/>
              <a:t> change the model parameters</a:t>
            </a:r>
          </a:p>
          <a:p>
            <a:pPr lvl="0"/>
            <a:r>
              <a:rPr b="1" dirty="0"/>
              <a:t>Utility node</a:t>
            </a:r>
            <a:r>
              <a:rPr lang="en-US" b="1" dirty="0"/>
              <a:t>s</a:t>
            </a:r>
            <a:r>
              <a:rPr dirty="0"/>
              <a:t> use a fixed </a:t>
            </a:r>
            <a:r>
              <a:rPr b="1" dirty="0"/>
              <a:t>deterministic</a:t>
            </a:r>
            <a:r>
              <a:rPr dirty="0"/>
              <a:t> </a:t>
            </a:r>
            <a:r>
              <a:rPr b="1" dirty="0"/>
              <a:t>formula</a:t>
            </a:r>
            <a:r>
              <a:rPr dirty="0"/>
              <a:t> to compute the value for each realization of the simulation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Tips on Building Simulations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dirty="0"/>
              <a:t>Creating, testing and debugging simulation software can be tricky given the stochastic nature of simulation</a:t>
            </a:r>
          </a:p>
          <a:p>
            <a:pPr lvl="0"/>
            <a:r>
              <a:rPr dirty="0"/>
              <a:t>Build your simulation as a series of small, easily tested, chunks</a:t>
            </a:r>
          </a:p>
          <a:p>
            <a:pPr lvl="0"/>
            <a:r>
              <a:rPr dirty="0"/>
              <a:t>Test each small functional unit individually, including at least testing some typical cases, as well as boundary or extreme cases</a:t>
            </a:r>
          </a:p>
          <a:p>
            <a:pPr lvl="0"/>
            <a:r>
              <a:rPr dirty="0"/>
              <a:t>Test your </a:t>
            </a:r>
            <a:r>
              <a:rPr lang="en-US" dirty="0"/>
              <a:t>end-to-end</a:t>
            </a:r>
            <a:r>
              <a:rPr dirty="0"/>
              <a:t> simulation each time you add a new functional component </a:t>
            </a:r>
            <a:r>
              <a:rPr dirty="0">
                <a:solidFill>
                  <a:srgbClr val="C00000"/>
                </a:solidFill>
              </a:rPr>
              <a:t>- </a:t>
            </a:r>
            <a:r>
              <a:rPr b="1" dirty="0">
                <a:solidFill>
                  <a:srgbClr val="C00000"/>
                </a:solidFill>
              </a:rPr>
              <a:t>avoid big bang integration!</a:t>
            </a:r>
            <a:endParaRPr dirty="0">
              <a:solidFill>
                <a:srgbClr val="C00000"/>
              </a:solidFill>
            </a:endParaRPr>
          </a:p>
          <a:p>
            <a:pPr lvl="0"/>
            <a:r>
              <a:rPr lang="en-US" dirty="0"/>
              <a:t>Monte Carlo s</a:t>
            </a:r>
            <a:r>
              <a:rPr dirty="0"/>
              <a:t>imulations are inherently stochastic, set a seed </a:t>
            </a:r>
            <a:r>
              <a:rPr lang="en-US" dirty="0"/>
              <a:t>so tests are </a:t>
            </a:r>
            <a:r>
              <a:rPr dirty="0"/>
              <a:t>repeatable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Review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Generally </a:t>
            </a:r>
            <a:r>
              <a:rPr b="1" dirty="0"/>
              <a:t>combine multiple methods</a:t>
            </a:r>
            <a:r>
              <a:rPr dirty="0"/>
              <a:t> to effectively display </a:t>
            </a:r>
            <a:r>
              <a:rPr lang="en-US" dirty="0"/>
              <a:t>large </a:t>
            </a:r>
            <a:r>
              <a:rPr dirty="0"/>
              <a:t>complex data</a:t>
            </a:r>
          </a:p>
          <a:p>
            <a:pPr lvl="0"/>
            <a:r>
              <a:rPr dirty="0"/>
              <a:t>Use </a:t>
            </a:r>
            <a:r>
              <a:rPr b="1" dirty="0"/>
              <a:t>plots that inherently scale</a:t>
            </a:r>
          </a:p>
          <a:p>
            <a:pPr lvl="0"/>
            <a:r>
              <a:rPr b="1" dirty="0"/>
              <a:t>Avoid over-plotting</a:t>
            </a:r>
            <a:r>
              <a:rPr dirty="0"/>
              <a:t> to ensure plot is understandable</a:t>
            </a:r>
          </a:p>
          <a:p>
            <a:pPr lvl="0"/>
            <a:r>
              <a:rPr dirty="0"/>
              <a:t>Often a </a:t>
            </a:r>
            <a:r>
              <a:rPr b="1" dirty="0"/>
              <a:t>creative case specific plot type</a:t>
            </a:r>
            <a:r>
              <a:rPr dirty="0"/>
              <a:t> is best</a:t>
            </a:r>
          </a:p>
          <a:p>
            <a:pPr lvl="0"/>
            <a:r>
              <a:rPr dirty="0"/>
              <a:t>Use </a:t>
            </a:r>
            <a:r>
              <a:rPr b="1" dirty="0"/>
              <a:t>multi-axis plots</a:t>
            </a:r>
          </a:p>
          <a:p>
            <a:pPr lvl="1"/>
            <a:r>
              <a:rPr dirty="0"/>
              <a:t>Scatter plot matrices</a:t>
            </a:r>
          </a:p>
          <a:p>
            <a:pPr lvl="1"/>
            <a:r>
              <a:rPr dirty="0"/>
              <a:t>Facet plots</a:t>
            </a:r>
          </a:p>
          <a:p>
            <a:pPr lvl="0"/>
            <a:r>
              <a:rPr dirty="0"/>
              <a:t>Filter cases using </a:t>
            </a:r>
            <a:r>
              <a:rPr b="1" dirty="0" err="1"/>
              <a:t>cognositics</a:t>
            </a:r>
            <a:endParaRPr b="1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68933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Sampling is a fundamental process in the collection and analysis of data</a:t>
            </a:r>
          </a:p>
          <a:p>
            <a:pPr lvl="0"/>
            <a:r>
              <a:rPr dirty="0"/>
              <a:t>Sampling is </a:t>
            </a:r>
            <a:r>
              <a:rPr lang="en-US" dirty="0"/>
              <a:t>required since </a:t>
            </a:r>
            <a:r>
              <a:rPr dirty="0"/>
              <a:t>we almost never have data on a</a:t>
            </a:r>
            <a:r>
              <a:rPr lang="en-US" dirty="0"/>
              <a:t>n entire </a:t>
            </a:r>
            <a:r>
              <a:rPr dirty="0"/>
              <a:t>population</a:t>
            </a:r>
          </a:p>
          <a:p>
            <a:pPr lvl="0"/>
            <a:r>
              <a:rPr dirty="0"/>
              <a:t>Sampling must be randomized to preclude biases</a:t>
            </a:r>
            <a:endParaRPr lang="en-US" dirty="0"/>
          </a:p>
          <a:p>
            <a:r>
              <a:rPr lang="en-US" dirty="0"/>
              <a:t>Inferences are made on the sample distribution, not the population distribution</a:t>
            </a:r>
            <a:endParaRPr dirty="0"/>
          </a:p>
          <a:p>
            <a:pPr lvl="0"/>
            <a:r>
              <a:rPr lang="en-US" dirty="0"/>
              <a:t>Statistics, including machine learning parameters, must be estimated from random </a:t>
            </a:r>
            <a:r>
              <a:rPr lang="en-US" dirty="0" err="1"/>
              <a:t>iid</a:t>
            </a:r>
            <a:r>
              <a:rPr lang="en-US" dirty="0"/>
              <a:t> samples  </a:t>
            </a:r>
          </a:p>
          <a:p>
            <a:pPr lvl="0"/>
            <a:r>
              <a:rPr dirty="0"/>
              <a:t>As sample size increases the standard error of a statistic computed from the sample decreases by the law of large numbers</a:t>
            </a:r>
            <a:endParaRPr lang="en-US" dirty="0"/>
          </a:p>
          <a:p>
            <a:pPr lvl="0"/>
            <a:r>
              <a:rPr lang="en-US" dirty="0"/>
              <a:t>The Central Limit Theorem assures us that errors of mean estimates are Normally distributed</a:t>
            </a:r>
            <a:endParaRPr dirty="0"/>
          </a:p>
          <a:p>
            <a:pPr lvl="0"/>
            <a:r>
              <a:rPr lang="en-US" dirty="0"/>
              <a:t>Monte Carlo s</a:t>
            </a:r>
            <a:r>
              <a:rPr dirty="0"/>
              <a:t>ampling from distribution</a:t>
            </a:r>
            <a:r>
              <a:rPr lang="en-US" dirty="0"/>
              <a:t>s</a:t>
            </a:r>
            <a:r>
              <a:rPr dirty="0"/>
              <a:t> is the building block simulation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Review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3494"/>
            <a:ext cx="8229600" cy="784678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dirty="0"/>
              <a:t>Example, use </a:t>
            </a:r>
            <a:r>
              <a:rPr lang="en-US" b="1" dirty="0" err="1"/>
              <a:t>cognositc</a:t>
            </a:r>
            <a:r>
              <a:rPr lang="en-US" dirty="0"/>
              <a:t> to display </a:t>
            </a:r>
            <a:r>
              <a:rPr lang="en-US" b="1" dirty="0"/>
              <a:t>facet plot </a:t>
            </a:r>
            <a:r>
              <a:rPr lang="en-US" dirty="0"/>
              <a:t>for counties with </a:t>
            </a:r>
            <a:r>
              <a:rPr lang="en-US" b="1" dirty="0"/>
              <a:t>highest median prices </a:t>
            </a:r>
            <a:r>
              <a:rPr lang="en-US" dirty="0"/>
              <a:t>per square foot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8684AA-3B2D-E4BC-EB00-AB3489433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971" y="1639826"/>
            <a:ext cx="6030687" cy="296483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AE338B-8499-A6AC-772C-B1E51934E221}"/>
              </a:ext>
            </a:extLst>
          </p:cNvPr>
          <p:cNvSpPr txBox="1">
            <a:spLocks/>
          </p:cNvSpPr>
          <p:nvPr/>
        </p:nvSpPr>
        <p:spPr>
          <a:xfrm>
            <a:off x="373742" y="1741714"/>
            <a:ext cx="2467429" cy="3392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The 1</a:t>
            </a:r>
            <a:r>
              <a:rPr lang="en-US" sz="2200" baseline="30000" dirty="0"/>
              <a:t>st</a:t>
            </a:r>
            <a:r>
              <a:rPr lang="en-US" sz="2200" dirty="0"/>
              <a:t> order regression line does not look like a good fit! </a:t>
            </a:r>
          </a:p>
          <a:p>
            <a:r>
              <a:rPr lang="en-US" sz="2200" dirty="0"/>
              <a:t>No simple statistical table will show this complexity</a:t>
            </a:r>
          </a:p>
        </p:txBody>
      </p:sp>
    </p:spTree>
    <p:extLst>
      <p:ext uri="{BB962C8B-B14F-4D97-AF65-F5344CB8AC3E}">
        <p14:creationId xmlns:p14="http://schemas.microsoft.com/office/powerpoint/2010/main" val="610930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Review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3494"/>
            <a:ext cx="8229600" cy="784678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n-US" dirty="0"/>
              <a:t>Example, use </a:t>
            </a:r>
            <a:r>
              <a:rPr lang="en-US" b="1" dirty="0" err="1"/>
              <a:t>cognositc</a:t>
            </a:r>
            <a:r>
              <a:rPr lang="en-US" dirty="0"/>
              <a:t> to display </a:t>
            </a:r>
            <a:r>
              <a:rPr lang="en-US" b="1" dirty="0"/>
              <a:t>facet plot </a:t>
            </a:r>
            <a:r>
              <a:rPr lang="en-US" dirty="0"/>
              <a:t>for counties with </a:t>
            </a:r>
            <a:r>
              <a:rPr lang="en-US" b="1" dirty="0"/>
              <a:t>highest median prices</a:t>
            </a:r>
            <a:r>
              <a:rPr lang="en-US" dirty="0"/>
              <a:t> per square foot, with </a:t>
            </a:r>
            <a:r>
              <a:rPr lang="en-US" b="1" dirty="0"/>
              <a:t>second order regression line</a:t>
            </a:r>
            <a:endParaRPr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AE338B-8499-A6AC-772C-B1E51934E221}"/>
              </a:ext>
            </a:extLst>
          </p:cNvPr>
          <p:cNvSpPr txBox="1">
            <a:spLocks/>
          </p:cNvSpPr>
          <p:nvPr/>
        </p:nvSpPr>
        <p:spPr>
          <a:xfrm>
            <a:off x="457200" y="1850571"/>
            <a:ext cx="2471057" cy="32366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One can </a:t>
            </a:r>
            <a:r>
              <a:rPr lang="en-US" sz="2200" b="1" dirty="0"/>
              <a:t>objectively</a:t>
            </a:r>
            <a:r>
              <a:rPr lang="en-US" sz="2200" dirty="0"/>
              <a:t> say the relationship is not linear! </a:t>
            </a:r>
          </a:p>
          <a:p>
            <a:r>
              <a:rPr lang="en-US" sz="2200" dirty="0"/>
              <a:t>Next step could be to order by significant second order regression coefficients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579436-98F7-8DC0-BC30-19B9501FB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257" y="1730829"/>
            <a:ext cx="6000008" cy="295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766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Review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3494"/>
            <a:ext cx="8229600" cy="784678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n-US" dirty="0"/>
              <a:t>Next, use </a:t>
            </a:r>
            <a:r>
              <a:rPr lang="en-US" b="1" dirty="0" err="1"/>
              <a:t>cognositc</a:t>
            </a:r>
            <a:r>
              <a:rPr lang="en-US" dirty="0"/>
              <a:t> to display </a:t>
            </a:r>
            <a:r>
              <a:rPr lang="en-US" b="1" dirty="0"/>
              <a:t>facet plot </a:t>
            </a:r>
            <a:r>
              <a:rPr lang="en-US" dirty="0"/>
              <a:t>for counties with </a:t>
            </a:r>
            <a:r>
              <a:rPr lang="en-US" b="1" dirty="0"/>
              <a:t>lowest</a:t>
            </a:r>
            <a:r>
              <a:rPr lang="en-US" dirty="0"/>
              <a:t> </a:t>
            </a:r>
            <a:r>
              <a:rPr lang="en-US" b="1" dirty="0"/>
              <a:t>median prices </a:t>
            </a:r>
            <a:r>
              <a:rPr lang="en-US" dirty="0"/>
              <a:t>per square foot, with </a:t>
            </a:r>
            <a:r>
              <a:rPr lang="en-US" b="1" dirty="0"/>
              <a:t>second order regression line</a:t>
            </a:r>
            <a:endParaRPr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AE338B-8499-A6AC-772C-B1E51934E221}"/>
              </a:ext>
            </a:extLst>
          </p:cNvPr>
          <p:cNvSpPr txBox="1">
            <a:spLocks/>
          </p:cNvSpPr>
          <p:nvPr/>
        </p:nvSpPr>
        <p:spPr>
          <a:xfrm>
            <a:off x="457200" y="1770744"/>
            <a:ext cx="2471057" cy="3316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Interesting! </a:t>
            </a:r>
          </a:p>
          <a:p>
            <a:r>
              <a:rPr lang="en-US" sz="1800" dirty="0"/>
              <a:t>The curvature is generally less in lower cost counties</a:t>
            </a:r>
          </a:p>
          <a:p>
            <a:r>
              <a:rPr lang="en-US" sz="1800" dirty="0"/>
              <a:t>One county actually has an inverted relationship</a:t>
            </a:r>
          </a:p>
          <a:p>
            <a:r>
              <a:rPr lang="en-US" sz="1800" dirty="0"/>
              <a:t>Perhaps a </a:t>
            </a:r>
            <a:r>
              <a:rPr lang="en-US" sz="1800" dirty="0" err="1"/>
              <a:t>congnostic</a:t>
            </a:r>
            <a:r>
              <a:rPr lang="en-US" sz="1800" dirty="0"/>
              <a:t> using population density will be enlightening?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327E51-47BC-5466-258C-A72C8A633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816" y="1901370"/>
            <a:ext cx="6004383" cy="294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512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Introduction</a:t>
            </a:r>
            <a:r>
              <a:rPr lang="en-US" dirty="0"/>
              <a:t> to Sampling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8"/>
            <a:ext cx="8229600" cy="3940893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b="1" dirty="0"/>
              <a:t>Sampling </a:t>
            </a:r>
            <a:r>
              <a:rPr dirty="0"/>
              <a:t>is a fundamental process in the collection and analysis of data</a:t>
            </a:r>
          </a:p>
          <a:p>
            <a:pPr lvl="0"/>
            <a:r>
              <a:rPr dirty="0"/>
              <a:t>Sampling is important because we almost never have data on an entire </a:t>
            </a:r>
            <a:r>
              <a:rPr b="1" dirty="0"/>
              <a:t>population</a:t>
            </a:r>
          </a:p>
          <a:p>
            <a:pPr lvl="0"/>
            <a:r>
              <a:rPr b="1" dirty="0"/>
              <a:t>Sampling must be randomized</a:t>
            </a:r>
            <a:r>
              <a:rPr dirty="0"/>
              <a:t> to preclude biases</a:t>
            </a:r>
          </a:p>
          <a:p>
            <a:pPr lvl="0"/>
            <a:r>
              <a:rPr dirty="0"/>
              <a:t>As sample size increases, the </a:t>
            </a:r>
            <a:r>
              <a:rPr b="1" dirty="0"/>
              <a:t>standard error decreases </a:t>
            </a:r>
            <a:r>
              <a:rPr dirty="0"/>
              <a:t>by the </a:t>
            </a:r>
            <a:r>
              <a:rPr b="1" dirty="0"/>
              <a:t>law of large numbers</a:t>
            </a:r>
            <a:endParaRPr lang="en-US" b="1" dirty="0"/>
          </a:p>
          <a:p>
            <a:pPr lvl="0"/>
            <a:r>
              <a:rPr lang="en-US" dirty="0"/>
              <a:t>In many cases it is not only impractical, but impossible to collect data from the entire population</a:t>
            </a:r>
          </a:p>
          <a:p>
            <a:pPr lvl="0"/>
            <a:r>
              <a:rPr lang="en-US" dirty="0"/>
              <a:t>We nearly always work with samples, rather than the entire population.</a:t>
            </a:r>
          </a:p>
          <a:p>
            <a:pPr lvl="0"/>
            <a:endParaRPr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1784</TotalTime>
  <Words>3054</Words>
  <Application>Microsoft Office PowerPoint</Application>
  <PresentationFormat>On-screen Show (16:9)</PresentationFormat>
  <Paragraphs>324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Calibri</vt:lpstr>
      <vt:lpstr>Cambria Math</vt:lpstr>
      <vt:lpstr>Office Theme</vt:lpstr>
      <vt:lpstr>Sampling and Simulation</vt:lpstr>
      <vt:lpstr>Review</vt:lpstr>
      <vt:lpstr>Review</vt:lpstr>
      <vt:lpstr>Review</vt:lpstr>
      <vt:lpstr>Review</vt:lpstr>
      <vt:lpstr>Review</vt:lpstr>
      <vt:lpstr>Review</vt:lpstr>
      <vt:lpstr>Review</vt:lpstr>
      <vt:lpstr>Introduction to Sampling</vt:lpstr>
      <vt:lpstr>Introduction</vt:lpstr>
      <vt:lpstr>Examples of Sampling from a Population</vt:lpstr>
      <vt:lpstr>Importance of Random Sampling</vt:lpstr>
      <vt:lpstr>Sampling Distributions</vt:lpstr>
      <vt:lpstr>Sampling Distributions</vt:lpstr>
      <vt:lpstr>Sampling Distributions</vt:lpstr>
      <vt:lpstr>Sampling and the Law of Large Numbers</vt:lpstr>
      <vt:lpstr>Sampling and the Law of Large Numbers</vt:lpstr>
      <vt:lpstr>Sampling and the Law of Large Numbers</vt:lpstr>
      <vt:lpstr>Sampling and the Law of Large Numbers</vt:lpstr>
      <vt:lpstr>Sampling and the Law of Large Numbers</vt:lpstr>
      <vt:lpstr>The Central Limit Theorem (CLT)</vt:lpstr>
      <vt:lpstr>Importance of the CLT</vt:lpstr>
      <vt:lpstr>Example of CLT</vt:lpstr>
      <vt:lpstr>Example CLT</vt:lpstr>
      <vt:lpstr>Standard Error and Convergence for a Sample Distribution</vt:lpstr>
      <vt:lpstr>Standard Error and Convergence</vt:lpstr>
      <vt:lpstr>Convergence and Standard Errors for a Normal Distribution</vt:lpstr>
      <vt:lpstr>Sampling Strategies</vt:lpstr>
      <vt:lpstr>Bernoulli Sampling</vt:lpstr>
      <vt:lpstr>Bernoulli Sampling</vt:lpstr>
      <vt:lpstr>Bernoulli Sampling</vt:lpstr>
      <vt:lpstr>Bernoulli Sampling</vt:lpstr>
      <vt:lpstr>Bernoulli Sampling</vt:lpstr>
      <vt:lpstr>Sampling Grouped Data</vt:lpstr>
      <vt:lpstr>Stratified Sampling</vt:lpstr>
      <vt:lpstr>Stratified Sampling</vt:lpstr>
      <vt:lpstr>Example</vt:lpstr>
      <vt:lpstr>Cluster Sampling</vt:lpstr>
      <vt:lpstr>Cluster Sampling</vt:lpstr>
      <vt:lpstr>Cluster Sampling</vt:lpstr>
      <vt:lpstr>Systematic Sampling</vt:lpstr>
      <vt:lpstr>A Few More Thoughts on Sampling</vt:lpstr>
      <vt:lpstr>Introduction to Simulation</vt:lpstr>
      <vt:lpstr>Introduction to Simulation</vt:lpstr>
      <vt:lpstr>Representation as a Directed Acyclic Graphical Model</vt:lpstr>
      <vt:lpstr>Representation as a Directed Acyclic Graphical Model</vt:lpstr>
      <vt:lpstr>Sandwich Shop Simulation</vt:lpstr>
      <vt:lpstr>Sandwich Shop Simulation</vt:lpstr>
      <vt:lpstr>Tips on Building Simulations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Sampling and Simulation</dc:title>
  <dc:creator>Steve Elston</dc:creator>
  <cp:keywords/>
  <cp:lastModifiedBy>Stephen Elston</cp:lastModifiedBy>
  <cp:revision>116</cp:revision>
  <dcterms:created xsi:type="dcterms:W3CDTF">2024-08-13T02:55:50Z</dcterms:created>
  <dcterms:modified xsi:type="dcterms:W3CDTF">2025-09-30T23:21:10Z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09/22/2022</vt:lpwstr>
  </property>
  <property fmtid="{D5CDD505-2E9C-101B-9397-08002B2CF9AE}" pid="3" name="output">
    <vt:lpwstr/>
  </property>
</Properties>
</file>