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756" y="1782062"/>
            <a:ext cx="5568043" cy="3053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848756" y="4807856"/>
            <a:ext cx="6143171" cy="292949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dirty="0"/>
              <a:t> </a:t>
            </a:r>
            <a:r>
              <a:rPr lang="en-US" dirty="0"/>
              <a:t>sample </a:t>
            </a:r>
            <a:r>
              <a:rPr dirty="0"/>
              <a:t>size n</a:t>
            </a:r>
            <a:endParaRPr lang="en-US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04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law of large numbers,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258"/>
            <a:ext cx="8229600" cy="385354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Distribution of 2000 bootstrap </a:t>
                </a:r>
                <a:r>
                  <a:rPr dirty="0" err="1"/>
                  <a:t>bootstrap</a:t>
                </a:r>
                <a:r>
                  <a:rPr dirty="0"/>
                  <a:t> confidence intervals?</a:t>
                </a:r>
              </a:p>
              <a:p>
                <a:pPr lvl="0"/>
                <a:r>
                  <a:rPr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Define confidence level, </a:t>
                </a:r>
                <a:r>
                  <a:rPr dirty="0" err="1"/>
                  <a:t>eg.</a:t>
                </a:r>
                <a:r>
                  <a:rPr dirty="0"/>
                  <a:t> 95%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Order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by value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Lower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Upper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Percentile method is know to be biased</a:t>
                </a:r>
              </a:p>
              <a:p>
                <a:pPr lvl="1"/>
                <a:r>
                  <a:rPr dirty="0"/>
                  <a:t>Bias correction methods available</a:t>
                </a:r>
              </a:p>
              <a:p>
                <a:pPr lvl="0"/>
                <a:r>
                  <a:rPr dirty="0" err="1"/>
                  <a:t>Efrom</a:t>
                </a:r>
                <a:r>
                  <a:rPr dirty="0"/>
                  <a:t> and </a:t>
                </a:r>
                <a:r>
                  <a:rPr dirty="0" err="1"/>
                  <a:t>Tibshirani</a:t>
                </a:r>
                <a:r>
                  <a:rPr dirty="0"/>
                  <a:t> (1993) and Efron and </a:t>
                </a:r>
                <a:r>
                  <a:rPr dirty="0" err="1"/>
                  <a:t>Hasti</a:t>
                </a:r>
                <a:r>
                  <a:rPr dirty="0"/>
                  <a:t> (2016) recommend using at least 2,000 bootstrap samples to estimate confidence intervals</a:t>
                </a:r>
              </a:p>
              <a:p>
                <a:pPr lvl="0"/>
                <a:r>
                  <a:rPr dirty="0"/>
                  <a:t>Other authors recommend a larger number (e.g. 5,000-20,000) of resamples given low computer cost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  <a:blipFill>
                <a:blip r:embed="rId2"/>
                <a:stretch>
                  <a:fillRect l="-741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pPr lvl="0"/>
            <a:r>
              <a:rPr dirty="0"/>
              <a:t>In practice, bias </a:t>
            </a:r>
            <a:r>
              <a:rPr lang="en-US" dirty="0"/>
              <a:t>can be </a:t>
            </a:r>
            <a:r>
              <a:rPr dirty="0"/>
              <a:t>applied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in the early 20th Century</a:t>
            </a:r>
          </a:p>
          <a:p>
            <a:pPr lvl="0"/>
            <a:r>
              <a:rPr dirty="0"/>
              <a:t>Repeatedly re-sampling the data with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sample the two groups</a:t>
            </a:r>
            <a:r>
              <a:rPr dirty="0"/>
              <a:t> or populations</a:t>
            </a:r>
          </a:p>
          <a:p>
            <a:pPr lvl="0"/>
            <a:r>
              <a:rPr dirty="0"/>
              <a:t>Compute the statistic from the two samples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population</a:t>
            </a:r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835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Example, </a:t>
            </a:r>
            <a:r>
              <a:rPr sz="3200" b="0" dirty="0"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5743"/>
            <a:ext cx="8519885" cy="1204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Example; find the bootstrap distribution of the difference in math scores </a:t>
            </a:r>
            <a:r>
              <a:rPr lang="en-US" sz="2200" dirty="0"/>
              <a:t>of different </a:t>
            </a:r>
            <a:r>
              <a:rPr sz="2200" dirty="0"/>
              <a:t>SES students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Is this difference statistically significant?  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1D218-1BBF-B9AB-8E37-64ADD45D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495550"/>
            <a:ext cx="7779657" cy="25001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542"/>
            <a:ext cx="8229600" cy="4172857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two_boot_two_stat</a:t>
            </a:r>
            <a:r>
              <a:rPr sz="1100" dirty="0">
                <a:latin typeface="Courier"/>
              </a:rPr>
              <a:t>(sample_1, sample_2, b, statistic_1, 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):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sample_1 and sample_2, independent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obervation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vectors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two_sample_statistic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, statistic applied to the independent bootstrap statistics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[]</a:t>
            </a:r>
            <a:br>
              <a:rPr sz="1100" dirty="0"/>
            </a:br>
            <a:r>
              <a:rPr sz="1100" dirty="0">
                <a:latin typeface="Courier"/>
              </a:rPr>
              <a:t>    n_samps_1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(sample_1)</a:t>
            </a:r>
            <a:br>
              <a:rPr sz="1100" dirty="0"/>
            </a:br>
            <a:r>
              <a:rPr sz="1100" dirty="0">
                <a:latin typeface="Courier"/>
              </a:rPr>
              <a:t>    n_samps_2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(sample_2)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_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100" dirty="0">
                <a:latin typeface="Courier"/>
              </a:rPr>
              <a:t>(b): 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Heavy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lisfting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is done here. First, the two independent bootstrap estimates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>
              <a:rPr sz="1100" dirty="0"/>
            </a:br>
            <a:r>
              <a:rPr sz="1100" dirty="0">
                <a:latin typeface="Courier"/>
              </a:rPr>
              <a:t>        boot_estimate_1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(sample_1,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n_samps_1,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boot_estimate_2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(sample_2,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n_samps_2,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two_boot_values.append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(boot_estimate_1, boot_estimate_2))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np.mean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1100" dirty="0">
                <a:latin typeface="Courier"/>
              </a:rPr>
              <a:t>.</a:t>
            </a:r>
            <a:r>
              <a:rPr sz="11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Compute and display the bootstrap distribution of the difference </a:t>
            </a:r>
            <a:r>
              <a:rPr lang="en-US" sz="2000" dirty="0"/>
              <a:t>of means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significance of Math scores for low and medium SES students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10000 bootstrap samples of difference of means</a:t>
            </a:r>
            <a:endParaRPr sz="2000" dirty="0"/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  <a:endParaRPr sz="20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64302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Bootstrap estimation is widely useful and requires minimal assumption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point estimate of the statistic, or bootstrap estimate</a:t>
            </a:r>
          </a:p>
          <a:p>
            <a:pPr lvl="1"/>
            <a:r>
              <a:rPr lang="en-US" dirty="0"/>
              <a:t>Compute </a:t>
            </a:r>
            <a:r>
              <a:rPr dirty="0"/>
              <a:t>bootstrap confidence interval from the bootstrap distribution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14"/>
            <a:ext cx="8229600" cy="3693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</a:t>
            </a:r>
            <a:r>
              <a:rPr lang="en-US" dirty="0"/>
              <a:t>c</a:t>
            </a:r>
            <a:r>
              <a:rPr dirty="0"/>
              <a:t>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population</a:t>
            </a:r>
            <a:endParaRPr lang="en-US" dirty="0"/>
          </a:p>
          <a:p>
            <a:pPr lvl="1"/>
            <a:r>
              <a:rPr lang="en-US" dirty="0"/>
              <a:t>One sample statistics</a:t>
            </a:r>
            <a:endParaRPr dirty="0"/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on different populations</a:t>
            </a:r>
            <a:endParaRPr lang="en-US" dirty="0"/>
          </a:p>
          <a:p>
            <a:pPr lvl="1"/>
            <a:r>
              <a:rPr lang="en-US" dirty="0"/>
              <a:t>Two sample statistics</a:t>
            </a:r>
            <a:endParaRPr dirty="0"/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</a:t>
                </a:r>
                <a:r>
                  <a:rPr lang="en-US" dirty="0"/>
                  <a:t>is</a:t>
                </a:r>
                <a:r>
                  <a:rPr dirty="0"/>
                  <a:t>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</a:t>
                </a:r>
                <a:r>
                  <a:rPr lang="en-US" dirty="0"/>
                  <a:t>I</a:t>
                </a:r>
                <a:r>
                  <a:rPr dirty="0"/>
                  <a:t>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815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which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1"/>
            <a:r>
              <a:rPr dirty="0"/>
              <a:t>No likelihood model assumptions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1"/>
            <a:r>
              <a:rPr dirty="0"/>
              <a:t>Example, mean and variance estimates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dirty="0"/>
              <a:t>Nonparametric bootstrap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General characteristics of nonparametric resampling methods include</a:t>
            </a:r>
          </a:p>
          <a:p>
            <a:pPr lvl="0"/>
            <a:r>
              <a:t>Allow computation of statistics from data samples for statistics with continuous derivatives</a:t>
            </a:r>
          </a:p>
          <a:p>
            <a:pPr lvl="0"/>
            <a:r>
              <a:t>Repeatedly compute statistics from multiple resamples of dataset</a:t>
            </a:r>
          </a:p>
          <a:p>
            <a:pPr lvl="0"/>
            <a:r>
              <a:t>The result converges to the sample distribution of the statistic being computed</a:t>
            </a:r>
          </a:p>
          <a:p>
            <a:pPr lvl="0"/>
            <a:r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</a:t>
            </a:r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bootstrap estimate</a:t>
            </a:r>
          </a:p>
          <a:p>
            <a:pPr lvl="1"/>
            <a:r>
              <a:rPr dirty="0"/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2345</Words>
  <Application>Microsoft Office PowerPoint</Application>
  <PresentationFormat>On-screen Show (16:9)</PresentationFormat>
  <Paragraphs>249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Two Sample Bootstrap</vt:lpstr>
      <vt:lpstr>Two Sample Bootstrap Algorithm</vt:lpstr>
      <vt:lpstr>Example, Two Sample Bootstrap</vt:lpstr>
      <vt:lpstr>Example, Two Sample Bootstrap</vt:lpstr>
      <vt:lpstr>Example, Two Sample Bootstrap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38</cp:revision>
  <dcterms:created xsi:type="dcterms:W3CDTF">2024-08-16T02:27:29Z</dcterms:created>
  <dcterms:modified xsi:type="dcterms:W3CDTF">2024-09-18T02:01:58Z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