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94" autoAdjust="0"/>
  </p:normalViewPr>
  <p:slideViewPr>
    <p:cSldViewPr snapToGrid="0" snapToObjects="1">
      <p:cViewPr varScale="1">
        <p:scale>
          <a:sx n="105" d="100"/>
          <a:sy n="105" d="100"/>
        </p:scale>
        <p:origin x="403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effreys_prio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metsci.com/wp-content/uploads/2019/08/Search-and-Rescue-Optimal-Planning-System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Bayesian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vs. Frequentist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With greater computational power and general acceptance, Bayes methods are now widely used</a:t>
            </a:r>
          </a:p>
          <a:p>
            <a:pPr lvl="0"/>
            <a:r>
              <a:rPr dirty="0"/>
              <a:t>Among pragmatists</a:t>
            </a:r>
          </a:p>
          <a:p>
            <a:pPr lvl="1"/>
            <a:r>
              <a:rPr dirty="0"/>
              <a:t>Some problems are better handled by frequentist methods</a:t>
            </a:r>
          </a:p>
          <a:p>
            <a:pPr lvl="1"/>
            <a:r>
              <a:rPr dirty="0"/>
              <a:t>Some problems with Bayesian methods</a:t>
            </a:r>
          </a:p>
          <a:p>
            <a:pPr lvl="0"/>
            <a:r>
              <a:rPr dirty="0"/>
              <a:t>Bayes models allow us to express </a:t>
            </a:r>
            <a:r>
              <a:rPr b="1" dirty="0"/>
              <a:t>prior information</a:t>
            </a:r>
          </a:p>
          <a:p>
            <a:pPr lvl="0"/>
            <a:r>
              <a:rPr dirty="0"/>
              <a:t>Models that fall between these extremes are also in common use</a:t>
            </a:r>
          </a:p>
          <a:p>
            <a:pPr lvl="1"/>
            <a:r>
              <a:rPr dirty="0"/>
              <a:t>Methods include the so-called </a:t>
            </a:r>
            <a:r>
              <a:rPr b="1" dirty="0"/>
              <a:t>empirical Bayes</a:t>
            </a:r>
            <a:r>
              <a:rPr dirty="0"/>
              <a:t> methods.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vs. Frequentist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86" y="902664"/>
            <a:ext cx="8229600" cy="32113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Can compare the contrasting frequentist and Bayesian approaches</a:t>
            </a:r>
          </a:p>
        </p:txBody>
      </p:sp>
      <p:pic>
        <p:nvPicPr>
          <p:cNvPr id="4" name="Picture 1" descr="../images/FrequentistBaye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32429" y="1200121"/>
            <a:ext cx="5396997" cy="39016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 of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Bayes’ Theorem is fundamental to Bayesian data analysis.</a:t>
                </a:r>
              </a:p>
              <a:p>
                <a:pPr lvl="0"/>
                <a:r>
                  <a:rPr dirty="0"/>
                  <a:t>Start with: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We can also write: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Since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And finally, </a:t>
                </a:r>
                <a:r>
                  <a:rPr b="1" dirty="0"/>
                  <a:t>Bayes theorem!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</a:t>
            </a:r>
          </a:p>
        </p:txBody>
      </p:sp>
      <p:pic>
        <p:nvPicPr>
          <p:cNvPr id="3" name="Picture 1" descr="../images/BayesDeNeon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74042" y="918028"/>
            <a:ext cx="3928289" cy="35668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55171" y="4575629"/>
            <a:ext cx="8229600" cy="615892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/>
              <a:t>Bayes Theorem!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Marginal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In many cases we are interested in the </a:t>
                </a:r>
                <a:r>
                  <a:rPr b="1" dirty="0"/>
                  <a:t>marginal distribution</a:t>
                </a:r>
              </a:p>
              <a:p>
                <a:pPr lvl="0"/>
                <a:r>
                  <a:rPr dirty="0"/>
                  <a:t>Example, it is often the case that only one or a few parameters of a joint distribution will be of interest</a:t>
                </a:r>
              </a:p>
              <a:p>
                <a:pPr lvl="1"/>
                <a:r>
                  <a:rPr dirty="0"/>
                  <a:t>In other words, we are interested in the marginal distribution of these parameters</a:t>
                </a:r>
              </a:p>
              <a:p>
                <a:pPr lvl="1"/>
                <a:r>
                  <a:rPr dirty="0"/>
                  <a:t>The denominator of Bayes theorem,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r>
                  <a:rPr dirty="0"/>
                  <a:t>, can be computed as a marginal distribution</a:t>
                </a:r>
              </a:p>
              <a:p>
                <a:pPr lvl="0"/>
                <a:r>
                  <a:rPr dirty="0"/>
                  <a:t>Consider a multivariate probability density function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variables,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1"/>
                <a:r>
                  <a:rPr b="1" dirty="0"/>
                  <a:t>Marginal distribution</a:t>
                </a:r>
                <a:r>
                  <a:rPr dirty="0"/>
                  <a:t> is the distribution of one variable with the others integrated out.</a:t>
                </a:r>
              </a:p>
              <a:p>
                <a:pPr lvl="1"/>
                <a:r>
                  <a:rPr dirty="0"/>
                  <a:t>Integrate over all other variables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dirty="0"/>
                  <a:t> the result is the marginal distribution,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2,…,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342900" lvl="1" indent="0">
                  <a:buNone/>
                </a:pPr>
                <a:r>
                  <a:rPr dirty="0"/>
                  <a:t>- But computing this integral is not easy!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Marginal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lvl="0"/>
                <a:r>
                  <a:t>For discrete distributions compute the marginal by summation</a:t>
                </a:r>
              </a:p>
              <a:p>
                <a:pPr lvl="0"/>
                <a:r>
                  <a:t>Or, for discrete samples of a continuous distribution</a:t>
                </a:r>
              </a:p>
              <a:p>
                <a:pPr lvl="0"/>
                <a:r>
                  <a:t>Example, need to know (un-normalized) posterior distribution of 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t>, a marginal distribution: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Now we have the marginal distribution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/>
              </a:p>
              <a:p>
                <a:pPr lvl="0"/>
                <a:r>
                  <a:t>Or, we need to find the denominator for Bayes theorem to normalize our posterior distribution, a marginal distribution: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𝛩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We can compute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t> from samples without ever directly computing the marginal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0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How can you interpret Bayes’ Theorem?</a:t>
                </a:r>
              </a:p>
              <a:p>
                <a:pPr lvl="0"/>
                <a:r>
                  <a:t>For model parameter estimation problem: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𝐷𝑖𝑠𝑡𝑟𝑖𝑏𝑢𝑡𝑖𝑜𝑛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𝐿𝑖𝑘𝑒𝑙𝑖h𝑜𝑜𝑑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•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𝐷𝑖𝑠𝑡𝑟𝑖𝑏𝑢𝑡𝑖𝑜𝑛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𝐸𝑣𝑖𝑑𝑒𝑛𝑐𝑒</m:t>
                          </m:r>
                        </m:den>
                      </m:f>
                    </m:oMath>
                  </m:oMathPara>
                </a14:m>
                <a:endParaRPr/>
              </a:p>
              <a:p>
                <a:pPr lvl="0"/>
                <a:r>
                  <a:t>Or, Bayes’ theorem in terms of model parameters:</a:t>
                </a:r>
              </a:p>
              <a:p>
                <a:pPr marL="0" lvl="0" indent="0">
                  <a:buNone/>
                </a:pPr>
                <a:r>
                  <a:t>$$
posterior\ distribution(𝑝𝑎𝑟𝑎𝑚𝑒𝑡𝑒𝑟𝑠│𝑑𝑎𝑡𝑎) = \\ \frac{Likelihood(𝑑𝑎𝑡𝑎|𝑝𝑎𝑟𝑎𝑚𝑒𝑡𝑒𝑟𝑠)\ 𝑃rior(𝑝𝑎𝑟𝑎𝑚𝑒𝑡𝑒𝑟𝑠)}{P(data)}
$$</a:t>
                </a:r>
              </a:p>
              <a:p>
                <a:pPr lvl="0"/>
                <a:r>
                  <a:t>Summarized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𝑝𝑎𝑟𝑎𝑚𝑒𝑡𝑒𝑟𝑠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𝑝𝑎𝑟𝑎𝑚𝑒𝑡𝑒𝑟𝑠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What do these terms actually mean?</a:t>
            </a:r>
          </a:p>
          <a:p>
            <a:pPr marL="342900" lvl="0" indent="-342900">
              <a:buAutoNum type="arabicPeriod"/>
            </a:pPr>
            <a:r>
              <a:rPr b="1"/>
              <a:t>Posterior distribution</a:t>
            </a:r>
            <a:r>
              <a:t> of the parameters given the evidence or data, the goal of Bayesian analysis</a:t>
            </a:r>
          </a:p>
          <a:p>
            <a:pPr marL="342900" lvl="0" indent="-342900">
              <a:buAutoNum type="arabicPeriod"/>
            </a:pPr>
            <a:r>
              <a:rPr b="1"/>
              <a:t>Prior distribution</a:t>
            </a:r>
            <a:r>
              <a:t> is chosen to express information available about the model parameters apriori</a:t>
            </a:r>
          </a:p>
          <a:p>
            <a:pPr marL="342900" lvl="0" indent="-342900">
              <a:buAutoNum type="arabicPeriod"/>
            </a:pPr>
            <a:r>
              <a:rPr b="1"/>
              <a:t>Likelihood</a:t>
            </a:r>
            <a:r>
              <a:t> is the conditional distribution of the data given the model parameters</a:t>
            </a:r>
          </a:p>
          <a:p>
            <a:pPr marL="342900" lvl="0" indent="-342900">
              <a:buAutoNum type="arabicPeriod"/>
            </a:pPr>
            <a:r>
              <a:rPr b="1"/>
              <a:t>Probabiltiy of Data</a:t>
            </a:r>
            <a:r>
              <a:t> or </a:t>
            </a:r>
            <a:r>
              <a:rPr b="1"/>
              <a:t>evidence</a:t>
            </a:r>
            <a:r>
              <a:t> is the distribution of the data and normalizes the posterior</a:t>
            </a:r>
          </a:p>
          <a:p>
            <a:pPr marL="0" lvl="0" indent="0">
              <a:buNone/>
            </a:pPr>
            <a:r>
              <a:t>Relationships can apply to the parameters in a model; partial slopes, intercept, error distributions, lasso constants, etc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Applying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We need a tractable formulation of Bayes Theorem for computational problems</a:t>
                </a:r>
              </a:p>
              <a:p>
                <a:pPr lvl="0"/>
                <a:r>
                  <a:t>We must avoid directly summing all of the possibilities to compute the denominator,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/>
              </a:p>
              <a:p>
                <a:pPr lvl="1"/>
                <a:r>
                  <a:t>In many cases, computing this denominator directly is intractable</a:t>
                </a:r>
              </a:p>
              <a:p>
                <a:pPr lvl="0"/>
                <a:r>
                  <a:t>Some interesting facts about conditional probabilities:</a:t>
                </a:r>
              </a:p>
              <a:p>
                <a:pPr marL="0" lvl="0" indent="0">
                  <a:buNone/>
                </a:pPr>
                <a:r>
                  <a:t>$$
𝑃(𝐵 \cap A) = 𝑃(𝐵|𝐴)𝑃(𝐴) \\
And \\
𝑃(𝐵)=𝑃(𝐵 \cap 𝐴)+𝑃(𝐵 \cap \bar{𝐴}) 
$$</a:t>
                </a:r>
              </a:p>
              <a:p>
                <a:pPr marL="0" lvl="0" indent="0">
                  <a:buNone/>
                </a:pPr>
                <a:r>
                  <a:t>Where,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𝑛𝑜𝑡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, and the marginal distribution,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t>,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│</m:t>
                          </m:r>
                          <m:acc>
                            <m:accPr>
                              <m:chr m:val="‾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‾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Applying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Using the foregoing relations we can rewrite Bayes Theorem as:</a:t>
                </a:r>
              </a:p>
              <a:p>
                <a:pPr marL="0" lvl="0" indent="0">
                  <a:buNone/>
                </a:pPr>
                <a:r>
                  <a:t>$$ P(A|B) = \frac{P(A)P(B|A)}{𝑃(𝐵│𝐴)𝑃(𝐴)+𝑃(𝐵│ \bar{𝐴})𝑃(\bar{𝐴})} \\ $$</a:t>
                </a:r>
              </a:p>
              <a:p>
                <a:pPr lvl="0"/>
                <a:r>
                  <a:t>Computing the denominator requires summing all cases in the subsets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𝑛𝑜𝑡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/>
              </a:p>
              <a:p>
                <a:pPr lvl="1"/>
                <a:r>
                  <a:t>This is a bit of a mess!</a:t>
                </a:r>
                <a:br/>
                <a:endParaRPr/>
              </a:p>
              <a:p>
                <a:pPr lvl="1"/>
                <a:r>
                  <a:t>And, the siguation is worse if there are multiple alternative hypotheses!</a:t>
                </a:r>
              </a:p>
              <a:p>
                <a:pPr lvl="1"/>
                <a:r>
                  <a:t>Fortunately, we can often avoid computing this denominator by force</a:t>
                </a:r>
              </a:p>
              <a:p>
                <a:pPr marL="0" lvl="0" indent="0">
                  <a:buNone/>
                </a:pPr>
                <a:r>
                  <a:t>Write Bayes Theorem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Ignoring the normalization constant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Statistical inference seeks to characterize the uncertainty in statistical point estimates</a:t>
            </a:r>
          </a:p>
          <a:p>
            <a:pPr lvl="0"/>
            <a:r>
              <a:rPr dirty="0"/>
              <a:t>Statistics are estimates of population parameters</a:t>
            </a:r>
          </a:p>
          <a:p>
            <a:pPr lvl="0"/>
            <a:r>
              <a:rPr dirty="0"/>
              <a:t>Inferences using statistics must consider the uncertainty in the estimates</a:t>
            </a:r>
          </a:p>
          <a:p>
            <a:pPr lvl="0"/>
            <a:r>
              <a:rPr dirty="0"/>
              <a:t>Confidence intervals quantify uncertainty in statistical estimates</a:t>
            </a:r>
          </a:p>
          <a:p>
            <a:pPr lvl="1"/>
            <a:r>
              <a:rPr b="1" dirty="0"/>
              <a:t>Two-sided confidence intervals:</a:t>
            </a:r>
            <a:r>
              <a:rPr dirty="0"/>
              <a:t> express confidence that a value is within some range around the point estimate</a:t>
            </a:r>
          </a:p>
          <a:p>
            <a:pPr lvl="1"/>
            <a:r>
              <a:rPr b="1" dirty="0"/>
              <a:t>One-sided confidence intervals:</a:t>
            </a:r>
            <a:r>
              <a:rPr dirty="0"/>
              <a:t> express confidence that the point estimate is greater or less than some range of values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t>Denominator must account for all possible outcomes, or alternative hypotheses,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h</m:t>
                    </m:r>
                    <m:r>
                      <a:rPr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:r>
                  <a:t>$$Posterior(hypothesis\ |\ evidence) =\\ \frac{Likelihood(evidence\ |\ hypothesis)\ prior(hypothesis)}{\sum_{ h' \in\ All\ possible\ hypotheses}Likelihood(evidence\ |\ h')\ prior(h')}$$</a:t>
                </a:r>
              </a:p>
              <a:p>
                <a:pPr lvl="0"/>
                <a:r>
                  <a:t>Computing this denominator is a formidable problem!</a:t>
                </a:r>
                <a:br/>
                <a:endParaRPr/>
              </a:p>
              <a:p>
                <a:pPr lvl="0"/>
                <a:r>
                  <a:t>Can be infinite number of alternative hypotheses; e.g. continuous random variable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Simplified Relationship for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t>How to we interpret the foregoing relationship?</a:t>
                </a:r>
              </a:p>
              <a:p>
                <a:pPr lvl="0"/>
                <a:r>
                  <a:t>Consider the following relationship:</a:t>
                </a:r>
              </a:p>
              <a:p>
                <a:pPr marL="0" lvl="0" indent="0">
                  <a:buNone/>
                </a:pPr>
                <a:r>
                  <a:t>$$Posterior\ Distribution \propto Likelihood \bullet Prior\ Distribution \\
Or\\
𝑃( 𝑝𝑎𝑟𝑎𝑚𝑒𝑡𝑒𝑟𝑠 │ 𝑑𝑎𝑡𝑎 ) \propto 𝑃( 𝑑𝑎𝑡𝑎 | 𝑝𝑎𝑟𝑎𝑚𝑒𝑡𝑒𝑟𝑠 )𝑃( 𝑝𝑎𝑟𝑎𝑚𝑒𝑡𝑒𝑟𝑠 ) $$</a:t>
                </a:r>
              </a:p>
              <a:p>
                <a:pPr lvl="0"/>
                <a:r>
                  <a:t>We can find an un-normalized function proportional to the posterior distribution</a:t>
                </a:r>
              </a:p>
              <a:p>
                <a:pPr lvl="0"/>
                <a:r>
                  <a:t>Sum over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𝑝𝑎𝑟𝑎𝑚𝑒𝑡𝑒𝑟𝑠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𝑝𝑎𝑟𝑎𝑚𝑒𝑡𝑒𝑟𝑠</m:t>
                        </m:r>
                      </m:e>
                    </m:d>
                  </m:oMath>
                </a14:m>
                <a:r>
                  <a:t> to find the marginal distribution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endParaRPr/>
              </a:p>
              <a:p>
                <a:pPr lvl="0"/>
                <a:r>
                  <a:t>Approach can transform an intractable computation into a simple summation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Creating Bayes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t>The goal of a Bayesian analysis is computing and performing inference on the posterior distribution of the model parameters</a:t>
            </a:r>
          </a:p>
          <a:p>
            <a:pPr marL="0" lvl="0" indent="0">
              <a:buNone/>
            </a:pPr>
            <a:r>
              <a:t>The general steps are as follows:</a:t>
            </a:r>
          </a:p>
          <a:p>
            <a:pPr marL="342900" lvl="0" indent="-342900">
              <a:buAutoNum type="arabicPeriod"/>
            </a:pPr>
            <a:r>
              <a:t>Identify data relevant to the research question</a:t>
            </a:r>
          </a:p>
          <a:p>
            <a:pPr marL="342900" lvl="0" indent="-342900">
              <a:buAutoNum type="arabicPeriod"/>
            </a:pPr>
            <a:r>
              <a:t>Define a sampling plan for the data. Data need not be collected in a single batch</a:t>
            </a:r>
          </a:p>
          <a:p>
            <a:pPr marL="342900" lvl="0" indent="-342900">
              <a:buAutoNum type="arabicPeriod"/>
            </a:pPr>
            <a:r>
              <a:t>Define the model and the likelihood function; e.g. regression model with Normal likelihood</a:t>
            </a:r>
          </a:p>
          <a:p>
            <a:pPr marL="342900" lvl="0" indent="-342900">
              <a:buAutoNum type="arabicPeriod"/>
            </a:pPr>
            <a:r>
              <a:t>Specify a prior distribution of the model parameters</a:t>
            </a:r>
          </a:p>
          <a:p>
            <a:pPr marL="342900" lvl="0" indent="-342900">
              <a:buAutoNum type="arabicPeriod"/>
            </a:pPr>
            <a:r>
              <a:t>Use the Bayesian inference formula to compute posterior distribution of the model parameters</a:t>
            </a:r>
          </a:p>
          <a:p>
            <a:pPr marL="342900" lvl="0" indent="-342900">
              <a:buAutoNum type="arabicPeriod"/>
            </a:pPr>
            <a:r>
              <a:t>Update the posterior as data is observed</a:t>
            </a:r>
          </a:p>
          <a:p>
            <a:pPr marL="342900" lvl="0" indent="-342900">
              <a:buAutoNum type="arabicPeriod"/>
            </a:pPr>
            <a:r>
              <a:t>Inference on the posterior can be performed; compute </a:t>
            </a:r>
            <a:r>
              <a:rPr b="1"/>
              <a:t>credible intervals</a:t>
            </a:r>
          </a:p>
          <a:p>
            <a:pPr marL="342900" lvl="0" indent="-342900">
              <a:buAutoNum type="arabicPeriod"/>
            </a:pPr>
            <a:r>
              <a:t>Optionally, simulate data values from realizations of the posterior distribution. These values are predictions from the model.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Updating Bayesian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An advantage of Bayesain model is that it can be updated as new observations are made</a:t>
            </a:r>
          </a:p>
          <a:p>
            <a:pPr lvl="0"/>
            <a:r>
              <a:t>In contrast, for frequentist models data must be collected completely in advance</a:t>
            </a:r>
          </a:p>
          <a:p>
            <a:pPr lvl="0"/>
            <a:r>
              <a:t>We </a:t>
            </a:r>
            <a:r>
              <a:rPr b="1"/>
              <a:t>update our belief</a:t>
            </a:r>
            <a:r>
              <a:t> by adding </a:t>
            </a:r>
            <a:r>
              <a:rPr b="1"/>
              <a:t>new evidence</a:t>
            </a:r>
          </a:p>
          <a:p>
            <a:pPr lvl="0"/>
            <a:r>
              <a:t>The posterior of a Bayesian model with no evidence is the prior</a:t>
            </a:r>
          </a:p>
          <a:p>
            <a:pPr lvl="0"/>
            <a:r>
              <a:t>The </a:t>
            </a:r>
            <a:r>
              <a:rPr b="1"/>
              <a:t>previous posterior serves as a prior</a:t>
            </a:r>
            <a:r>
              <a:t> for model updates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you choose a prior?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The choice of the prior is a difficult, and potentially vexing, problem when performing Bayesian analysis</a:t>
            </a:r>
          </a:p>
          <a:p>
            <a:pPr lvl="0"/>
            <a:r>
              <a:t>The need to choose a prior has often been cited as a reason why Bayesian models are impractical</a:t>
            </a:r>
            <a:br/>
            <a:endParaRPr/>
          </a:p>
          <a:p>
            <a:pPr lvl="0"/>
            <a:r>
              <a:t>General guidance is that a prior must be convincing to a </a:t>
            </a:r>
            <a:r>
              <a:rPr b="1"/>
              <a:t>skeptical audience</a:t>
            </a:r>
            <a:br/>
            <a:endParaRPr/>
          </a:p>
          <a:p>
            <a:pPr lvl="0"/>
            <a:r>
              <a:t>Often tend to use vague or less informative priors in practice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you choose a prior?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t>Some possible approaches to prior selection include:</a:t>
            </a:r>
          </a:p>
          <a:p>
            <a:pPr lvl="0"/>
            <a:r>
              <a:t>Use prior </a:t>
            </a:r>
            <a:r>
              <a:rPr b="1"/>
              <a:t>empirical information</a:t>
            </a:r>
          </a:p>
          <a:p>
            <a:pPr lvl="1"/>
            <a:r>
              <a:rPr b="1"/>
              <a:t>Empirical Bayes estimate</a:t>
            </a:r>
            <a:r>
              <a:t> of prior from sample of observations</a:t>
            </a:r>
            <a:br/>
            <a:endParaRPr/>
          </a:p>
          <a:p>
            <a:pPr lvl="0"/>
            <a:r>
              <a:t>Apply </a:t>
            </a:r>
            <a:r>
              <a:rPr b="1"/>
              <a:t>domain knowledge</a:t>
            </a:r>
            <a:r>
              <a:t> to determine a reasonable distribution</a:t>
            </a:r>
          </a:p>
          <a:p>
            <a:pPr lvl="1"/>
            <a:r>
              <a:t>Use information from prior work</a:t>
            </a:r>
          </a:p>
          <a:p>
            <a:pPr lvl="1"/>
            <a:r>
              <a:t>Example, the viable range of parameter values could be computed from physical principles</a:t>
            </a:r>
            <a:br/>
            <a:endParaRPr/>
          </a:p>
          <a:p>
            <a:pPr lvl="1"/>
            <a:r>
              <a:t>Example, it could be well know that there is price range for some asset</a:t>
            </a:r>
          </a:p>
          <a:p>
            <a:pPr lvl="0"/>
            <a:r>
              <a:t>If there is poor prior knowledge for the problem a </a:t>
            </a:r>
            <a:r>
              <a:rPr b="1"/>
              <a:t>non-informative prior</a:t>
            </a:r>
            <a:r>
              <a:t> can be used</a:t>
            </a:r>
          </a:p>
          <a:p>
            <a:pPr lvl="1"/>
            <a:r>
              <a:t>One possibility is a Uniform distribution. But </a:t>
            </a:r>
            <a:r>
              <a:rPr b="1"/>
              <a:t>be careful!</a:t>
            </a:r>
            <a:r>
              <a:t> since a uniform prior is informative because of limits on the values!</a:t>
            </a:r>
            <a:br/>
            <a:endParaRPr/>
          </a:p>
          <a:p>
            <a:pPr lvl="1"/>
            <a:r>
              <a:t>Other options include the </a:t>
            </a:r>
            <a:r>
              <a:rPr>
                <a:hlinkClick r:id="rId2"/>
              </a:rPr>
              <a:t>Jefferys’ prior</a:t>
            </a:r>
            <a: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you choose a prior?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t>How to use prior </a:t>
            </a:r>
            <a:r>
              <a:rPr b="1"/>
              <a:t>empirical information</a:t>
            </a:r>
            <a:r>
              <a:t> to estimate the parameters of the prior distribution</a:t>
            </a:r>
          </a:p>
          <a:p>
            <a:pPr lvl="0"/>
            <a:r>
              <a:t>Deriving a prior distribution in this manner is sometimes called </a:t>
            </a:r>
            <a:r>
              <a:rPr b="1"/>
              <a:t>empirical Bayes</a:t>
            </a:r>
          </a:p>
          <a:p>
            <a:pPr lvl="1"/>
            <a:r>
              <a:t>Has become more practical with large modern data sets</a:t>
            </a:r>
            <a:br/>
            <a:endParaRPr/>
          </a:p>
          <a:p>
            <a:pPr lvl="1"/>
            <a:r>
              <a:t>Method somewhere between Bayesian and frequentist</a:t>
            </a:r>
            <a:br/>
            <a:endParaRPr/>
          </a:p>
          <a:p>
            <a:pPr lvl="1"/>
            <a:r>
              <a:t>Empirical Bayes approach is often applied in practice</a:t>
            </a:r>
            <a:br/>
            <a:endParaRPr/>
          </a:p>
          <a:p>
            <a:pPr lvl="1"/>
            <a:r>
              <a:t>Some Bayesian theoreticians do not consider this a Bayesian approach at all!</a:t>
            </a:r>
          </a:p>
          <a:p>
            <a:pPr lvl="0"/>
            <a:r>
              <a:t>Example, need a prior distribution of home prices per square foot by location</a:t>
            </a:r>
          </a:p>
          <a:p>
            <a:pPr lvl="1"/>
            <a:r>
              <a:t>Use </a:t>
            </a:r>
            <a:r>
              <a:rPr b="1"/>
              <a:t>pooled</a:t>
            </a:r>
            <a:r>
              <a:t> information to compute distribution of prices for all locations</a:t>
            </a:r>
            <a:br/>
            <a:endParaRPr/>
          </a:p>
          <a:p>
            <a:pPr lvl="1"/>
            <a:r>
              <a:t>Use the prior with specific evidence by locations to compute posteriors by location</a:t>
            </a:r>
            <a:br/>
            <a:endParaRPr/>
          </a:p>
          <a:p>
            <a:pPr lvl="1"/>
            <a:r>
              <a:t>Is example of </a:t>
            </a:r>
            <a:r>
              <a:rPr b="1"/>
              <a:t>hierarchical model</a:t>
            </a:r>
          </a:p>
          <a:p>
            <a:pPr lvl="0"/>
            <a:r>
              <a:t>Typically, a less informative prior distribution is used than the actual empirical distribution so the model is not overly constrained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Conjugate Prior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t>An analytically and computationally simple choice for a prior distribution family is a </a:t>
            </a:r>
            <a:r>
              <a:rPr b="1"/>
              <a:t>conjugate prior</a:t>
            </a:r>
          </a:p>
          <a:p>
            <a:pPr lvl="0"/>
            <a:r>
              <a:t>When a likelihood function is multiplied by its conjugate distribution the posterior distribution will be in the same family as the conjugate prior</a:t>
            </a:r>
          </a:p>
          <a:p>
            <a:pPr lvl="0"/>
            <a:r>
              <a:t>Attractive idea for cases where the conjugate distribution exists</a:t>
            </a:r>
          </a:p>
          <a:p>
            <a:pPr lvl="1"/>
            <a:r>
              <a:t>Analytic results can be computed</a:t>
            </a:r>
            <a:br/>
            <a:endParaRPr/>
          </a:p>
          <a:p>
            <a:pPr lvl="1"/>
            <a:r>
              <a:t>The posterior is a known distribution</a:t>
            </a:r>
          </a:p>
          <a:p>
            <a:pPr lvl="0"/>
            <a:r>
              <a:t>But there are many practical cases where a conjugate prior is not used</a:t>
            </a:r>
          </a:p>
          <a:p>
            <a:pPr lvl="1"/>
            <a:r>
              <a:t>We will address more general methods later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8D92-C7C2-F10D-26B8-F5F4CB26E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4E601-BB94-970C-7F81-37873C17E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using Conjugate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We are interested in analyzing the incidence of distracted drivers</a:t>
                </a:r>
              </a:p>
              <a:p>
                <a:pPr lvl="0"/>
                <a:r>
                  <a:t>Randomly sample the behavior of 40 drivers at an intersection and determine if they exhibit distracted driving or not</a:t>
                </a:r>
              </a:p>
              <a:p>
                <a:pPr lvl="0"/>
                <a:r>
                  <a:t>Data are Binomially distributed, a driver is distracted or not, with likelihood: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number of trials</a:t>
                </a:r>
                <a:br/>
                <a:endParaRPr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number of successes</a:t>
                </a:r>
                <a:br/>
                <a:endParaRPr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number of failures</a:t>
                </a:r>
              </a:p>
              <a:p>
                <a:pPr lvl="0"/>
                <a:r>
                  <a:t>Binomial likelihood has one parameter we need to estimate,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t>, the probability of success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t>Nonparametric bootstrap estimation is widely useful and requires minimal assumption</a:t>
            </a:r>
          </a:p>
          <a:p>
            <a:pPr lvl="0"/>
            <a:r>
              <a:t>Bootstrap distribution is comprised of values of the statistic computed from bootstrap resamples of the original observations (data sample)</a:t>
            </a:r>
          </a:p>
          <a:p>
            <a:pPr lvl="0"/>
            <a:r>
              <a:t>Computing bootstrap distribution requires </a:t>
            </a:r>
            <a:r>
              <a:rPr b="1"/>
              <a:t>no assumptions about population distribution!</a:t>
            </a:r>
          </a:p>
          <a:p>
            <a:pPr lvl="1"/>
            <a:r>
              <a:t>Bootstrap resampling substitutes computer power for paper and pencil statistician power</a:t>
            </a:r>
          </a:p>
          <a:p>
            <a:pPr lvl="0"/>
            <a:r>
              <a:t>Bootstrap resampling estimates the </a:t>
            </a:r>
            <a:r>
              <a:rPr b="1"/>
              <a:t>bootstrap distribution</a:t>
            </a:r>
            <a:r>
              <a:t> of a statistic</a:t>
            </a:r>
          </a:p>
          <a:p>
            <a:pPr lvl="1"/>
            <a:r>
              <a:t>Compute mostly likely point estimate of the statistic, or bootstrap estimate</a:t>
            </a:r>
            <a:br/>
            <a:endParaRPr/>
          </a:p>
          <a:p>
            <a:pPr lvl="1"/>
            <a:r>
              <a:t>The bootstrap confidence interval is computed from the bootstrap distribution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Conjugate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Our process for example is:</a:t>
            </a:r>
          </a:p>
          <a:p>
            <a:pPr marL="342900" lvl="0" indent="-342900">
              <a:buAutoNum type="arabicPeriod"/>
            </a:pPr>
            <a:r>
              <a:t>Use the conjugate prior, the Beta distribution with parameters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𝛼</m:t>
                </m:r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𝛽</m:t>
                </m:r>
              </m:oMath>
            </a14:m>
            <a:r>
              <a:t> (or a,b)</a:t>
            </a:r>
            <a:br/>
            <a:endParaRPr/>
          </a:p>
          <a:p>
            <a:pPr marL="342900" lvl="0" indent="-342900">
              <a:buAutoNum type="arabicPeriod"/>
            </a:pPr>
            <a:r>
              <a:t>Using the data sample, compute the likelihood</a:t>
            </a:r>
          </a:p>
          <a:p>
            <a:pPr marL="342900" lvl="0" indent="-342900">
              <a:buAutoNum type="arabicPeriod"/>
            </a:pPr>
            <a:r>
              <a:t>Compute the posterior distribution of distracted driving</a:t>
            </a:r>
          </a:p>
          <a:p>
            <a:pPr marL="342900" lvl="0" indent="-342900">
              <a:buAutoNum type="arabicPeriod"/>
            </a:pPr>
            <a:r>
              <a:t>Add more evidence (data) and update the posterior distribution.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using Conjugate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are the properties of the Beta distribution?</a:t>
            </a:r>
          </a:p>
        </p:txBody>
      </p:sp>
      <p:pic>
        <p:nvPicPr>
          <p:cNvPr id="4" name="Picture 1" descr="../images/Bet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381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Beta distribution for different parameter values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using Conjugate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Consider the product of a Binomial likelihood and a Beta prior</a:t>
            </a:r>
          </a:p>
          <a:p>
            <a:pPr lvl="0"/>
            <a:r>
              <a:t>Define the evidence 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𝑛</m:t>
                </m:r>
              </m:oMath>
            </a14:m>
            <a:r>
              <a:t> trials with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𝑘</m:t>
                </m:r>
              </m:oMath>
            </a14:m>
            <a:r>
              <a:t> successes</a:t>
            </a:r>
          </a:p>
          <a:p>
            <a:pPr lvl="0"/>
            <a:r>
              <a:t>Prior is a Beta distribution with parameters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𝑎</m:t>
                </m:r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𝑏</m:t>
                </m:r>
              </m:oMath>
            </a14:m>
            <a:r>
              <a:t>, or the vector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</m:e>
                </m:d>
              </m:oMath>
            </a14:m>
            <a:endParaRPr/>
          </a:p>
          <a:p>
            <a:pPr lvl="0"/>
            <a:r>
              <a:t>From Bayes Theorem the distribution of the posterior: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using Conjugate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lvl="0" indent="0">
                  <a:buNone/>
                </a:pPr>
                <a:r>
                  <a:t>There are some useful insights you can gain from this relationship for (discrete) integer counts: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Posterior distribution is in the Beta family, as a result of conjugacy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t> define the </a:t>
                </a:r>
                <a:r>
                  <a:rPr b="1"/>
                  <a:t>prior</a:t>
                </a:r>
                <a:br/>
                <a:endParaRPr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t> are the </a:t>
                </a:r>
                <a:r>
                  <a:rPr b="1"/>
                  <a:t>evidence</a:t>
                </a:r>
              </a:p>
              <a:p>
                <a:pPr lvl="0"/>
                <a:r>
                  <a:t>Parameters of the prior can be interpreted as </a:t>
                </a:r>
                <a:r>
                  <a:rPr b="1"/>
                  <a:t>pseudo counts</a:t>
                </a:r>
                <a:r>
                  <a:t> of successes,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𝑝𝑠𝑒𝑢𝑑𝑜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𝑠𝑢𝑐𝑐𝑒𝑠𝑠</m:t>
                    </m:r>
                    <m:r>
                      <a:rPr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t> and failures,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𝑝𝑠𝑒𝑢𝑑𝑜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𝑓𝑎𝑖𝑙𝑢𝑟𝑒</m:t>
                    </m:r>
                    <m:r>
                      <a:rPr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/>
              </a:p>
              <a:p>
                <a:pPr lvl="1"/>
                <a:r>
                  <a:t>Be careful when creating a prior to </a:t>
                </a:r>
                <a:r>
                  <a:rPr b="1"/>
                  <a:t>add 1</a:t>
                </a:r>
                <a:r>
                  <a:t> to the successes and failures</a:t>
                </a:r>
                <a:br/>
                <a:endParaRPr/>
              </a:p>
              <a:p>
                <a:pPr lvl="1"/>
                <a:r>
                  <a:t>The larger the total pseudo counts,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t>, the </a:t>
                </a:r>
                <a:r>
                  <a:rPr b="1"/>
                  <a:t>stronger the prior information</a:t>
                </a:r>
              </a:p>
              <a:p>
                <a:pPr marL="0" lvl="0" indent="0">
                  <a:buNone/>
                </a:pPr>
                <a:r>
                  <a:t>-Evidence is also in the form (actual) counts of successes,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 and failure,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/>
              </a:p>
              <a:p>
                <a:pPr lvl="0"/>
                <a:r>
                  <a:t>The more evidence the greater the influence on the posterior distribution</a:t>
                </a:r>
                <a:br/>
                <a:endParaRPr/>
              </a:p>
              <a:p>
                <a:pPr lvl="0"/>
                <a:r>
                  <a:t>Large amount of evidence will overwhelm the prior</a:t>
                </a:r>
                <a:br/>
                <a:endParaRPr/>
              </a:p>
              <a:p>
                <a:pPr lvl="0"/>
                <a:r>
                  <a:t>With large amount of evidence, posterior converges to frequentist model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using Conjugate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Consider example with:</a:t>
            </a:r>
            <a:br/>
            <a:r>
              <a:t>- Prior pseudo counts </a:t>
            </a:r>
            <a14:m xmlns:a14="http://schemas.microsoft.com/office/drawing/2010/main">
              <m:oMath xmlns:m="http://schemas.openxmlformats.org/officeDocument/2006/math">
                <m:d>
                  <m:dPr>
                    <m:begChr m:val="["/>
                    <m:endChr m:val="]"/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1,9</m:t>
                    </m:r>
                  </m:e>
                </m:d>
              </m:oMath>
            </a14:m>
            <a:r>
              <a:t>, successes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𝑎</m:t>
                </m:r>
                <m:r>
                  <a:rPr>
                    <a:latin typeface="Cambria Math" panose="02040503050406030204" pitchFamily="18" charset="0"/>
                  </a:rPr>
                  <m:t>=1+1=2</m:t>
                </m:r>
              </m:oMath>
            </a14:m>
            <a:r>
              <a:t> and failures,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𝑏</m:t>
                </m:r>
                <m:r>
                  <a:rPr>
                    <a:latin typeface="Cambria Math" panose="02040503050406030204" pitchFamily="18" charset="0"/>
                  </a:rPr>
                  <m:t>=9+1=10</m:t>
                </m:r>
              </m:oMath>
            </a14:m>
            <a:br/>
            <a:r>
              <a:t>- Evidence, successes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=10</m:t>
                </m:r>
              </m:oMath>
            </a14:m>
            <a:r>
              <a:t> and failures,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=30</m:t>
                </m:r>
              </m:oMath>
            </a14:m>
            <a:br/>
            <a:r>
              <a:t>- Posterior is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𝐵𝑒𝑡𝑎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10+2, 30+10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𝐵𝑒𝑡𝑎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12, 40</m:t>
                    </m:r>
                  </m:e>
                </m:d>
              </m:oMath>
            </a14:m>
            <a:endParaRPr/>
          </a:p>
        </p:txBody>
      </p:sp>
      <p:pic>
        <p:nvPicPr>
          <p:cNvPr id="4" name="Picture 1" descr="../images/DistrtractedDriver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193800"/>
            <a:ext cx="2921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Prior, likelihood and posterior for distracted driving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the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we find an estimate of the poster distribution?</a:t>
            </a:r>
          </a:p>
          <a:p>
            <a:pPr marL="342900" lvl="0" indent="-342900">
              <a:buAutoNum type="arabicPeriod"/>
            </a:pPr>
            <a:r>
              <a:t>We can sample from the analytic solution - if we have a conjugate</a:t>
            </a:r>
          </a:p>
          <a:p>
            <a:pPr marL="342900" lvl="0" indent="-342900">
              <a:buAutoNum type="arabicPeriod"/>
            </a:pPr>
            <a:r>
              <a:t>We can sample the likelihood and prior, take the product and normalize - for any posterior</a:t>
            </a:r>
          </a:p>
          <a:p>
            <a:pPr marL="342900" lvl="0" indent="-342900">
              <a:buAutoNum type="arabicPeriod"/>
            </a:pPr>
            <a:r>
              <a:t>Grid sample or Markov chain Monte Carlo (MCMC) sample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the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/>
              <a:t>Grid sampling</a:t>
            </a:r>
            <a:r>
              <a:t> is a naive approach</a:t>
            </a:r>
          </a:p>
          <a:p>
            <a:pPr lvl="0"/>
            <a:r>
              <a:t>Compute the probability at each point on a regular gird</a:t>
            </a:r>
          </a:p>
          <a:p>
            <a:pPr lvl="1"/>
            <a:r>
              <a:t>Sample over range of interesting values for variables</a:t>
            </a:r>
          </a:p>
          <a:p>
            <a:pPr lvl="1"/>
            <a:r>
              <a:t>Posterior if conjugate prior</a:t>
            </a:r>
            <a:br/>
            <a:endParaRPr/>
          </a:p>
          <a:p>
            <a:pPr lvl="1"/>
            <a:r>
              <a:t>Prior and likelihood</a:t>
            </a:r>
          </a:p>
          <a:p>
            <a:pPr lvl="0"/>
            <a:r>
              <a:rPr i="1"/>
              <a:t>In principle</a:t>
            </a:r>
            <a:r>
              <a:t> can work for any number of dimensions</a:t>
            </a:r>
          </a:p>
          <a:p>
            <a:pPr lvl="1"/>
            <a:r>
              <a:t>In 1-dimension is just regularly spaced points on a line</a:t>
            </a:r>
            <a:br/>
            <a:endParaRPr/>
          </a:p>
          <a:p>
            <a:pPr lvl="1"/>
            <a:r>
              <a:t>Poor scaling to higher dimensions</a:t>
            </a:r>
          </a:p>
        </p:txBody>
      </p:sp>
      <p:pic>
        <p:nvPicPr>
          <p:cNvPr id="4" name="Picture 1" descr="../images/SamplingGrid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75000" y="1193800"/>
            <a:ext cx="2794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Sampling grid for bivariate distribution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the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t>Algorithm for grid sampling to compute posterior from likelihood and prior</a:t>
            </a:r>
          </a:p>
          <a:p>
            <a:pPr lvl="0" indent="0">
              <a:buNone/>
            </a:pPr>
            <a:r>
              <a:rPr>
                <a:latin typeface="Courier"/>
              </a:rPr>
              <a:t>Procedure CreateGrid(variables, lower_limits, upper_limits):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Build the sampling grid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sampling_grid  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Procedure SampleLikelihood(sampling_value, observation_values):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likelihood_function(observation_values, sampling_value)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Procedure Prior(sampling_values, prior_parameter_value):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prior_density_function(sampling_value, prior_parameter_values)   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ComputePosterior(variables, lower_limits, upper_limits):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Initialize the sampling grid</a:t>
            </a:r>
            <a:br/>
            <a:r>
              <a:rPr>
                <a:latin typeface="Courier"/>
              </a:rPr>
              <a:t>    Grid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CreateGrid(variables, lower_limits, upper_limits)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Initialize array to hold sampled posterior values       </a:t>
            </a:r>
            <a:br/>
            <a:r>
              <a:rPr>
                <a:latin typeface="Courier"/>
              </a:rPr>
              <a:t>    array posterior[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(Grid)]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Compute posterior at each sampling value in the grid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sampling_value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(lower_limits, upper_limits):   </a:t>
            </a:r>
            <a:br/>
            <a:r>
              <a:rPr>
                <a:latin typeface="Courier"/>
              </a:rPr>
              <a:t>        likelihood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SampleLikelihood(sampling_value, observation_values)</a:t>
            </a:r>
            <a:br/>
            <a:r>
              <a:rPr>
                <a:latin typeface="Courier"/>
              </a:rPr>
              <a:t>        prior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Prior(sampling_values, prior_parameter_value)   </a:t>
            </a:r>
            <a:br/>
            <a:r>
              <a:rPr>
                <a:latin typeface="Courier"/>
              </a:rPr>
              <a:t>        posterior[sampling_value]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likelihood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prior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Normalize the posterior       </a:t>
            </a:r>
            <a:br/>
            <a:r>
              <a:rPr>
                <a:latin typeface="Courier"/>
              </a:rPr>
              <a:t>    probability_data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(posterior[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(Grid)])</a:t>
            </a:r>
            <a:br/>
            <a:r>
              <a:rPr>
                <a:latin typeface="Courier"/>
              </a:rPr>
              <a:t>    posterior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posterior[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(Grid)]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probability_data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posterior 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t>How can we specify the uncertainty for a Bayesian parameter estimate?</a:t>
                </a:r>
              </a:p>
              <a:p>
                <a:pPr lvl="0"/>
                <a:r>
                  <a:t>For frequentist analysis we use confidence intervals, but not entirely appropriate</a:t>
                </a:r>
              </a:p>
              <a:p>
                <a:pPr lvl="1"/>
                <a:r>
                  <a:t>Confidence intervals are based on a </a:t>
                </a:r>
                <a:r>
                  <a:rPr b="1"/>
                  <a:t>sampling distribution</a:t>
                </a:r>
                <a:br/>
                <a:endParaRPr/>
              </a:p>
              <a:p>
                <a:pPr lvl="1"/>
                <a:r>
                  <a:t>The upper and lower confidence intervals quantiles of the sampling distribution</a:t>
                </a:r>
                <a:br/>
                <a:endParaRPr/>
              </a:p>
              <a:p>
                <a:pPr lvl="1"/>
                <a:r>
                  <a:t>Bayesian analysis has no sampling distribution uses a prior distribution and likelihood</a:t>
                </a:r>
              </a:p>
              <a:p>
                <a:pPr lvl="0"/>
                <a:r>
                  <a:t>For Bayesian analysis inference performed on posterior distribution</a:t>
                </a:r>
              </a:p>
              <a:p>
                <a:pPr lvl="1"/>
                <a:r>
                  <a:t>We use a concept known as the </a:t>
                </a:r>
                <a:r>
                  <a:rPr b="1"/>
                  <a:t>credible interval</a:t>
                </a:r>
                <a:br/>
                <a:endParaRPr/>
              </a:p>
              <a:p>
                <a:pPr lvl="1"/>
                <a:r>
                  <a:t>A credible interval is an interval on the Bayesian posterior distribution with the highest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proportion of posterior probability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How can we specify the uncertainty for a Bayesian parameter estimate?</a:t>
                </a:r>
              </a:p>
              <a:p>
                <a:pPr lvl="0"/>
                <a:r>
                  <a:t>Example,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=0.90</m:t>
                    </m:r>
                  </m:oMath>
                </a14:m>
                <a:r>
                  <a:t> credible interval encompasses the 90% of the posterior distribution with the highest density</a:t>
                </a:r>
              </a:p>
              <a:p>
                <a:pPr lvl="0"/>
                <a:r>
                  <a:t>The credible interval is sometime called the </a:t>
                </a:r>
                <a:r>
                  <a:rPr b="1"/>
                  <a:t>highest density interval (HDI)</a:t>
                </a:r>
                <a:r>
                  <a:t>, or </a:t>
                </a:r>
                <a:r>
                  <a:rPr b="1"/>
                  <a:t>highest posterior density interval (HPDI)</a:t>
                </a:r>
              </a:p>
              <a:p>
                <a:pPr lvl="1"/>
                <a:r>
                  <a:t>These names make sense, since we seek the the densest posterior interval containing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probability</a:t>
                </a:r>
              </a:p>
              <a:p>
                <a:pPr lvl="0"/>
                <a:r>
                  <a:t>For symmetric distributions the credible interval can be numerically the same as the confidence interval</a:t>
                </a:r>
              </a:p>
              <a:p>
                <a:pPr lvl="1"/>
                <a:r>
                  <a:t>In general, these two quantities can be quite different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There are several variations of the basic nonparametric bootstrap algorithm</a:t>
            </a:r>
          </a:p>
          <a:p>
            <a:pPr lvl="0"/>
            <a:r>
              <a:t>One sample bootstrap</a:t>
            </a:r>
          </a:p>
          <a:p>
            <a:pPr lvl="1"/>
            <a:r>
              <a:t>Inference on single statistic,</a:t>
            </a:r>
          </a:p>
          <a:p>
            <a:pPr lvl="1"/>
            <a:r>
              <a:t>e.g. inference on mean or variance</a:t>
            </a:r>
          </a:p>
          <a:p>
            <a:pPr lvl="0"/>
            <a:r>
              <a:t>Two sample bootstrap</a:t>
            </a:r>
          </a:p>
          <a:p>
            <a:pPr lvl="1"/>
            <a:r>
              <a:t>Inference two sample statistic</a:t>
            </a:r>
            <a:br/>
            <a:endParaRPr/>
          </a:p>
          <a:p>
            <a:pPr lvl="1"/>
            <a:r>
              <a:t>e.g. difference of means</a:t>
            </a:r>
          </a:p>
          <a:p>
            <a:pPr lvl="0"/>
            <a:r>
              <a:t>Special cases</a:t>
            </a:r>
          </a:p>
          <a:p>
            <a:pPr lvl="1"/>
            <a:r>
              <a:t>Correlation coefficients - part of your assignment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are the 95% credible intervals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𝐵𝑒𝑡𝑎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12, 40</m:t>
                    </m:r>
                  </m:e>
                </m:d>
              </m:oMath>
            </a14:m>
            <a:r>
              <a:t>?</a:t>
            </a:r>
          </a:p>
        </p:txBody>
      </p:sp>
      <p:pic>
        <p:nvPicPr>
          <p:cNvPr id="4" name="Picture 1" descr="../images/CredibleInterval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193800"/>
            <a:ext cx="6286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Probability of distract drivers for next 10 cars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 are not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How are credible intervals different from the more familiar confidence intervals?</a:t>
                </a:r>
              </a:p>
              <a:p>
                <a:pPr marL="0" lvl="0" indent="0">
                  <a:buNone/>
                </a:pPr>
                <a:r>
                  <a:t>Confidence intervials and credible intervals are conceptually quite different</a:t>
                </a:r>
              </a:p>
              <a:p>
                <a:pPr marL="0" lvl="0" indent="0">
                  <a:buNone/>
                </a:pPr>
                <a:r>
                  <a:t>A confidence interval is a purely frequentest concept</a:t>
                </a:r>
                <a:br/>
                <a:r>
                  <a:t>- Is an interval on the </a:t>
                </a:r>
                <a:r>
                  <a:rPr b="1"/>
                  <a:t>sampling distribution</a:t>
                </a:r>
                <a:r>
                  <a:t> where repeated samples of a statistic are expected with probability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br/>
                <a:r>
                  <a:t>- </a:t>
                </a:r>
                <a:r>
                  <a:rPr b="1"/>
                  <a:t>Cannot interpret</a:t>
                </a:r>
                <a:r>
                  <a:t> a confidence interval as an interval on a probability distribution of the value of a statistic!</a:t>
                </a:r>
              </a:p>
              <a:p>
                <a:pPr marL="0" lvl="0" indent="0">
                  <a:buNone/>
                </a:pPr>
                <a:r>
                  <a:t>Credible interval is an interval on a posterior distribution of the statistic</a:t>
                </a:r>
                <a:br/>
                <a:r>
                  <a:t>- Credible interval is exactly what the misinterpretation of the confidence interval tries to be</a:t>
                </a:r>
                <a:br/>
                <a:r>
                  <a:t>- Credible interval is the interval with highest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probability for the statistic being estimated</a:t>
                </a:r>
              </a:p>
              <a:p>
                <a:pPr marL="0" lvl="0" indent="0">
                  <a:buNone/>
                </a:pPr>
                <a:r>
                  <a:t>For symmetric posterior distributions, the credible interval will be numerically the same as the confidence interval</a:t>
                </a:r>
                <a:br/>
                <a:r>
                  <a:t>- This need not be the case in general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 are not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Compare confidence interval and credible interval for the case of 10 observations</a:t>
            </a:r>
          </a:p>
          <a:p>
            <a:pPr lvl="0"/>
            <a:r>
              <a:t>Credible intervals cross the density function at exactly the same density</a:t>
            </a:r>
          </a:p>
          <a:p>
            <a:pPr lvl="0"/>
            <a:r>
              <a:t>Confidence intervals have the same CDF in the tails beyond the interval</a:t>
            </a:r>
          </a:p>
        </p:txBody>
      </p:sp>
      <p:pic>
        <p:nvPicPr>
          <p:cNvPr id="4" name="Picture 1" descr="../images/CredibleConfidenceInterval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193800"/>
            <a:ext cx="6261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Difference between credible and confidence intervals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Simulating from the posterior distribution: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What else can we do with a Bayesian posterior distribution beyond credible intervals?</a:t>
            </a:r>
          </a:p>
          <a:p>
            <a:pPr lvl="0"/>
            <a:r>
              <a:t>Perform simulations and make predictions</a:t>
            </a:r>
          </a:p>
          <a:p>
            <a:pPr lvl="0"/>
            <a:r>
              <a:t>Predictions are computed by simulating from the posterior distribution</a:t>
            </a:r>
          </a:p>
          <a:p>
            <a:pPr lvl="0"/>
            <a:r>
              <a:t>Results of these simulations are useful for several purposes, including:</a:t>
            </a:r>
          </a:p>
          <a:p>
            <a:pPr lvl="1"/>
            <a:r>
              <a:t>Predicting posterior values</a:t>
            </a:r>
            <a:br/>
            <a:endParaRPr/>
          </a:p>
          <a:p>
            <a:pPr lvl="1"/>
            <a:r>
              <a:t>Model checking by comparing simulation results agree (or not) with observations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Simulating from the posterior distribution: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Example; What are the probabilities of distracted drivers for the next 10 cars with posterior,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𝐵𝑒𝑡𝑎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12, 40</m:t>
                    </m:r>
                  </m:e>
                </m:d>
              </m:oMath>
            </a14:m>
            <a:r>
              <a:t>?</a:t>
            </a:r>
          </a:p>
        </p:txBody>
      </p:sp>
      <p:pic>
        <p:nvPicPr>
          <p:cNvPr id="4" name="Picture 1" descr="../images/DistractedNext10Car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1193800"/>
            <a:ext cx="4102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Probability of distract drivers for next 10 cars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t>Bayesian analysis is a contrast to frequentist methods</a:t>
            </a:r>
          </a:p>
          <a:p>
            <a:pPr lvl="0"/>
            <a:r>
              <a:t>The objective of Bayesian analysis is to compute a posterior distribution</a:t>
            </a:r>
            <a:br/>
            <a:endParaRPr/>
          </a:p>
          <a:p>
            <a:pPr lvl="0"/>
            <a:r>
              <a:t>Contrasts with frequentist statistics is to compute a point estimate and confidence interval from a sample</a:t>
            </a:r>
          </a:p>
          <a:p>
            <a:pPr lvl="0"/>
            <a:r>
              <a:t>Bayesian models allow expressing prior information in the form of a prior distribution</a:t>
            </a:r>
            <a:br/>
            <a:endParaRPr/>
          </a:p>
          <a:p>
            <a:pPr lvl="0"/>
            <a:r>
              <a:t>Selection of prior distributions can be performed in a number of ways</a:t>
            </a:r>
          </a:p>
          <a:p>
            <a:pPr lvl="0"/>
            <a:r>
              <a:t>The posterior distribution is said to quantify our current </a:t>
            </a:r>
            <a:r>
              <a:rPr b="1"/>
              <a:t>belief</a:t>
            </a:r>
            <a:br/>
            <a:endParaRPr/>
          </a:p>
          <a:p>
            <a:pPr lvl="0"/>
            <a:r>
              <a:t>We update beliefs based on additional data or evidence</a:t>
            </a:r>
            <a:br/>
            <a:endParaRPr/>
          </a:p>
          <a:p>
            <a:pPr lvl="0"/>
            <a:r>
              <a:t>A critical difference with frequentist models which must be computed from a complete sample</a:t>
            </a:r>
            <a:br/>
            <a:endParaRPr/>
          </a:p>
          <a:p>
            <a:pPr lvl="0"/>
            <a:r>
              <a:t>Inference can be performed on the posterior distribution by finding the maximum a postiori (MAP) value and a credible interval</a:t>
            </a:r>
          </a:p>
          <a:p>
            <a:pPr lvl="0"/>
            <a:r>
              <a:t>Predictions are made by simulating from the posterior distribution 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 involved! There are pitfalls!</a:t>
                </a:r>
              </a:p>
              <a:p>
                <a:pPr lvl="0"/>
                <a:r>
                  <a:rPr dirty="0"/>
                  <a:t>If a sample is biased, the re-sampled statistic estimate based on that sample will be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  <a:br>
                  <a:rPr dirty="0"/>
                </a:br>
                <a:endParaRPr dirty="0"/>
              </a:p>
              <a:p>
                <a:pPr lvl="1"/>
                <a:r>
                  <a:rPr dirty="0"/>
                  <a:t>Example; the bootstrap estimate of mean is the unbiased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Cis can be no better than the sample distribution allows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  <a:br>
                  <a:rPr dirty="0"/>
                </a:br>
                <a:endParaRPr dirty="0"/>
              </a:p>
              <a:p>
                <a:pPr lvl="1"/>
                <a:r>
                  <a:rPr dirty="0"/>
                  <a:t>CIs can be optimistically biased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Bayesian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3886"/>
            <a:ext cx="8229600" cy="3741057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Despite the long history, Bayesian models have not been used extensively until recently</a:t>
            </a:r>
          </a:p>
          <a:p>
            <a:pPr lvl="0"/>
            <a:r>
              <a:rPr dirty="0"/>
              <a:t>Two traditions in statistics</a:t>
            </a:r>
          </a:p>
          <a:p>
            <a:pPr lvl="1"/>
            <a:r>
              <a:rPr dirty="0"/>
              <a:t>Frequentist </a:t>
            </a:r>
            <a:r>
              <a:rPr lang="en-US" dirty="0"/>
              <a:t>classical statistics </a:t>
            </a:r>
            <a:r>
              <a:rPr dirty="0"/>
              <a:t>we have been working with previously</a:t>
            </a:r>
          </a:p>
          <a:p>
            <a:pPr lvl="1"/>
            <a:r>
              <a:rPr dirty="0"/>
              <a:t>Bayesian statistics</a:t>
            </a:r>
          </a:p>
          <a:p>
            <a:pPr lvl="0"/>
            <a:r>
              <a:rPr dirty="0"/>
              <a:t>Limited use is a result of several difficulties</a:t>
            </a:r>
          </a:p>
          <a:p>
            <a:pPr lvl="1"/>
            <a:r>
              <a:rPr dirty="0"/>
              <a:t>Rarely taught for much of the 20th Century</a:t>
            </a:r>
          </a:p>
          <a:p>
            <a:pPr lvl="1"/>
            <a:r>
              <a:rPr dirty="0"/>
              <a:t>The need to specify a </a:t>
            </a:r>
            <a:r>
              <a:rPr b="1" dirty="0"/>
              <a:t>prior distribution</a:t>
            </a:r>
            <a:r>
              <a:rPr dirty="0"/>
              <a:t> has proved a formidable intellectual obstacle</a:t>
            </a:r>
          </a:p>
          <a:p>
            <a:pPr lvl="1"/>
            <a:r>
              <a:rPr dirty="0"/>
              <a:t>Modern Bayesian methods are often computationally intensive and have become practical only with cheap computing</a:t>
            </a:r>
          </a:p>
          <a:p>
            <a:pPr lvl="0"/>
            <a:r>
              <a:rPr dirty="0"/>
              <a:t>Recent emergence of improved software and algorithms has resulted in wide and practical </a:t>
            </a:r>
            <a:r>
              <a:rPr lang="en-US" dirty="0"/>
              <a:t>use</a:t>
            </a:r>
            <a:r>
              <a:rPr dirty="0"/>
              <a:t> to Bayesian methods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Bayesian analysis is a contrast to frequentist methods</a:t>
            </a:r>
          </a:p>
          <a:p>
            <a:pPr lvl="0"/>
            <a:r>
              <a:rPr dirty="0"/>
              <a:t>The objective of Bayesian analysis is to compute a </a:t>
            </a:r>
            <a:r>
              <a:rPr b="1" dirty="0"/>
              <a:t>posterior distribution</a:t>
            </a:r>
          </a:p>
          <a:p>
            <a:pPr lvl="0"/>
            <a:r>
              <a:rPr lang="en-US" dirty="0"/>
              <a:t>F</a:t>
            </a:r>
            <a:r>
              <a:rPr dirty="0"/>
              <a:t>requentist statistics compute</a:t>
            </a:r>
            <a:r>
              <a:rPr lang="en-US" dirty="0"/>
              <a:t>s</a:t>
            </a:r>
            <a:r>
              <a:rPr dirty="0"/>
              <a:t> a point estimate and confidence interval from a sample</a:t>
            </a:r>
            <a:endParaRPr lang="en-US" dirty="0"/>
          </a:p>
          <a:p>
            <a:pPr lvl="0"/>
            <a:r>
              <a:rPr lang="en-US" dirty="0"/>
              <a:t>Bayesian models allow expressing </a:t>
            </a:r>
            <a:r>
              <a:rPr lang="en-US" b="1" dirty="0"/>
              <a:t>prior information </a:t>
            </a:r>
            <a:r>
              <a:rPr lang="en-US" dirty="0"/>
              <a:t>in the form of a </a:t>
            </a:r>
            <a:r>
              <a:rPr lang="en-US" b="1" dirty="0"/>
              <a:t>prior distribution</a:t>
            </a:r>
          </a:p>
          <a:p>
            <a:pPr lvl="1"/>
            <a:r>
              <a:rPr dirty="0"/>
              <a:t>Selection of prior distributions can be performed in a number of ways</a:t>
            </a:r>
          </a:p>
          <a:p>
            <a:pPr lvl="0"/>
            <a:r>
              <a:rPr dirty="0"/>
              <a:t>The posterior distribution is said to quantify our current </a:t>
            </a:r>
            <a:r>
              <a:rPr b="1" dirty="0"/>
              <a:t>belief</a:t>
            </a:r>
            <a:endParaRPr dirty="0"/>
          </a:p>
          <a:p>
            <a:pPr lvl="0"/>
            <a:r>
              <a:rPr lang="en-US" dirty="0"/>
              <a:t>Update beliefs based on </a:t>
            </a:r>
            <a:r>
              <a:rPr lang="en-US" b="1" dirty="0"/>
              <a:t>additional data </a:t>
            </a:r>
            <a:r>
              <a:rPr lang="en-US" dirty="0"/>
              <a:t>or </a:t>
            </a:r>
            <a:r>
              <a:rPr lang="en-US" b="1" dirty="0"/>
              <a:t>evidence</a:t>
            </a:r>
            <a:endParaRPr lang="en-US" dirty="0"/>
          </a:p>
          <a:p>
            <a:pPr lvl="1"/>
            <a:r>
              <a:rPr lang="en-US" dirty="0"/>
              <a:t>Frequentist models which must be computed from a complete sample</a:t>
            </a:r>
            <a:endParaRPr lang="en-US" b="1" dirty="0"/>
          </a:p>
          <a:p>
            <a:pPr lvl="0"/>
            <a:r>
              <a:rPr dirty="0"/>
              <a:t>Inference can be performed on the poster</a:t>
            </a:r>
            <a:r>
              <a:rPr lang="en-US" dirty="0"/>
              <a:t>io</a:t>
            </a:r>
            <a:r>
              <a:rPr dirty="0"/>
              <a:t>r distribution by finding the </a:t>
            </a:r>
            <a:r>
              <a:rPr b="1" dirty="0"/>
              <a:t>maximum a </a:t>
            </a:r>
            <a:r>
              <a:rPr b="1" dirty="0" err="1"/>
              <a:t>postiori</a:t>
            </a:r>
            <a:r>
              <a:rPr b="1" dirty="0"/>
              <a:t> (MAP)</a:t>
            </a:r>
            <a:r>
              <a:rPr dirty="0"/>
              <a:t> value and a </a:t>
            </a:r>
            <a:r>
              <a:rPr b="1" dirty="0"/>
              <a:t>credible interval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Bayesian Model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229"/>
            <a:ext cx="4728029" cy="381629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Bayesian methods made global headlines with the successful location of the missing Air France Flight 447</a:t>
            </a:r>
          </a:p>
          <a:p>
            <a:pPr lvl="0"/>
            <a:r>
              <a:rPr dirty="0"/>
              <a:t>Aircraft had disappeared in little traveled area of the South Atlantic Ocean</a:t>
            </a:r>
          </a:p>
          <a:p>
            <a:pPr lvl="0"/>
            <a:r>
              <a:rPr dirty="0"/>
              <a:t>Conventional location methods had failed to locate the wreckage; potential search area too large</a:t>
            </a:r>
          </a:p>
          <a:p>
            <a:pPr lvl="0"/>
            <a:r>
              <a:rPr dirty="0"/>
              <a:t>Bayesian methods rapidly narrowed the prospective search area</a:t>
            </a:r>
          </a:p>
          <a:p>
            <a:pPr lvl="1"/>
            <a:r>
              <a:rPr dirty="0"/>
              <a:t>Used ‘prior information’ on aircraft heading and time of satellite transmission</a:t>
            </a:r>
          </a:p>
        </p:txBody>
      </p:sp>
      <p:pic>
        <p:nvPicPr>
          <p:cNvPr id="4" name="Picture 1" descr="../images/AirFrance447_posterior_PDF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14290" y="1121229"/>
            <a:ext cx="3751696" cy="31659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39567" y="4345158"/>
            <a:ext cx="370114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Posterior distribution of locations of Air France 447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Model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1"/>
            <a:ext cx="5312229" cy="33944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 err="1">
                <a:hlinkClick r:id="rId2"/>
              </a:rPr>
              <a:t>Kratzke</a:t>
            </a:r>
            <a:r>
              <a:rPr dirty="0">
                <a:hlinkClick r:id="rId2"/>
              </a:rPr>
              <a:t>, Stone and Frost</a:t>
            </a:r>
            <a:r>
              <a:rPr dirty="0"/>
              <a:t> developed an optimal search missing planner using Bayesian model</a:t>
            </a:r>
          </a:p>
          <a:p>
            <a:pPr lvl="0"/>
            <a:r>
              <a:rPr dirty="0"/>
              <a:t>Search areas concentrate on high posterior probability regions</a:t>
            </a:r>
          </a:p>
          <a:p>
            <a:pPr lvl="0"/>
            <a:r>
              <a:rPr dirty="0"/>
              <a:t>Model accounts for </a:t>
            </a:r>
            <a:r>
              <a:rPr lang="en-US" dirty="0"/>
              <a:t>priors of </a:t>
            </a:r>
            <a:r>
              <a:rPr dirty="0"/>
              <a:t>current, wind, etc.</a:t>
            </a:r>
          </a:p>
        </p:txBody>
      </p:sp>
      <p:pic>
        <p:nvPicPr>
          <p:cNvPr id="4" name="Picture 1" descr="../images/USCG_search_planner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47971" y="962836"/>
            <a:ext cx="2476499" cy="35580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320971" y="4420450"/>
            <a:ext cx="282302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Screen shot from USCG search planner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3692</Words>
  <Application>Microsoft Office PowerPoint</Application>
  <PresentationFormat>On-screen Show (16:9)</PresentationFormat>
  <Paragraphs>318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Cambria Math</vt:lpstr>
      <vt:lpstr>Courier</vt:lpstr>
      <vt:lpstr>Office Theme</vt:lpstr>
      <vt:lpstr>Introduction to Bayesian Models</vt:lpstr>
      <vt:lpstr>Review</vt:lpstr>
      <vt:lpstr>Review</vt:lpstr>
      <vt:lpstr>Review</vt:lpstr>
      <vt:lpstr>Review</vt:lpstr>
      <vt:lpstr>Introduction Bayesian Models</vt:lpstr>
      <vt:lpstr>Introduction</vt:lpstr>
      <vt:lpstr>Bayesian Model Use Case</vt:lpstr>
      <vt:lpstr>Bayesian Model Use Case</vt:lpstr>
      <vt:lpstr>Bayesian vs. Frequentist Views</vt:lpstr>
      <vt:lpstr>Bayesian vs. Frequentist Views</vt:lpstr>
      <vt:lpstr>Review of Bayes Theorem</vt:lpstr>
      <vt:lpstr>Bayes Theorem</vt:lpstr>
      <vt:lpstr>Marginal Distributions</vt:lpstr>
      <vt:lpstr>Marginal Distributions</vt:lpstr>
      <vt:lpstr>Interpreting Bayes Theorem</vt:lpstr>
      <vt:lpstr>Interpreting Bayes Theorem</vt:lpstr>
      <vt:lpstr>Applying Bayes Theorem</vt:lpstr>
      <vt:lpstr>Applying Bayes Theorem</vt:lpstr>
      <vt:lpstr>Interpreting Bayes Theorem</vt:lpstr>
      <vt:lpstr>Simplified Relationship for Bayes Theorem</vt:lpstr>
      <vt:lpstr>Creating Bayes models</vt:lpstr>
      <vt:lpstr>Updating Bayesian Models</vt:lpstr>
      <vt:lpstr>How can you choose a prior?</vt:lpstr>
      <vt:lpstr>How can you choose a prior?</vt:lpstr>
      <vt:lpstr>How can you choose a prior?</vt:lpstr>
      <vt:lpstr>Conjugate Prior Distributions</vt:lpstr>
      <vt:lpstr>PowerPoint Presentation</vt:lpstr>
      <vt:lpstr>Example using Conjugate Distribution</vt:lpstr>
      <vt:lpstr>Working with Conjugate Distribution</vt:lpstr>
      <vt:lpstr>Example using Conjugate Distribution</vt:lpstr>
      <vt:lpstr>Example using Conjugate Distribution</vt:lpstr>
      <vt:lpstr>Example using Conjugate Distribution</vt:lpstr>
      <vt:lpstr>Example using Conjugate Distribution</vt:lpstr>
      <vt:lpstr>Sampling the Posterior</vt:lpstr>
      <vt:lpstr>Sampling the Posterior</vt:lpstr>
      <vt:lpstr>Sampling the Posterior</vt:lpstr>
      <vt:lpstr>Credible Intervals</vt:lpstr>
      <vt:lpstr>Credible Intervals</vt:lpstr>
      <vt:lpstr>Credible Intervals</vt:lpstr>
      <vt:lpstr>Credible Intervals are not Confidence Intervals</vt:lpstr>
      <vt:lpstr>Credible Intervals are not Confidence Intervals</vt:lpstr>
      <vt:lpstr>Simulating from the posterior distribution: predictions</vt:lpstr>
      <vt:lpstr>Simulating from the posterior distribution: predictions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Bayesian Models</dc:title>
  <dc:creator>Steve Elston</dc:creator>
  <cp:keywords/>
  <cp:lastModifiedBy>Stephen Elston</cp:lastModifiedBy>
  <cp:revision>11</cp:revision>
  <dcterms:created xsi:type="dcterms:W3CDTF">2024-08-16T02:28:43Z</dcterms:created>
  <dcterms:modified xsi:type="dcterms:W3CDTF">2024-09-18T03:14:37Z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10/13/2022</vt:lpwstr>
  </property>
  <property fmtid="{D5CDD505-2E9C-101B-9397-08002B2CF9AE}" pid="3" name="output">
    <vt:lpwstr/>
  </property>
</Properties>
</file>