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83" r:id="rId33"/>
    <p:sldId id="368" r:id="rId34"/>
    <p:sldId id="370" r:id="rId35"/>
    <p:sldId id="293" r:id="rId36"/>
    <p:sldId id="294" r:id="rId37"/>
    <p:sldId id="295" r:id="rId38"/>
    <p:sldId id="296" r:id="rId39"/>
    <p:sldId id="297" r:id="rId40"/>
    <p:sldId id="298" r:id="rId41"/>
    <p:sldId id="372" r:id="rId42"/>
    <p:sldId id="373" r:id="rId43"/>
    <p:sldId id="300" r:id="rId44"/>
    <p:sldId id="304" r:id="rId45"/>
    <p:sldId id="305" r:id="rId46"/>
    <p:sldId id="306" r:id="rId47"/>
    <p:sldId id="308" r:id="rId48"/>
    <p:sldId id="374" r:id="rId49"/>
    <p:sldId id="375" r:id="rId50"/>
    <p:sldId id="376" r:id="rId51"/>
    <p:sldId id="377" r:id="rId52"/>
    <p:sldId id="312" r:id="rId53"/>
    <p:sldId id="378" r:id="rId54"/>
    <p:sldId id="379" r:id="rId55"/>
    <p:sldId id="335" r:id="rId56"/>
    <p:sldId id="319" r:id="rId57"/>
    <p:sldId id="3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Total_least_squa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dition_number" TargetMode="External"/><Relationship Id="rId5" Type="http://schemas.openxmlformats.org/officeDocument/2006/relationships/hyperlink" Target="https://en.wikipedia.org/wiki/Jarque%E2%80%93Bera_test" TargetMode="External"/><Relationship Id="rId4" Type="http://schemas.openxmlformats.org/officeDocument/2006/relationships/hyperlink" Target="https://en.wikipedia.org/wiki/Durbin%E2%80%93Watson_statistic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</a:t>
                </a:r>
                <a:r>
                  <a:rPr lang="en-US" b="1" dirty="0"/>
                  <a:t>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homoscedastic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Linear models have </a:t>
                </a:r>
                <a:r>
                  <a:rPr lang="en-US" b="1" dirty="0"/>
                  <a:t>errors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not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Must use </a:t>
                </a:r>
                <a:r>
                  <a:rPr lang="en-US" dirty="0">
                    <a:hlinkClick r:id="rId2"/>
                  </a:rPr>
                  <a:t>total least squares method </a:t>
                </a:r>
                <a:r>
                  <a:rPr lang="en-US" dirty="0"/>
                  <a:t>if errors in </a:t>
                </a:r>
                <a:r>
                  <a:rPr lang="en-US" b="1" dirty="0"/>
                  <a:t>both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Example: total least squares method commonly used for data with instrumentation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  <a:blipFill>
                <a:blip r:embed="rId3"/>
                <a:stretch>
                  <a:fillRect l="-708" t="-2447" r="-778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work!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We can use the </a:t>
                </a:r>
                <a:r>
                  <a:rPr lang="en-US" b="1" dirty="0"/>
                  <a:t>Normal equations</a:t>
                </a:r>
              </a:p>
              <a:p>
                <a:pPr lvl="0"/>
                <a:r>
                  <a:rPr lang="en-US" dirty="0"/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responses,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</a:t>
                </a:r>
                <a:r>
                  <a:rPr lang="en-US" dirty="0"/>
                  <a:t>but requires </a:t>
                </a:r>
                <a:r>
                  <a:rPr dirty="0"/>
                  <a:t>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 operator,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removes the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</a:t>
            </a:r>
            <a:r>
              <a:rPr lang="en-US" b="1" dirty="0"/>
              <a:t> </a:t>
            </a:r>
            <a:r>
              <a:rPr b="1" dirty="0"/>
              <a:t>make sense</a:t>
            </a:r>
            <a:r>
              <a:rPr lang="en-US" b="1" dirty="0"/>
              <a:t>s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</a:t>
            </a:r>
            <a:r>
              <a:t>model </a:t>
            </a:r>
            <a:r>
              <a:rPr lang="en-US"/>
              <a:t>is a poor fit!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>
                    <a:hlinkClick r:id="rId4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5"/>
                </a:endParaRPr>
              </a:p>
              <a:p>
                <a:pPr lvl="0"/>
                <a:r>
                  <a:rPr lang="en-US" sz="2000" b="1" dirty="0">
                    <a:hlinkClick r:id="rId5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6"/>
                  </a:rPr>
                  <a:t>Condition number</a:t>
                </a:r>
                <a:r>
                  <a:rPr lang="en-US" sz="2000" dirty="0">
                    <a:hlinkClick r:id="rId6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7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still seek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</a:t>
            </a:r>
            <a:r>
              <a:rPr lang="en-US" dirty="0"/>
              <a:t>l</a:t>
            </a:r>
            <a:r>
              <a:rPr dirty="0"/>
              <a:t>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33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/>
                        <a:t>Normal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4062</Words>
  <Application>Microsoft Office PowerPoint</Application>
  <PresentationFormat>On-screen Show (16:9)</PresentationFormat>
  <Paragraphs>471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112</cp:revision>
  <dcterms:created xsi:type="dcterms:W3CDTF">2024-08-16T02:31:51Z</dcterms:created>
  <dcterms:modified xsi:type="dcterms:W3CDTF">2024-10-09T21:42:31Z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