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38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80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3" r:id="rId26"/>
    <p:sldId id="364" r:id="rId27"/>
    <p:sldId id="302" r:id="rId28"/>
    <p:sldId id="382" r:id="rId29"/>
    <p:sldId id="303" r:id="rId30"/>
    <p:sldId id="301" r:id="rId31"/>
    <p:sldId id="367" r:id="rId32"/>
    <p:sldId id="383" r:id="rId33"/>
    <p:sldId id="368" r:id="rId34"/>
    <p:sldId id="370" r:id="rId35"/>
    <p:sldId id="293" r:id="rId36"/>
    <p:sldId id="294" r:id="rId37"/>
    <p:sldId id="295" r:id="rId38"/>
    <p:sldId id="296" r:id="rId39"/>
    <p:sldId id="297" r:id="rId40"/>
    <p:sldId id="298" r:id="rId41"/>
    <p:sldId id="372" r:id="rId42"/>
    <p:sldId id="373" r:id="rId43"/>
    <p:sldId id="300" r:id="rId44"/>
    <p:sldId id="304" r:id="rId45"/>
    <p:sldId id="305" r:id="rId46"/>
    <p:sldId id="306" r:id="rId47"/>
    <p:sldId id="308" r:id="rId48"/>
    <p:sldId id="374" r:id="rId49"/>
    <p:sldId id="375" r:id="rId50"/>
    <p:sldId id="376" r:id="rId51"/>
    <p:sldId id="377" r:id="rId52"/>
    <p:sldId id="312" r:id="rId53"/>
    <p:sldId id="378" r:id="rId54"/>
    <p:sldId id="379" r:id="rId55"/>
    <p:sldId id="335" r:id="rId56"/>
    <p:sldId id="319" r:id="rId57"/>
    <p:sldId id="336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238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36D9D-5B1A-4F71-A845-003503DCA96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9576F-5C1B-411B-ACD1-77A3957A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90C29-277A-4C0B-9914-D82F5D04F8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Total_least_squar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taylorfrancis.com/books/e/978020373853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en.wikipedia.org/wiki/Omnibus_test" TargetMode="External"/><Relationship Id="rId7" Type="http://schemas.openxmlformats.org/officeDocument/2006/relationships/hyperlink" Target="https://en.wikipedia.org/wiki/Condition_number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Jarque%E2%80%93Bera_test" TargetMode="External"/><Relationship Id="rId5" Type="http://schemas.openxmlformats.org/officeDocument/2006/relationships/hyperlink" Target="https://en.wikipedia.org/wiki/Durbin%E2%80%93Watson_statistic" TargetMode="External"/><Relationship Id="rId4" Type="http://schemas.openxmlformats.org/officeDocument/2006/relationships/hyperlink" Target="https://pmc.ncbi.nlm.nih.gov/articles/PMC7289536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Linear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1"/>
                <a:ext cx="8613281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vector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coefficients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One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predictor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feature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Response of model is linear WRT these coefficients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by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finding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optimal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each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coefficient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model residuals</a:t>
                </a:r>
              </a:p>
              <a:p>
                <a:pPr lvl="1"/>
                <a:r>
                  <a:rPr lang="en-US" dirty="0"/>
                  <a:t>Is </a:t>
                </a:r>
                <a:r>
                  <a:rPr lang="en-US" dirty="0" err="1"/>
                  <a:t>iid</a:t>
                </a:r>
                <a:r>
                  <a:rPr lang="en-US" dirty="0"/>
                  <a:t> Normally distributed homoscedastic with 0 mean;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b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ar-AE" dirty="0"/>
              </a:p>
              <a:p>
                <a:r>
                  <a:rPr lang="en-US" dirty="0"/>
                  <a:t>Linear models have errors are only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Must use </a:t>
                </a:r>
                <a:r>
                  <a:rPr lang="en-US" dirty="0">
                    <a:hlinkClick r:id="rId2"/>
                  </a:rPr>
                  <a:t>total least squares method </a:t>
                </a:r>
                <a:r>
                  <a:rPr lang="en-US" dirty="0"/>
                  <a:t>if errors in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total least squares method commonly used for data with instrumentation or measurement error</a:t>
                </a:r>
              </a:p>
              <a:p>
                <a:pPr lvl="1"/>
                <a:endParaRPr lang="en-US" dirty="0"/>
              </a:p>
              <a:p>
                <a:pPr lvl="1"/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1"/>
                <a:ext cx="8613281" cy="3737370"/>
              </a:xfrm>
              <a:blipFill>
                <a:blip r:embed="rId3"/>
                <a:stretch>
                  <a:fillRect l="-708" t="-2447" r="-778" b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921257"/>
              </a:xfrm>
              <a:blipFill>
                <a:blip r:embed="rId2"/>
                <a:stretch>
                  <a:fillRect l="-1111" t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72E5B8-265A-8F10-A02C-66087B17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664" y="2013267"/>
            <a:ext cx="5990336" cy="297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n vector representing the </a:t>
                </a:r>
                <a:r>
                  <a:rPr lang="en-US" b="1" dirty="0"/>
                  <a:t>model residuals</a:t>
                </a:r>
              </a:p>
              <a:p>
                <a:r>
                  <a:rPr lang="en-US" b="1" dirty="0"/>
                  <a:t>Errors are </a:t>
                </a:r>
                <a:r>
                  <a:rPr lang="en-US" b="1" dirty="0" err="1"/>
                  <a:t>iid</a:t>
                </a:r>
                <a:r>
                  <a:rPr lang="en-US" b="1" dirty="0"/>
                  <a:t> and homoscedastic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2A90F6B-8E2F-23C7-9124-1ECE7FA2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6" y="2258330"/>
                <a:ext cx="3015488" cy="2179558"/>
              </a:xfrm>
              <a:prstGeom prst="rect">
                <a:avLst/>
              </a:prstGeom>
              <a:blipFill>
                <a:blip r:embed="rId4"/>
                <a:stretch>
                  <a:fillRect l="-2834" t="-5866" b="-4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Only two coefficients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 defining a straight line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𝑖𝑛𝑡𝑒𝑟𝑐𝑒𝑝𝑡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𝑠𝑙𝑜𝑝𝑒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Fit model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ar-AE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ar-AE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func>
                  </m:oMath>
                </a14:m>
                <a:r>
                  <a:rPr lang="ar-AE" dirty="0"/>
                  <a:t> </a:t>
                </a:r>
                <a:r>
                  <a:rPr lang="en-US" dirty="0"/>
                  <a:t>, a </a:t>
                </a:r>
                <a:r>
                  <a:rPr lang="en-US" b="1" dirty="0"/>
                  <a:t>least squares solution</a:t>
                </a:r>
              </a:p>
              <a:p>
                <a:pPr lvl="1"/>
                <a:r>
                  <a:rPr lang="en-US" b="1" dirty="0"/>
                  <a:t>Minimize sum of squared error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:r>
                  <a:rPr lang="en-US" b="1" dirty="0"/>
                  <a:t>intercept term</a:t>
                </a:r>
              </a:p>
              <a:p>
                <a:pPr lvl="1"/>
                <a:r>
                  <a:rPr lang="en-US" dirty="0"/>
                  <a:t>Intercept is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mean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– a </a:t>
                </a:r>
                <a:r>
                  <a:rPr lang="en-US" b="1" dirty="0"/>
                  <a:t>zero-centered model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b="1" dirty="0"/>
                  <a:t>coefficient</a:t>
                </a:r>
                <a:r>
                  <a:rPr lang="en-US" dirty="0"/>
                  <a:t> for the predictor variable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slope coefficient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rate of change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change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4005028"/>
              </a:xfrm>
              <a:blipFill>
                <a:blip r:embed="rId2"/>
                <a:stretch>
                  <a:fillRect l="-741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Single Predictor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Consider a simple case of regression with a single predictor</a:t>
                </a:r>
              </a:p>
              <a:p>
                <a:pPr lvl="0"/>
                <a:r>
                  <a:rPr lang="en-US" dirty="0"/>
                  <a:t>Given a variable predictor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</a:t>
                </a:r>
                <a:r>
                  <a:rPr lang="en-US" b="1" dirty="0"/>
                  <a:t>expected value 0</a:t>
                </a:r>
                <a:r>
                  <a:rPr lang="en-US" dirty="0"/>
                  <a:t>, else the model would be </a:t>
                </a:r>
                <a:r>
                  <a:rPr lang="en-US" b="1" dirty="0"/>
                  <a:t>biased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variance of the residuals is stationary</a:t>
                </a:r>
              </a:p>
              <a:p>
                <a:pPr lvl="1"/>
                <a:r>
                  <a:rPr lang="en-US" dirty="0"/>
                  <a:t>The error or residual is </a:t>
                </a:r>
                <a:r>
                  <a:rPr lang="en-US" b="1" dirty="0"/>
                  <a:t>homoscedastic 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9712"/>
              </a:xfrm>
              <a:blipFill>
                <a:blip r:embed="rId3"/>
                <a:stretch>
                  <a:fillRect l="-1111" t="-1325" r="-519" b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732784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Let’s start with a simulated data set with one predictor and one response variable</a:t>
                </a:r>
              </a:p>
              <a:p>
                <a:pPr lvl="0"/>
                <a:r>
                  <a:rPr dirty="0"/>
                  <a:t>The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 is linear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with additive random noise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Intercept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slope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first 10 rows:</a:t>
                </a:r>
              </a:p>
              <a:p>
                <a:pPr lvl="0" indent="0">
                  <a:buNone/>
                </a:pPr>
                <a:r>
                  <a:rPr dirty="0">
                    <a:latin typeface="Courier"/>
                  </a:rPr>
                  <a:t>##           x         y
## 0  0.000000  1.951736
## 1  0.204082  0.627047
## 2  0.408163  3.025441
## 3  0.612245  1.112869
## 4  0.816327  5.225976
## 5  1.020408 -0.382646
## 6  1.224490  3.969339
## 7  1.428571  2.834755
## 8  1.632653  1.516411
## 9  1.836735  2.958745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2208"/>
                <a:ext cx="4765040" cy="4210304"/>
              </a:xfrm>
              <a:blipFill>
                <a:blip r:embed="rId2"/>
                <a:stretch>
                  <a:fillRect l="-512" t="-1158" r="-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4F7C94-8425-8FEE-11D0-F255946A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76" y="872236"/>
            <a:ext cx="3978240" cy="42103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How do we create the model matrix</a:t>
                </a:r>
                <a:r>
                  <a:rPr lang="en-US" dirty="0"/>
                  <a:t>?</a:t>
                </a:r>
                <a:endParaRPr dirty="0"/>
              </a:p>
              <a:p>
                <a:pPr lvl="0"/>
                <a:r>
                  <a:rPr dirty="0"/>
                  <a:t>Start with a data table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samples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dirty="0"/>
                  <a:t> columns</a:t>
                </a:r>
              </a:p>
              <a:p>
                <a:r>
                  <a:rPr dirty="0"/>
                  <a:t>First column is </a:t>
                </a:r>
                <a:r>
                  <a:rPr lang="en-US" dirty="0"/>
                  <a:t>independent or predictor</a:t>
                </a:r>
                <a:r>
                  <a:rPr dirty="0"/>
                  <a:t> variable</a:t>
                </a:r>
              </a:p>
              <a:p>
                <a:r>
                  <a:rPr dirty="0"/>
                  <a:t>Second column is the response variable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0393"/>
              </a:xfrm>
              <a:blipFill>
                <a:blip r:embed="rId2"/>
                <a:stretch>
                  <a:fillRect l="-111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Model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model matrix</a:t>
                </a:r>
                <a:r>
                  <a:rPr dirty="0"/>
                  <a:t> for this case, including the intercept 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column of 1’s define the </a:t>
                </a:r>
                <a:r>
                  <a:rPr b="1" dirty="0"/>
                  <a:t>intercept term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618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Constructing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For the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sz="2000" dirty="0"/>
                  <a:t> data samples and the parameter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sz="20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sz="2000" dirty="0"/>
                  <a:t> we can construct the entire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⋮,⋮</m:t>
                                </m:r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For a single prediction: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sz="20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Or, in matrix notation: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sz="200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sz="20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sz="2000" dirty="0"/>
              </a:p>
              <a:p>
                <a:pPr marL="0" lvl="0" indent="0">
                  <a:buNone/>
                </a:pPr>
                <a:r>
                  <a:rPr sz="2000" dirty="0"/>
                  <a:t>We are assuming that the </a:t>
                </a:r>
                <a:r>
                  <a:rPr sz="2000" b="1" dirty="0"/>
                  <a:t>error,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sz="2000" b="1" dirty="0"/>
                  <a:t>, is only attributable to the dependent variable</a:t>
                </a:r>
                <a:r>
                  <a:rPr sz="2000" dirty="0"/>
                  <a:t>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77494"/>
                <a:ext cx="8229600" cy="3660393"/>
              </a:xfrm>
              <a:blipFill>
                <a:blip r:embed="rId2"/>
                <a:stretch>
                  <a:fillRect l="-741" b="-19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How do we find the best </a:t>
                </a:r>
                <a:r>
                  <a:rPr lang="en-US" dirty="0"/>
                  <a:t>fit</a:t>
                </a:r>
                <a:r>
                  <a:rPr dirty="0"/>
                  <a:t> for the coefficients</a:t>
                </a:r>
              </a:p>
              <a:p>
                <a:pPr lvl="0"/>
                <a:r>
                  <a:rPr dirty="0"/>
                  <a:t>Need to minimize an </a:t>
                </a:r>
                <a:r>
                  <a:rPr b="1" dirty="0"/>
                  <a:t>error metric</a:t>
                </a:r>
              </a:p>
              <a:p>
                <a:pPr lvl="0"/>
                <a:r>
                  <a:rPr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 by minimizing the </a:t>
                </a:r>
                <a:r>
                  <a:rPr b="1" dirty="0"/>
                  <a:t>sum of squared errors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sSubSup>
                          <m:sSub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,</a:t>
                </a:r>
                <a:r>
                  <a:rPr dirty="0"/>
                  <a:t> is known as the </a:t>
                </a:r>
                <a:r>
                  <a:rPr b="1" dirty="0"/>
                  <a:t>least squares</a:t>
                </a:r>
                <a:r>
                  <a:rPr dirty="0"/>
                  <a:t> method</a:t>
                </a:r>
              </a:p>
              <a:p>
                <a:pPr lvl="0"/>
                <a:r>
                  <a:rPr dirty="0"/>
                  <a:t>Given training data, minimize the squared error between the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and the observed response variable or label,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,.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lim>
                      </m:limLow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,.</m:t>
                        </m:r>
                      </m:sub>
                    </m:sSub>
                  </m:oMath>
                </a14:m>
                <a:r>
                  <a:rPr dirty="0"/>
                  <a:t> is the </a:t>
                </a:r>
                <a:r>
                  <a:rPr dirty="0" err="1"/>
                  <a:t>ith</a:t>
                </a:r>
                <a:r>
                  <a:rPr dirty="0"/>
                  <a:t> row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We could try a naive solution: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dirty="0"/>
                  <a:t> is the </a:t>
                </a:r>
                <a:r>
                  <a:rPr b="1" dirty="0"/>
                  <a:t>matrix inverse</a:t>
                </a:r>
                <a:r>
                  <a:rPr dirty="0"/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  <a:p>
                <a:pPr lvl="0"/>
                <a:r>
                  <a:rPr lang="en-US" dirty="0"/>
                  <a:t>This cannot work!</a:t>
                </a:r>
                <a:endParaRPr b="1" dirty="0"/>
              </a:p>
              <a:p>
                <a:pPr lvl="0"/>
                <a:r>
                  <a:rPr dirty="0"/>
                  <a:t>Direct matrix inverse algorithm has complexity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, so inefficient</a:t>
                </a:r>
                <a:endParaRPr lang="en-US" dirty="0"/>
              </a:p>
              <a:p>
                <a:pPr lvl="0"/>
                <a:r>
                  <a:rPr lang="en-US" dirty="0"/>
                  <a:t>Direct matrix inversion only works for square matrix  </a:t>
                </a:r>
                <a:endParaRPr dirty="0"/>
              </a:p>
              <a:p>
                <a:pPr lvl="0"/>
                <a:r>
                  <a:rPr dirty="0"/>
                  <a:t>There is no guarantee the inverse exists</a:t>
                </a:r>
              </a:p>
              <a:p>
                <a:pPr lvl="1"/>
                <a:r>
                  <a:rPr dirty="0"/>
                  <a:t>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can be colinear</a:t>
                </a:r>
                <a:endParaRPr lang="en-US" dirty="0"/>
              </a:p>
              <a:p>
                <a:pPr lvl="1"/>
                <a:r>
                  <a:rPr lang="en-US" dirty="0"/>
                  <a:t>We will address </a:t>
                </a:r>
                <a:r>
                  <a:rPr lang="en-US" b="1" dirty="0"/>
                  <a:t>regularization methods </a:t>
                </a:r>
                <a:r>
                  <a:rPr lang="en-US" dirty="0"/>
                  <a:t>in another lesson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519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Bayesian analysis is a contrast to frequentist methods</a:t>
            </a:r>
          </a:p>
          <a:p>
            <a:pPr lvl="0"/>
            <a:r>
              <a:rPr dirty="0"/>
              <a:t>The objective of Bayesian analysis is to compute a </a:t>
            </a:r>
            <a:r>
              <a:rPr b="1" dirty="0"/>
              <a:t>posterior distribution</a:t>
            </a:r>
          </a:p>
          <a:p>
            <a:pPr lvl="0"/>
            <a:r>
              <a:rPr dirty="0"/>
              <a:t>Contrast with frequentist statistics; computing a point estimate and confidence interval from a sample</a:t>
            </a:r>
          </a:p>
          <a:p>
            <a:pPr lvl="0"/>
            <a:r>
              <a:rPr dirty="0"/>
              <a:t>Bayesian models allows expressing prior information in the form of a prior distribution</a:t>
            </a:r>
          </a:p>
          <a:p>
            <a:pPr lvl="0"/>
            <a:r>
              <a:rPr dirty="0"/>
              <a:t>Selection of prior distributions can be performed in a number of ways</a:t>
            </a:r>
          </a:p>
          <a:p>
            <a:pPr lvl="0"/>
            <a:r>
              <a:rPr dirty="0"/>
              <a:t>The </a:t>
            </a:r>
            <a:r>
              <a:rPr b="1" dirty="0"/>
              <a:t>posterior distribution </a:t>
            </a:r>
            <a:r>
              <a:rPr dirty="0"/>
              <a:t>is said to quantify our </a:t>
            </a:r>
            <a:r>
              <a:rPr b="1" dirty="0"/>
              <a:t>current belief</a:t>
            </a:r>
            <a:endParaRPr dirty="0"/>
          </a:p>
          <a:p>
            <a:pPr lvl="0"/>
            <a:r>
              <a:rPr dirty="0"/>
              <a:t>We </a:t>
            </a:r>
            <a:r>
              <a:rPr b="1" dirty="0"/>
              <a:t>update beliefs </a:t>
            </a:r>
            <a:r>
              <a:rPr dirty="0"/>
              <a:t>based</a:t>
            </a:r>
            <a:r>
              <a:rPr lang="en-US" dirty="0"/>
              <a:t> with</a:t>
            </a:r>
            <a:r>
              <a:rPr dirty="0"/>
              <a:t> additional data or evidence</a:t>
            </a:r>
          </a:p>
          <a:p>
            <a:pPr lvl="0"/>
            <a:r>
              <a:rPr dirty="0"/>
              <a:t>A critical difference with frequentist models which must be computed from a complete sample</a:t>
            </a:r>
          </a:p>
          <a:p>
            <a:pPr lvl="0"/>
            <a:r>
              <a:rPr dirty="0"/>
              <a:t>Inference can be performed on the posterior distribution by finding the </a:t>
            </a:r>
            <a:r>
              <a:rPr b="1" dirty="0"/>
              <a:t>maximum a </a:t>
            </a:r>
            <a:r>
              <a:rPr b="1" dirty="0" err="1"/>
              <a:t>postiori</a:t>
            </a:r>
            <a:r>
              <a:rPr b="1" dirty="0"/>
              <a:t> (MAP)</a:t>
            </a:r>
            <a:r>
              <a:rPr dirty="0"/>
              <a:t> value and a </a:t>
            </a:r>
            <a:r>
              <a:rPr b="1" dirty="0"/>
              <a:t>credible interval</a:t>
            </a:r>
          </a:p>
          <a:p>
            <a:pPr lvl="0"/>
            <a:r>
              <a:rPr dirty="0"/>
              <a:t>Predictions are made by </a:t>
            </a:r>
            <a:r>
              <a:rPr b="1" dirty="0"/>
              <a:t>simulating</a:t>
            </a:r>
            <a:r>
              <a:rPr dirty="0"/>
              <a:t> from the posterior distribution 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We can use the </a:t>
                </a:r>
                <a:r>
                  <a:rPr lang="en-US" b="1" dirty="0"/>
                  <a:t>Normal equations</a:t>
                </a:r>
              </a:p>
              <a:p>
                <a:pPr lvl="0"/>
                <a:r>
                  <a:rPr lang="en-US" dirty="0"/>
                  <a:t>Start with the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Taking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arrive at the 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We can use the </a:t>
                </a:r>
                <a:r>
                  <a:rPr b="1" dirty="0"/>
                  <a:t>Normal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covariance matrix</a:t>
                </a:r>
                <a:r>
                  <a:rPr dirty="0"/>
                  <a:t> for the data set</a:t>
                </a:r>
              </a:p>
              <a:p>
                <a:pPr lvl="1"/>
                <a:r>
                  <a:rPr dirty="0"/>
                  <a:t>Is dimension 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For single predictor model this is just dimension 2x2</a:t>
                </a:r>
              </a:p>
              <a:p>
                <a:pPr lvl="1"/>
                <a:r>
                  <a:rPr dirty="0"/>
                  <a:t>Much easier to take inverse</a:t>
                </a:r>
                <a:r>
                  <a:rPr lang="en-US" dirty="0"/>
                  <a:t>, if the inverse exists! </a:t>
                </a:r>
                <a:endParaRPr dirty="0"/>
              </a:p>
              <a:p>
                <a:pPr lvl="1"/>
                <a:r>
                  <a:rPr dirty="0"/>
                  <a:t>But poor scaling for large-scale problems,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8435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What is the relationship between the normal equations, </a:t>
                </a:r>
                <a:r>
                  <a:rPr lang="en-US" sz="1600" b="1" dirty="0"/>
                  <a:t>least squares and maximum likelihood</a:t>
                </a:r>
                <a:r>
                  <a:rPr lang="en-US" sz="1600" dirty="0"/>
                  <a:t>?</a:t>
                </a:r>
              </a:p>
              <a:p>
                <a:pPr lvl="0"/>
                <a:r>
                  <a:rPr lang="en-US" sz="1600" dirty="0"/>
                  <a:t>First consider how the </a:t>
                </a:r>
                <a:r>
                  <a:rPr lang="en-US" sz="1600" b="1" dirty="0"/>
                  <a:t>Normal likelihood </a:t>
                </a:r>
                <a:r>
                  <a:rPr lang="en-US" sz="1600" dirty="0"/>
                  <a:t>can be written in terms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feature vectors of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6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ar-AE" sz="1600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responses,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6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6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 sz="160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ar-AE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ar-AE" sz="16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ar-AE" sz="160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The log-likelihood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𝓁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1600" dirty="0"/>
              </a:p>
              <a:p>
                <a:pPr lvl="0"/>
                <a:r>
                  <a:rPr lang="en-US" sz="1600" dirty="0"/>
                  <a:t>For a fixed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 sz="1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one can see that the </a:t>
                </a:r>
                <a:r>
                  <a:rPr lang="en-US" sz="1600" b="1" dirty="0"/>
                  <a:t>log-likelihood is maximized by minimizing the squared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sSup>
                        <m:sSup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84414"/>
                <a:ext cx="8378937" cy="4025198"/>
              </a:xfrm>
              <a:blipFill>
                <a:blip r:embed="rId2"/>
                <a:stretch>
                  <a:fillRect l="-364" t="-455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Minimize sum of square errors to maximize log-likelihood</a:t>
                </a:r>
              </a:p>
              <a:p>
                <a:pPr lvl="0"/>
                <a:r>
                  <a:rPr dirty="0"/>
                  <a:t>Set the first derivative of sum of square errors to zero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𝑆𝑆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:r>
                  <a:rPr dirty="0"/>
                  <a:t>Or, in matrix form: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Solving the above leads to the </a:t>
                </a:r>
                <a:r>
                  <a:rPr b="1" dirty="0"/>
                  <a:t>normal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b="1" dirty="0"/>
              </a:p>
              <a:p>
                <a:pPr lvl="0"/>
                <a:r>
                  <a:rPr dirty="0"/>
                  <a:t>But still need to compute inverse of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Estimating the Model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Are there more scalable ways to solve the least squares problems?</a:t>
                </a:r>
              </a:p>
              <a:p>
                <a:pPr lvl="0"/>
                <a:r>
                  <a:rPr dirty="0"/>
                  <a:t>Inverting the covariance matrix is a big improvement over a naive approach, </a:t>
                </a:r>
                <a:r>
                  <a:rPr lang="en-US" dirty="0"/>
                  <a:t>but requires </a:t>
                </a:r>
                <a:r>
                  <a:rPr dirty="0"/>
                  <a:t>taking a large matrix inverse at scale.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Can we solve the least squares problem in a more computationally efficient way?</a:t>
                </a:r>
              </a:p>
              <a:p>
                <a:pPr lvl="0"/>
                <a:r>
                  <a:rPr dirty="0"/>
                  <a:t>Start with the linear equations for maximum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Eliminate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dirty="0"/>
                  <a:t> from both sides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can find the minimum of this linear system with an efficient solver</a:t>
                </a:r>
              </a:p>
              <a:p>
                <a:pPr lvl="1"/>
                <a:r>
                  <a:rPr b="1" dirty="0"/>
                  <a:t>Stochastic Gradient Descent (SGD)</a:t>
                </a:r>
                <a:r>
                  <a:rPr dirty="0"/>
                  <a:t> and its relatives</a:t>
                </a:r>
              </a:p>
              <a:p>
                <a:pPr lvl="1"/>
                <a:r>
                  <a:rPr dirty="0"/>
                  <a:t>Quasi-Newton methods like </a:t>
                </a:r>
                <a:r>
                  <a:rPr b="1" dirty="0"/>
                  <a:t>L-BFGS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7872"/>
                <a:ext cx="8229600" cy="3840480"/>
              </a:xfrm>
              <a:blipFill>
                <a:blip r:embed="rId2"/>
                <a:stretch>
                  <a:fillRect l="-741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specify the model formula with </a:t>
                </a:r>
                <a:r>
                  <a:rPr lang="en-US" dirty="0" err="1"/>
                  <a:t>statsmodels</a:t>
                </a:r>
                <a:r>
                  <a:rPr lang="en-US" dirty="0"/>
                  <a:t>?</a:t>
                </a:r>
              </a:p>
              <a:p>
                <a:pPr lvl="0"/>
                <a:r>
                  <a:rPr lang="en-US" dirty="0"/>
                  <a:t>Use the S/R style model formula developed by </a:t>
                </a:r>
                <a:r>
                  <a:rPr lang="en-US" dirty="0">
                    <a:hlinkClick r:id="rId2"/>
                  </a:rPr>
                  <a:t>Chambers and Hastie; Statistical Models in S (1992)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Uses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operator to mean *modeled by**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𝑑𝑒𝑝𝑒𝑛𝑑𝑒𝑛𝑡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𝑖𝑛𝑑𝑒𝑝𝑒𝑛𝑒𝑛𝑡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𝑣𝑎𝑟𝑖𝑎𝑏𝑙𝑒𝑠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two independent variables (var1 and 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Example; dependent variable (dv) modeled by independent variables (var1) and its square, uses the ‘literal’ operator,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to wrap a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3"/>
                <a:stretch>
                  <a:fillRect l="-74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Specifying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200" dirty="0"/>
                  <a:t>How do we specify the model formula with </a:t>
                </a:r>
                <a:r>
                  <a:rPr lang="en-US" sz="2200" dirty="0" err="1"/>
                  <a:t>statsmodels</a:t>
                </a:r>
                <a:r>
                  <a:rPr lang="en-US" sz="2200" dirty="0"/>
                  <a:t>?</a:t>
                </a:r>
              </a:p>
              <a:p>
                <a:pPr lvl="0"/>
                <a:r>
                  <a:rPr lang="en-US" sz="2200" dirty="0"/>
                  <a:t>Example; dependent variable (dv) is modeled by two independent variables (var1 and var2) and the </a:t>
                </a:r>
                <a:r>
                  <a:rPr lang="en-US" sz="2200" b="1" dirty="0"/>
                  <a:t>interaction term</a:t>
                </a:r>
                <a:r>
                  <a:rPr lang="en-US" sz="2200" dirty="0"/>
                  <a:t> with </a:t>
                </a:r>
                <a:r>
                  <a:rPr lang="en-US" sz="2200" b="1" dirty="0"/>
                  <a:t>no intercept </a:t>
                </a:r>
                <a:r>
                  <a:rPr lang="en-US" sz="2200" dirty="0"/>
                  <a:t>term: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∼−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indicates </a:t>
                </a:r>
                <a:r>
                  <a:rPr lang="en-US" sz="2000" b="1" dirty="0"/>
                  <a:t>removes the intercept term </a:t>
                </a:r>
              </a:p>
              <a:p>
                <a:pPr lvl="0"/>
                <a:r>
                  <a:rPr lang="en-US" sz="2200" dirty="0"/>
                  <a:t>Example; dependent variable (dv) modeled by independent numeric variable (var1) and a categorical variable (var2):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ar-A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ar-AE" sz="2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394472"/>
              </a:xfrm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Fitting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009"/>
            <a:ext cx="8229600" cy="3952660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Fit the model using </a:t>
            </a:r>
            <a:r>
              <a:rPr dirty="0" err="1"/>
              <a:t>statsmodels.formula.api.ols</a:t>
            </a:r>
            <a:r>
              <a:rPr dirty="0"/>
              <a:t> with </a:t>
            </a:r>
            <a:r>
              <a:rPr b="1" dirty="0"/>
              <a:t>centered independent variable</a:t>
            </a:r>
            <a:r>
              <a:rPr dirty="0"/>
              <a:t> to create a linear model object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## Center the independent variable   </a:t>
            </a:r>
            <a:br>
              <a:rPr dirty="0"/>
            </a:br>
            <a:r>
              <a:rPr dirty="0" err="1">
                <a:latin typeface="Courier"/>
              </a:rPr>
              <a:t>sim_data.loc</a:t>
            </a:r>
            <a:r>
              <a:rPr dirty="0">
                <a:latin typeface="Courier"/>
              </a:rPr>
              <a:t>[:,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]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sim_data.x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Define the regression model and fit it to the data</a:t>
            </a:r>
            <a:br>
              <a:rPr dirty="0"/>
            </a:br>
            <a:r>
              <a:rPr dirty="0" err="1">
                <a:latin typeface="Courier"/>
              </a:rPr>
              <a:t>ols_model_centered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smf.ols</a:t>
            </a:r>
            <a:r>
              <a:rPr dirty="0">
                <a:latin typeface="Courier"/>
              </a:rPr>
              <a:t>(formula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'y ~ </a:t>
            </a:r>
            <a:r>
              <a:rPr dirty="0" err="1">
                <a:solidFill>
                  <a:srgbClr val="4070A0"/>
                </a:solidFill>
                <a:latin typeface="Courier"/>
              </a:rPr>
              <a:t>x_centered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, data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 err="1">
                <a:latin typeface="Courier"/>
              </a:rPr>
              <a:t>sim_data</a:t>
            </a:r>
            <a:r>
              <a:rPr dirty="0">
                <a:latin typeface="Courier"/>
              </a:rPr>
              <a:t>).fit()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## Print the model coefficient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'Intercept = %4.3f  Slope = %4.3f'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%</a:t>
            </a:r>
            <a:r>
              <a:rPr dirty="0">
                <a:latin typeface="Courier"/>
              </a:rPr>
              <a:t> (ols_model_centered._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], ols_model_centered._</a:t>
            </a:r>
            <a:r>
              <a:rPr dirty="0" err="1">
                <a:latin typeface="Courier"/>
              </a:rPr>
              <a:t>results.params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Intercept = 6.022  Slope = 0.882</a:t>
            </a:r>
          </a:p>
          <a:p>
            <a:pPr lvl="0"/>
            <a:r>
              <a:rPr dirty="0"/>
              <a:t>We can now interpret this model</a:t>
            </a:r>
            <a:r>
              <a:rPr lang="en-US" dirty="0"/>
              <a:t>?</a:t>
            </a:r>
            <a:endParaRPr dirty="0"/>
          </a:p>
          <a:p>
            <a:pPr lvl="1"/>
            <a:r>
              <a:rPr dirty="0"/>
              <a:t>Intercept is the mean of the dependent variable</a:t>
            </a:r>
          </a:p>
          <a:p>
            <a:pPr lvl="1"/>
            <a:r>
              <a:rPr dirty="0"/>
              <a:t>Slope is the rate of change of the dependent variable for unit change in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9556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B36A-F15B-AC61-9D6C-37244A604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35DE-1B74-3151-1C4C-47D99E02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042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Example - </a:t>
            </a:r>
            <a:r>
              <a:rPr lang="en-US" sz="3200" dirty="0">
                <a:latin typeface="+mn-lt"/>
              </a:rPr>
              <a:t>Interpreting</a:t>
            </a:r>
            <a:r>
              <a:rPr sz="3200" dirty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the</a:t>
            </a:r>
            <a:r>
              <a:rPr sz="3200" dirty="0">
                <a:latin typeface="+mn-lt"/>
              </a:rPr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Why do we want to zero-center the independent variables? </a:t>
                </a:r>
              </a:p>
              <a:p>
                <a:pPr lvl="0"/>
                <a:r>
                  <a:rPr lang="en-US" dirty="0"/>
                  <a:t>Intercept is value of dependent variable at point independent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With zero-centered independent variable can interpret model</a:t>
                </a:r>
              </a:p>
              <a:p>
                <a:pPr lvl="1"/>
                <a:r>
                  <a:rPr lang="en-US" dirty="0"/>
                  <a:t>Intercept is the mean of the dependent variable</a:t>
                </a:r>
              </a:p>
              <a:p>
                <a:pPr lvl="1"/>
                <a:r>
                  <a:rPr lang="en-US" dirty="0"/>
                  <a:t>Slope is the rate of change of the dependent variable for unit change in independent variable</a:t>
                </a:r>
              </a:p>
              <a:p>
                <a:pPr lvl="0"/>
                <a:r>
                  <a:rPr lang="en-US" dirty="0"/>
                  <a:t>If independent variable is not zero-centered interpretation is difficult</a:t>
                </a:r>
              </a:p>
              <a:p>
                <a:pPr lvl="1"/>
                <a:r>
                  <a:rPr lang="en-US" dirty="0"/>
                  <a:t>May not even be in defined range of independent variable</a:t>
                </a:r>
              </a:p>
              <a:p>
                <a:pPr lvl="1"/>
                <a:r>
                  <a:rPr lang="en-US" dirty="0"/>
                  <a:t>e.g. How can we interpret a negative life expectancy?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61EAE1-4B0F-0E53-B892-7F7A9D36A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0244"/>
                <a:ext cx="8229600" cy="4131425"/>
              </a:xfrm>
              <a:blipFill>
                <a:blip r:embed="rId2"/>
                <a:stretch>
                  <a:fillRect l="-1111" t="-206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8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08_IntroductionToLinearModels_files/figure-pptx/unnamed-chunk-13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6050" y="992515"/>
            <a:ext cx="4617950" cy="38482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Plot the regression line against the </a:t>
                </a:r>
                <a:r>
                  <a:rPr lang="en-US" sz="2000" b="1" dirty="0"/>
                  <a:t>centered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Intercept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02</m:t>
                    </m:r>
                  </m:oMath>
                </a14:m>
                <a:r>
                  <a:rPr lang="en-US" sz="2000" dirty="0"/>
                  <a:t>, the mean of </a:t>
                </a:r>
                <a:r>
                  <a:rPr lang="en-US" sz="2000" i="1" dirty="0"/>
                  <a:t>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Slope = 0.882 is the </a:t>
                </a:r>
                <a:r>
                  <a:rPr lang="en-US" sz="2000" b="1" dirty="0"/>
                  <a:t>sensitivity of the response</a:t>
                </a:r>
                <a:r>
                  <a:rPr lang="en-US" sz="2000" dirty="0"/>
                  <a:t> to the independent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change of 1 unit of x causes a change of 0.882 units in y in the scaled coordinates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looks like a good fit, but how good is it really?</a:t>
                </a:r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006D32C3-B15F-0A0E-6307-C7D923CF6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3" y="1171719"/>
                <a:ext cx="4198387" cy="3669087"/>
              </a:xfrm>
              <a:prstGeom prst="rect">
                <a:avLst/>
              </a:prstGeom>
              <a:blipFill>
                <a:blip r:embed="rId3"/>
                <a:stretch>
                  <a:fillRect l="-14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5BAC176D-97A2-C9BD-8C07-D57E07F1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204787"/>
            <a:ext cx="7450750" cy="6852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Example </a:t>
            </a:r>
            <a:r>
              <a:rPr lang="en-US" sz="3200" b="0" dirty="0"/>
              <a:t>–</a:t>
            </a:r>
            <a:r>
              <a:rPr sz="3200" b="0" dirty="0"/>
              <a:t> </a:t>
            </a:r>
            <a:r>
              <a:rPr lang="en-US" sz="3200" b="0" dirty="0"/>
              <a:t>Interpreting the Model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292435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Linear models are widely used in statistics and machine learning</a:t>
            </a:r>
          </a:p>
          <a:p>
            <a:pPr lvl="0"/>
            <a:r>
              <a:rPr b="1" dirty="0"/>
              <a:t>Understandable and interpretable</a:t>
            </a:r>
          </a:p>
          <a:p>
            <a:pPr lvl="0"/>
            <a:r>
              <a:rPr b="1" dirty="0"/>
              <a:t>Generalize well</a:t>
            </a:r>
            <a:r>
              <a:rPr dirty="0"/>
              <a:t>, if properly fit</a:t>
            </a:r>
          </a:p>
          <a:p>
            <a:pPr lvl="0"/>
            <a:r>
              <a:rPr b="1" dirty="0"/>
              <a:t>Highly scalable </a:t>
            </a:r>
            <a:r>
              <a:rPr lang="en-US" dirty="0"/>
              <a:t>and </a:t>
            </a:r>
            <a:r>
              <a:rPr dirty="0"/>
              <a:t>computationally efficient</a:t>
            </a:r>
          </a:p>
          <a:p>
            <a:pPr lvl="0"/>
            <a:r>
              <a:rPr dirty="0"/>
              <a:t>Can approximate fairly complex functions</a:t>
            </a:r>
          </a:p>
          <a:p>
            <a:pPr lvl="1"/>
            <a:r>
              <a:rPr dirty="0"/>
              <a:t>A basis of understanding complex models</a:t>
            </a:r>
          </a:p>
          <a:p>
            <a:pPr lvl="0"/>
            <a:r>
              <a:rPr dirty="0"/>
              <a:t>Many non-linear models are locally linear at convergence</a:t>
            </a:r>
          </a:p>
          <a:p>
            <a:pPr lvl="1"/>
            <a:r>
              <a:rPr dirty="0"/>
              <a:t>We can learn a lot about the convergence of DL and RL models from linear approximations</a:t>
            </a:r>
          </a:p>
          <a:p>
            <a:pPr lvl="0"/>
            <a:r>
              <a:rPr dirty="0"/>
              <a:t>In this lesson we take a </a:t>
            </a:r>
            <a:r>
              <a:rPr b="1" dirty="0"/>
              <a:t>frequentist view</a:t>
            </a:r>
            <a:r>
              <a:rPr dirty="0"/>
              <a:t> of the linear model</a:t>
            </a:r>
          </a:p>
          <a:p>
            <a:pPr lvl="1"/>
            <a:r>
              <a:rPr lang="en-US" dirty="0"/>
              <a:t>Frequentist view uses </a:t>
            </a:r>
            <a:r>
              <a:rPr lang="en-US" b="1" dirty="0"/>
              <a:t>maximum likelihood estimation (MLE) </a:t>
            </a:r>
          </a:p>
          <a:p>
            <a:pPr lvl="1"/>
            <a:r>
              <a:rPr dirty="0"/>
              <a:t>Bayesian view is </a:t>
            </a:r>
            <a:r>
              <a:rPr lang="en-US" dirty="0"/>
              <a:t>alternative 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When evaluating any </a:t>
            </a:r>
            <a:r>
              <a:rPr lang="en-US" dirty="0"/>
              <a:t>statistical or machine learning </a:t>
            </a:r>
            <a:r>
              <a:rPr dirty="0"/>
              <a:t>model consider </a:t>
            </a:r>
            <a:r>
              <a:rPr b="1" dirty="0"/>
              <a:t>all evaluation methods available</a:t>
            </a:r>
          </a:p>
          <a:p>
            <a:pPr lvl="0"/>
            <a:r>
              <a:rPr dirty="0"/>
              <a:t>No one method is most important all of the time</a:t>
            </a:r>
          </a:p>
          <a:p>
            <a:pPr lvl="0"/>
            <a:r>
              <a:rPr b="1" dirty="0"/>
              <a:t>Different methods highlight different </a:t>
            </a:r>
            <a:r>
              <a:rPr lang="en-US" b="1" dirty="0"/>
              <a:t>aspects</a:t>
            </a:r>
            <a:r>
              <a:rPr dirty="0"/>
              <a:t> </a:t>
            </a:r>
            <a:r>
              <a:rPr lang="en-US" dirty="0"/>
              <a:t>of</a:t>
            </a:r>
            <a:r>
              <a:rPr dirty="0"/>
              <a:t> model</a:t>
            </a:r>
            <a:r>
              <a:rPr lang="en-US" dirty="0"/>
              <a:t> performance</a:t>
            </a:r>
            <a:endParaRPr dirty="0"/>
          </a:p>
          <a:p>
            <a:pPr lvl="0"/>
            <a:r>
              <a:rPr dirty="0"/>
              <a:t>Don’t forget to check that the </a:t>
            </a:r>
            <a:r>
              <a:rPr b="1" dirty="0"/>
              <a:t>model</a:t>
            </a:r>
            <a:r>
              <a:rPr lang="en-US" b="1" dirty="0"/>
              <a:t> </a:t>
            </a:r>
            <a:r>
              <a:rPr b="1" dirty="0"/>
              <a:t>make sense</a:t>
            </a:r>
            <a:r>
              <a:rPr lang="en-US" b="1" dirty="0"/>
              <a:t>s</a:t>
            </a:r>
            <a:r>
              <a:rPr dirty="0"/>
              <a:t> for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9133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Evaluation of regression models focuses on the residuals or errors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Residuals should be Normally distributed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mean and constant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20064"/>
                <a:ext cx="8229600" cy="3917457"/>
              </a:xfrm>
              <a:blipFill>
                <a:blip r:embed="rId2"/>
                <a:stretch>
                  <a:fillRect l="-1111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88C9-7D3A-DAE3-2487-2B7F99EE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79C3-5642-9B15-79CC-CB69E23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6778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5F6D-E3FF-F41F-E4A9-D2093C21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0064"/>
            <a:ext cx="8229600" cy="3917457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Residual evaluation is important for </a:t>
            </a:r>
            <a:r>
              <a:rPr lang="en-US" b="1" dirty="0"/>
              <a:t>any machine learning regression model!</a:t>
            </a:r>
            <a:endParaRPr b="1" dirty="0"/>
          </a:p>
          <a:p>
            <a:pPr lvl="0"/>
            <a:r>
              <a:rPr lang="en-US" dirty="0"/>
              <a:t>Good model fit requires the</a:t>
            </a:r>
            <a:r>
              <a:rPr dirty="0"/>
              <a:t> residuals </a:t>
            </a:r>
            <a:r>
              <a:rPr lang="en-US" dirty="0"/>
              <a:t>to</a:t>
            </a:r>
            <a:r>
              <a:rPr dirty="0"/>
              <a:t> be </a:t>
            </a:r>
            <a:r>
              <a:rPr b="1" dirty="0"/>
              <a:t>homoscedastic</a:t>
            </a:r>
            <a:r>
              <a:rPr dirty="0"/>
              <a:t> with respect to the fitted values</a:t>
            </a:r>
          </a:p>
          <a:p>
            <a:pPr lvl="1"/>
            <a:r>
              <a:rPr dirty="0"/>
              <a:t>Homoscedastic residuals have constant variance </a:t>
            </a:r>
            <a:r>
              <a:rPr lang="en-US" dirty="0"/>
              <a:t>WRT the</a:t>
            </a:r>
            <a:r>
              <a:rPr dirty="0"/>
              <a:t> predicted values</a:t>
            </a:r>
            <a:endParaRPr lang="en-US" dirty="0"/>
          </a:p>
          <a:p>
            <a:pPr lvl="1"/>
            <a:r>
              <a:rPr lang="en-US" dirty="0"/>
              <a:t>In other words the residuals are </a:t>
            </a:r>
            <a:r>
              <a:rPr lang="en-US" b="1" dirty="0"/>
              <a:t>stationary</a:t>
            </a:r>
            <a:r>
              <a:rPr lang="en-US" dirty="0"/>
              <a:t> WRT the predicted values</a:t>
            </a:r>
            <a:endParaRPr dirty="0"/>
          </a:p>
          <a:p>
            <a:pPr lvl="0"/>
            <a:r>
              <a:rPr dirty="0"/>
              <a:t>Any trend or structure in the residuals indicates a poor model fit</a:t>
            </a:r>
          </a:p>
          <a:p>
            <a:pPr lvl="1"/>
            <a:r>
              <a:rPr lang="en-US" dirty="0"/>
              <a:t>If </a:t>
            </a:r>
            <a:r>
              <a:rPr dirty="0"/>
              <a:t>variance is not constant we say </a:t>
            </a:r>
            <a:r>
              <a:rPr lang="en-US" dirty="0"/>
              <a:t>the residuals</a:t>
            </a:r>
            <a:r>
              <a:rPr dirty="0"/>
              <a:t> are </a:t>
            </a:r>
            <a:r>
              <a:rPr b="1" dirty="0"/>
              <a:t>heteroskedastic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Heteroskedastic residuals indicate that model </a:t>
            </a:r>
            <a:r>
              <a:rPr lang="en-US" dirty="0"/>
              <a:t>is a poor fit!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3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633967" cy="6120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Evaluating Regression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24565"/>
            <a:ext cx="8455151" cy="108825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2000" b="1" dirty="0"/>
              <a:t>Residual plots</a:t>
            </a:r>
            <a:r>
              <a:rPr sz="2000" dirty="0"/>
              <a:t> </a:t>
            </a:r>
            <a:r>
              <a:rPr lang="en-US" sz="2000" dirty="0"/>
              <a:t>are</a:t>
            </a:r>
            <a:r>
              <a:rPr sz="2000" dirty="0"/>
              <a:t> a key diagnostic for any regression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Plot residual against the predicted values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These residuals look homoscedastic - we are happy!</a:t>
            </a:r>
          </a:p>
          <a:p>
            <a:pPr lvl="0"/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B8E8B-2DAF-3864-7DBC-E2C397E5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46" y="2178304"/>
            <a:ext cx="6349263" cy="29300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95791" cy="58769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Residuals must be distributed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sz="2000" dirty="0"/>
                  <a:t>Graphically test the residuals </a:t>
                </a:r>
                <a:r>
                  <a:rPr lang="en-US" sz="2000" dirty="0"/>
                  <a:t>to ensure they are</a:t>
                </a:r>
                <a:r>
                  <a:rPr sz="2000" dirty="0"/>
                  <a:t>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These plots look promising – we are still happy!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10336"/>
                <a:ext cx="8292591" cy="1081023"/>
              </a:xfrm>
              <a:blipFill>
                <a:blip r:embed="rId2"/>
                <a:stretch>
                  <a:fillRect l="-735" t="-562" b="-17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507D8-9B1E-4F2D-8F42-10CF0D49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" y="2178101"/>
            <a:ext cx="6478016" cy="29653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quantitatively understand model performance by defining these relationships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𝒎𝒆𝒂𝒏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𝑺𝑺𝑻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𝑬𝒙𝒑𝒍𝒂𝒊𝒏𝒆𝒅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𝑺𝒖𝒎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𝑺𝒒𝒖𝒂𝒓𝒆𝒔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𝑹𝒆𝒔𝒊𝒅𝒖𝒂𝒍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𝑺𝑺𝑹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The relationship between these metrics: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Or, we can say that the sum of squares explained by the model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962400"/>
              </a:xfrm>
              <a:blipFill>
                <a:blip r:embed="rId2"/>
                <a:stretch>
                  <a:fillRect l="-44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1205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184"/>
            <a:ext cx="8229600" cy="425907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Compute the sums of squares for the running example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np.mean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SST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sim_data.y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latin typeface="Courier"/>
              </a:rPr>
              <a:t>SSR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sim_data.resids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SSE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np.</a:t>
            </a:r>
            <a:r>
              <a:rPr dirty="0" err="1">
                <a:solidFill>
                  <a:srgbClr val="008000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np.square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np.subtract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sim_data.predicted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y_bar</a:t>
            </a:r>
            <a:r>
              <a:rPr dirty="0">
                <a:latin typeface="Courier"/>
              </a:rPr>
              <a:t>)))</a:t>
            </a:r>
            <a:br>
              <a:rPr dirty="0"/>
            </a:b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'SST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(SST))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SST = 494.61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= 337.53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SSR = 157.08</a:t>
            </a:r>
          </a:p>
          <a:p>
            <a:pPr lvl="0" indent="0">
              <a:buNone/>
            </a:pPr>
            <a:r>
              <a:rPr dirty="0">
                <a:solidFill>
                  <a:srgbClr val="008000"/>
                </a:solidFill>
                <a:latin typeface="Courier"/>
              </a:rPr>
              <a:t>print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'SSE + SSR = {0:6.2f}'</a:t>
            </a:r>
            <a:r>
              <a:rPr dirty="0">
                <a:latin typeface="Courier"/>
              </a:rPr>
              <a:t>.</a:t>
            </a:r>
            <a:r>
              <a:rPr dirty="0">
                <a:solidFill>
                  <a:srgbClr val="008000"/>
                </a:solidFill>
                <a:latin typeface="Courier"/>
              </a:rPr>
              <a:t>format</a:t>
            </a:r>
            <a:r>
              <a:rPr dirty="0">
                <a:latin typeface="Courier"/>
              </a:rPr>
              <a:t>(SSE 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SSR))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SSE + SSR = 494.61</a:t>
            </a:r>
          </a:p>
          <a:p>
            <a:pPr marL="0" lvl="0" indent="0">
              <a:buNone/>
            </a:pPr>
            <a:r>
              <a:rPr dirty="0"/>
              <a:t>The model has explained most of the SST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8741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compare the sum of square residual to the sum of square total to evaluate how well our model explains the data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call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the </a:t>
                </a:r>
                <a:r>
                  <a:rPr lang="en-US" b="1" dirty="0"/>
                  <a:t>coefficient of determination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b="1" dirty="0"/>
              </a:p>
              <a:p>
                <a:r>
                  <a:rPr lang="en-US" b="1" dirty="0"/>
                  <a:t>Perfect model </a:t>
                </a:r>
                <a:r>
                  <a:rPr lang="en-US" dirty="0"/>
                  <a:t>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model which </a:t>
                </a:r>
                <a:r>
                  <a:rPr lang="en-US" b="1" dirty="0"/>
                  <a:t>does not explain the data </a:t>
                </a:r>
                <a:r>
                  <a:rPr lang="en-US" dirty="0"/>
                  <a:t>or a </a:t>
                </a:r>
                <a:r>
                  <a:rPr lang="en-US" b="1" dirty="0"/>
                  <a:t>null model </a:t>
                </a:r>
                <a:r>
                  <a:rPr lang="en-US" dirty="0"/>
                  <a:t>has: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𝑆𝑆𝑇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936"/>
                <a:ext cx="8229600" cy="3832352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lvl="0"/>
                <a:r>
                  <a:rPr lang="en-US" dirty="0"/>
                  <a:t>But, the model will become over-fit as the number of parameters increases, high degree of freedom</a:t>
                </a:r>
              </a:p>
              <a:p>
                <a:pPr lvl="0"/>
                <a:r>
                  <a:rPr lang="en-US" dirty="0"/>
                  <a:t>Must adjust model performance for degrees of freedom - </a:t>
                </a:r>
                <a:r>
                  <a:rPr lang="en-US" b="1" dirty="0"/>
                  <a:t>adjusted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𝑆𝑆𝑅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𝑆𝑆𝑇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r>
                  <a:rPr lang="en-US" dirty="0"/>
                  <a:t> is degrees of freedom of SSR,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degrees of freedom of SST</a:t>
                </a:r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7600"/>
                <a:ext cx="8229600" cy="3856736"/>
              </a:xfrm>
              <a:blipFill>
                <a:blip r:embed="rId2"/>
                <a:stretch>
                  <a:fillRect l="-963" t="-948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As the number of model parameters increases the model will fit the data better</a:t>
                </a:r>
              </a:p>
              <a:p>
                <a:pPr marL="0" lvl="0" indent="0">
                  <a:buNone/>
                </a:pPr>
                <a:r>
                  <a:rPr lang="en-US" dirty="0"/>
                  <a:t>We can express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samples,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parameters</a:t>
                </a: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Or, we can rewrite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- Why linear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72"/>
            <a:ext cx="8229600" cy="39217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Linear models are </a:t>
            </a:r>
            <a:r>
              <a:rPr b="1" dirty="0"/>
              <a:t>readily interpretable!</a:t>
            </a:r>
          </a:p>
          <a:p>
            <a:pPr lvl="0"/>
            <a:r>
              <a:rPr b="1" dirty="0"/>
              <a:t>Human interpretability </a:t>
            </a:r>
            <a:r>
              <a:rPr dirty="0"/>
              <a:t>is importa</a:t>
            </a:r>
            <a:r>
              <a:rPr lang="en-US" dirty="0"/>
              <a:t>nt</a:t>
            </a:r>
            <a:r>
              <a:rPr dirty="0"/>
              <a:t> for models used for critical decisions</a:t>
            </a:r>
          </a:p>
          <a:p>
            <a:pPr lvl="1"/>
            <a:r>
              <a:rPr dirty="0"/>
              <a:t>Health care</a:t>
            </a:r>
          </a:p>
          <a:p>
            <a:pPr lvl="1"/>
            <a:r>
              <a:rPr dirty="0"/>
              <a:t>Safe operation of autonomous systems</a:t>
            </a:r>
          </a:p>
          <a:p>
            <a:pPr lvl="1"/>
            <a:r>
              <a:rPr dirty="0"/>
              <a:t>Social justice </a:t>
            </a:r>
            <a:r>
              <a:rPr lang="en-US" dirty="0"/>
              <a:t>and other</a:t>
            </a:r>
            <a:r>
              <a:rPr dirty="0"/>
              <a:t> applications with human impact</a:t>
            </a:r>
          </a:p>
          <a:p>
            <a:pPr lvl="1"/>
            <a:r>
              <a:rPr dirty="0"/>
              <a:t>etc.</a:t>
            </a:r>
          </a:p>
          <a:p>
            <a:r>
              <a:rPr lang="en-US" dirty="0"/>
              <a:t>Complex and nonlinear model result in poor human intuition about expected response</a:t>
            </a:r>
          </a:p>
          <a:p>
            <a:pPr lvl="0"/>
            <a:r>
              <a:rPr lang="en-US" dirty="0"/>
              <a:t>Models </a:t>
            </a:r>
            <a:r>
              <a:rPr lang="en-US" b="1" dirty="0"/>
              <a:t>generalize</a:t>
            </a:r>
            <a:r>
              <a:rPr lang="en-US" dirty="0"/>
              <a:t> well</a:t>
            </a:r>
            <a:endParaRPr dirty="0"/>
          </a:p>
          <a:p>
            <a:pPr lvl="1"/>
            <a:r>
              <a:rPr dirty="0"/>
              <a:t>Low chance of </a:t>
            </a:r>
            <a:r>
              <a:rPr i="1" dirty="0"/>
              <a:t>unexpected output</a:t>
            </a:r>
            <a:endParaRPr dirty="0"/>
          </a:p>
          <a:p>
            <a:pPr lvl="1"/>
            <a:r>
              <a:rPr dirty="0"/>
              <a:t>Complex and nonlinear models vulnerable to </a:t>
            </a:r>
            <a:r>
              <a:rPr i="1" dirty="0"/>
              <a:t>unexpected output</a:t>
            </a:r>
            <a:endParaRPr lang="en-US" i="1" dirty="0"/>
          </a:p>
          <a:p>
            <a:r>
              <a:rPr lang="en-US" b="1" dirty="0"/>
              <a:t>Model coefficients </a:t>
            </a:r>
            <a:r>
              <a:rPr lang="en-US" dirty="0"/>
              <a:t>provide information on </a:t>
            </a:r>
            <a:r>
              <a:rPr lang="en-US" b="1" dirty="0"/>
              <a:t>response sensitivities </a:t>
            </a:r>
            <a:r>
              <a:rPr lang="en-US" dirty="0"/>
              <a:t>to changes in independent variable values</a:t>
            </a:r>
          </a:p>
          <a:p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indicate variance explained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variance explained, adjusted for </a:t>
                </a:r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number of observations</a:t>
                </a:r>
                <a:r>
                  <a:rPr lang="en-US" sz="1800" dirty="0"/>
                  <a:t>, the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/>
                  <a:t>degrees of freedom residuals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</m:oMath>
                </a14:m>
                <a:endParaRPr lang="ar-AE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𝑆𝑆𝑅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number of model coefficients, </a:t>
                </a:r>
                <a:r>
                  <a:rPr lang="en-US" sz="1800" dirty="0" err="1"/>
                  <a:t>DoF</a:t>
                </a:r>
                <a:r>
                  <a:rPr lang="en-US" sz="1800" dirty="0"/>
                  <a:t> of the model</a:t>
                </a:r>
                <a:endParaRPr lang="en-US" sz="1700" dirty="0"/>
              </a:p>
              <a:p>
                <a:r>
                  <a:rPr lang="en-US" sz="2000" b="1" dirty="0"/>
                  <a:t>F-statistic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Prob (F-statistic)</a:t>
                </a:r>
                <a:r>
                  <a:rPr lang="en-US" sz="2000" dirty="0"/>
                  <a:t> are a measure of the significance of the model against a </a:t>
                </a:r>
                <a:r>
                  <a:rPr lang="en-US" sz="2000" b="1" dirty="0"/>
                  <a:t>null model that does not explain the data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2"/>
                <a:stretch>
                  <a:fillRect l="-1263" t="-904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231392"/>
            <a:ext cx="1138843" cy="26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499616"/>
            <a:ext cx="1138843" cy="408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 flipV="1">
            <a:off x="3470564" y="1731264"/>
            <a:ext cx="1138843" cy="18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 flipV="1">
            <a:off x="3413760" y="1953491"/>
            <a:ext cx="1195647" cy="162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7EFA3B7-E1FE-0D6D-2EA5-B1385CF65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8" y="977234"/>
            <a:ext cx="3358152" cy="41190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4E8FD6-A22C-F0AE-85B6-E772191B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" y="900919"/>
            <a:ext cx="3396089" cy="4165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21CDB-D9A1-48A9-D264-1FF359F1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984" y="937245"/>
            <a:ext cx="4823968" cy="4049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Summary of the linear regression model</a:t>
            </a:r>
          </a:p>
          <a:p>
            <a:pPr lvl="0"/>
            <a:r>
              <a:rPr lang="en-US" sz="2000" b="1" dirty="0"/>
              <a:t>Model coefficients</a:t>
            </a:r>
          </a:p>
          <a:p>
            <a:pPr lvl="0"/>
            <a:r>
              <a:rPr lang="en-US" sz="2000" b="1" dirty="0"/>
              <a:t>Standard error </a:t>
            </a:r>
            <a:r>
              <a:rPr lang="en-US" sz="2000" dirty="0"/>
              <a:t>of model coefficients should be less than the coefficients </a:t>
            </a:r>
          </a:p>
          <a:p>
            <a:pPr lvl="0"/>
            <a:r>
              <a:rPr lang="en-US" sz="2000" b="1" dirty="0"/>
              <a:t>T-statistic</a:t>
            </a:r>
            <a:r>
              <a:rPr lang="en-US" sz="2000" dirty="0"/>
              <a:t> and </a:t>
            </a:r>
            <a:r>
              <a:rPr lang="en-US" sz="2000" b="1" dirty="0"/>
              <a:t>p-value</a:t>
            </a:r>
            <a:r>
              <a:rPr lang="en-US" sz="2000" dirty="0"/>
              <a:t> of the t-test for coefficient significance   </a:t>
            </a:r>
          </a:p>
          <a:p>
            <a:pPr lvl="0"/>
            <a:r>
              <a:rPr lang="en-US" sz="2000" dirty="0"/>
              <a:t>95% confidence intervals of the model coefficients </a:t>
            </a:r>
          </a:p>
          <a:p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971296" y="1533698"/>
            <a:ext cx="3571609" cy="181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909" y="1878676"/>
            <a:ext cx="3220996" cy="1526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031261" y="2571750"/>
            <a:ext cx="2609827" cy="775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3039872" y="3255473"/>
            <a:ext cx="1532128" cy="129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7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8A662-EDB2-64D1-C0FD-FCFBE89BD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2" y="900920"/>
            <a:ext cx="3398257" cy="41682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Summary of the linear regression model</a:t>
                </a:r>
              </a:p>
              <a:p>
                <a:pPr lvl="0"/>
                <a:r>
                  <a:rPr lang="en-US" sz="2000" b="1" dirty="0">
                    <a:hlinkClick r:id="rId3"/>
                  </a:rPr>
                  <a:t>Omnibus</a:t>
                </a:r>
                <a:r>
                  <a:rPr lang="en-US" sz="2000" b="1" dirty="0"/>
                  <a:t> statistic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p-value</a:t>
                </a:r>
                <a:r>
                  <a:rPr lang="en-US" sz="2000" dirty="0"/>
                  <a:t>, </a:t>
                </a:r>
                <a:r>
                  <a:rPr lang="en-US" sz="2000" dirty="0">
                    <a:hlinkClick r:id="rId4"/>
                  </a:rPr>
                  <a:t>an hypothesis test skewness and kurtosis with the null being the Normal distribution</a:t>
                </a:r>
                <a:endParaRPr lang="en-US" sz="2000" dirty="0"/>
              </a:p>
              <a:p>
                <a:pPr lvl="0"/>
                <a:r>
                  <a:rPr lang="en-US" sz="2000" b="1" dirty="0">
                    <a:hlinkClick r:id="rId5"/>
                  </a:rPr>
                  <a:t>Durbin-Watson</a:t>
                </a:r>
                <a:r>
                  <a:rPr lang="en-US" sz="2000" dirty="0"/>
                  <a:t> statistic for test on serial correlation of the residuals,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indicates serial correlation </a:t>
                </a:r>
                <a:endParaRPr lang="en-US" sz="2000" b="1" dirty="0">
                  <a:hlinkClick r:id="rId6"/>
                </a:endParaRPr>
              </a:p>
              <a:p>
                <a:pPr lvl="0"/>
                <a:r>
                  <a:rPr lang="en-US" sz="2000" b="1" dirty="0">
                    <a:hlinkClick r:id="rId6"/>
                  </a:rPr>
                  <a:t>Jarque-Bera</a:t>
                </a:r>
                <a:r>
                  <a:rPr lang="en-US" sz="2000" dirty="0"/>
                  <a:t> statistic and p-value is a test on the skewness and kurtosis of the residuals</a:t>
                </a:r>
              </a:p>
              <a:p>
                <a:pPr lvl="0"/>
                <a:r>
                  <a:rPr lang="en-US" sz="2000" dirty="0"/>
                  <a:t>The </a:t>
                </a:r>
                <a:r>
                  <a:rPr lang="en-US" sz="2000" b="1" dirty="0">
                    <a:hlinkClick r:id="rId7"/>
                  </a:rPr>
                  <a:t>Condition number</a:t>
                </a:r>
                <a:r>
                  <a:rPr lang="en-US" sz="2000" dirty="0">
                    <a:hlinkClick r:id="rId7"/>
                  </a:rPr>
                  <a:t> </a:t>
                </a:r>
                <a:r>
                  <a:rPr lang="en-US" sz="2000" dirty="0"/>
                  <a:t>a measure of how well ill-posed the solution of the linear equations are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C721CDB-D9A1-48A9-D264-1FF359F1F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9984" y="937245"/>
                <a:ext cx="4823968" cy="4049283"/>
              </a:xfrm>
              <a:blipFill>
                <a:blip r:embed="rId8"/>
                <a:stretch>
                  <a:fillRect l="-1136" t="-1506" r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97A8D-0A6A-436D-41D7-8703935BE8B2}"/>
              </a:ext>
            </a:extLst>
          </p:cNvPr>
          <p:cNvCxnSpPr>
            <a:cxnSpLocks/>
          </p:cNvCxnSpPr>
          <p:nvPr/>
        </p:nvCxnSpPr>
        <p:spPr>
          <a:xfrm flipH="1">
            <a:off x="2747823" y="2352502"/>
            <a:ext cx="1790926" cy="1791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7E9CF5-4068-66B3-E7E9-3A723A79DFEA}"/>
              </a:ext>
            </a:extLst>
          </p:cNvPr>
          <p:cNvCxnSpPr>
            <a:cxnSpLocks/>
          </p:cNvCxnSpPr>
          <p:nvPr/>
        </p:nvCxnSpPr>
        <p:spPr>
          <a:xfrm flipH="1">
            <a:off x="1321724" y="1496291"/>
            <a:ext cx="3175461" cy="2589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69351-A09C-4244-0467-C4EC172B9BA8}"/>
              </a:ext>
            </a:extLst>
          </p:cNvPr>
          <p:cNvCxnSpPr>
            <a:cxnSpLocks/>
          </p:cNvCxnSpPr>
          <p:nvPr/>
        </p:nvCxnSpPr>
        <p:spPr>
          <a:xfrm flipH="1">
            <a:off x="2834640" y="4143895"/>
            <a:ext cx="1704109" cy="694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D869-E4BB-F09A-D5D3-195FA1FA59CB}"/>
              </a:ext>
            </a:extLst>
          </p:cNvPr>
          <p:cNvCxnSpPr>
            <a:cxnSpLocks/>
          </p:cNvCxnSpPr>
          <p:nvPr/>
        </p:nvCxnSpPr>
        <p:spPr>
          <a:xfrm flipH="1">
            <a:off x="2834640" y="3271058"/>
            <a:ext cx="1704109" cy="1113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46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Regression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sz="2900" dirty="0"/>
                  <a:t>We can compare models using </a:t>
                </a:r>
                <a:r>
                  <a:rPr lang="en-US" sz="2900" b="1" dirty="0"/>
                  <a:t>machine learning error metrics </a:t>
                </a:r>
                <a:r>
                  <a:rPr lang="en-US" sz="2900" dirty="0"/>
                  <a:t>– </a:t>
                </a:r>
                <a:r>
                  <a:rPr lang="en-US" sz="2900" b="1" dirty="0"/>
                  <a:t>not useful for inference! 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root mean square error (RMSE)</a:t>
                </a:r>
                <a:r>
                  <a:rPr lang="en-US" sz="2900" dirty="0"/>
                  <a:t> is a measure of the mean of the squared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ar-AE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ar-AE" sz="29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ar-AE" sz="2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sz="2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290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ar-AE" sz="29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g>
                        <m:e>
                          <m:f>
                            <m:fPr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𝑆𝑆𝑅</m:t>
                              </m:r>
                            </m:num>
                            <m:den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'RMSE 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(sqrt(</a:t>
                </a:r>
                <a:r>
                  <a:rPr lang="en-US" sz="2000" dirty="0" err="1">
                    <a:latin typeface="Courier"/>
                  </a:rPr>
                  <a:t>np.</a:t>
                </a:r>
                <a:r>
                  <a:rPr lang="en-US" sz="2000" dirty="0" err="1">
                    <a:solidFill>
                      <a:srgbClr val="008000"/>
                    </a:solidFill>
                    <a:latin typeface="Courier"/>
                  </a:rPr>
                  <a:t>sum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np.square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</a:t>
                </a:r>
                <a:r>
                  <a:rPr lang="en-US" sz="2000" dirty="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lang="en-US" sz="2000" dirty="0">
                    <a:latin typeface="Courier"/>
                  </a:rPr>
                  <a:t> 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float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sim_data.shape</a:t>
                </a:r>
                <a:r>
                  <a:rPr lang="en-US" sz="2000" dirty="0">
                    <a:latin typeface="Courier"/>
                  </a:rPr>
                  <a:t>[</a:t>
                </a:r>
                <a:r>
                  <a:rPr lang="en-US" sz="2000" dirty="0"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 lang="en-US" sz="2000" dirty="0">
                    <a:latin typeface="Courier"/>
                  </a:rPr>
                  <a:t>])))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RMSE =   0.25</a:t>
                </a:r>
              </a:p>
              <a:p>
                <a:pPr lvl="0"/>
                <a:r>
                  <a:rPr lang="en-US" sz="2900" dirty="0"/>
                  <a:t>The </a:t>
                </a:r>
                <a:r>
                  <a:rPr lang="en-US" sz="2900" b="1" dirty="0"/>
                  <a:t>median absolute error (MAE)</a:t>
                </a:r>
                <a:r>
                  <a:rPr lang="en-US" sz="2900" dirty="0"/>
                  <a:t> is a robust measure of mean residuals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90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900">
                          <a:latin typeface="Cambria Math" panose="02040503050406030204" pitchFamily="18" charset="0"/>
                        </a:rPr>
                        <m:t>𝑚𝑒𝑑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sz="2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9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sz="29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ar-AE" sz="2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ar-AE" sz="2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ar-AE" sz="29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ar-AE" sz="2900" dirty="0"/>
              </a:p>
              <a:p>
                <a:pPr lvl="0" indent="0">
                  <a:buNone/>
                </a:pP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print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>
                    <a:solidFill>
                      <a:srgbClr val="4070A0"/>
                    </a:solidFill>
                    <a:latin typeface="Courier"/>
                  </a:rPr>
                  <a:t>'MAE= {0:6.2}'</a:t>
                </a:r>
                <a:r>
                  <a:rPr lang="en-US" sz="2000" dirty="0">
                    <a:latin typeface="Courier"/>
                  </a:rPr>
                  <a:t>.</a:t>
                </a:r>
                <a:r>
                  <a:rPr lang="en-US" sz="2000" dirty="0">
                    <a:solidFill>
                      <a:srgbClr val="008000"/>
                    </a:solidFill>
                    <a:latin typeface="Courier"/>
                  </a:rPr>
                  <a:t>format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np.median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np.absolute</a:t>
                </a:r>
                <a:r>
                  <a:rPr lang="en-US" sz="2000" dirty="0">
                    <a:latin typeface="Courier"/>
                  </a:rPr>
                  <a:t>(</a:t>
                </a:r>
                <a:r>
                  <a:rPr lang="en-US" sz="2000" dirty="0" err="1">
                    <a:latin typeface="Courier"/>
                  </a:rPr>
                  <a:t>sim_data.resids</a:t>
                </a:r>
                <a:r>
                  <a:rPr lang="en-US" sz="2000" dirty="0">
                    <a:latin typeface="Courier"/>
                  </a:rPr>
                  <a:t>))))</a:t>
                </a:r>
              </a:p>
              <a:p>
                <a:pPr lvl="0" indent="0">
                  <a:buNone/>
                </a:pPr>
                <a:r>
                  <a:rPr lang="en-US" sz="2000" dirty="0">
                    <a:latin typeface="Courier"/>
                  </a:rPr>
                  <a:t>## MAE=    1.3</a:t>
                </a:r>
              </a:p>
              <a:p>
                <a:pPr lvl="0"/>
                <a:r>
                  <a:rPr lang="en-US" sz="2900" dirty="0"/>
                  <a:t>And many more possibilities…</a:t>
                </a:r>
                <a:endParaRPr sz="2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8"/>
                <a:ext cx="8229600" cy="4007535"/>
              </a:xfrm>
              <a:blipFill>
                <a:blip r:embed="rId2"/>
                <a:stretch>
                  <a:fillRect l="-741" t="-212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112"/>
            <a:ext cx="8229600" cy="378740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We extend the linear model by adding new features or predictor variables</a:t>
            </a:r>
          </a:p>
          <a:p>
            <a:pPr lvl="0"/>
            <a:r>
              <a:rPr dirty="0"/>
              <a:t>Higher order terms - e.g. polynomial regression</a:t>
            </a:r>
          </a:p>
          <a:p>
            <a:pPr lvl="0"/>
            <a:r>
              <a:rPr dirty="0"/>
              <a:t>Other exogenous variables</a:t>
            </a:r>
          </a:p>
          <a:p>
            <a:pPr lvl="0"/>
            <a:r>
              <a:rPr dirty="0"/>
              <a:t>We prefer the simplest model that does a reasonable job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parsimonious model</a:t>
            </a:r>
            <a:r>
              <a:rPr lang="en-US" dirty="0"/>
              <a:t> has the minimum number of parameters required to explain the data</a:t>
            </a:r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  <a:p>
            <a:pPr lvl="0"/>
            <a:r>
              <a:rPr b="1" dirty="0"/>
              <a:t>High complexity model</a:t>
            </a:r>
            <a:r>
              <a:rPr dirty="0"/>
              <a:t> fits the training data well</a:t>
            </a:r>
          </a:p>
          <a:p>
            <a:pPr lvl="1"/>
            <a:r>
              <a:rPr b="1" dirty="0"/>
              <a:t>Low bias</a:t>
            </a:r>
          </a:p>
          <a:p>
            <a:pPr lvl="1"/>
            <a:r>
              <a:rPr dirty="0"/>
              <a:t>But might not generalize well to new cases - </a:t>
            </a:r>
            <a:r>
              <a:rPr b="1" dirty="0"/>
              <a:t>high variance</a:t>
            </a:r>
          </a:p>
          <a:p>
            <a:pPr lvl="0"/>
            <a:r>
              <a:rPr b="1" dirty="0"/>
              <a:t>Low complexity model</a:t>
            </a:r>
            <a:r>
              <a:rPr dirty="0"/>
              <a:t> can </a:t>
            </a:r>
            <a:r>
              <a:rPr b="1" dirty="0"/>
              <a:t>generalize</a:t>
            </a:r>
            <a:r>
              <a:rPr dirty="0"/>
              <a:t> to new cases</a:t>
            </a:r>
          </a:p>
          <a:p>
            <a:pPr lvl="1"/>
            <a:r>
              <a:rPr b="1" dirty="0"/>
              <a:t>low variance</a:t>
            </a:r>
            <a:endParaRPr dirty="0"/>
          </a:p>
          <a:p>
            <a:pPr lvl="1"/>
            <a:r>
              <a:rPr dirty="0"/>
              <a:t>But does not fit training data as well - </a:t>
            </a:r>
            <a:r>
              <a:rPr b="1" dirty="0"/>
              <a:t>high bias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Extending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Building a model matrix for a more complex linear model is easy</a:t>
                </a:r>
              </a:p>
              <a:p>
                <a:pPr lvl="0"/>
                <a:r>
                  <a:rPr dirty="0"/>
                  <a:t>We now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model coefficients, including intercept term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features the model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We </a:t>
                </a:r>
                <a:r>
                  <a:rPr lang="en-US" dirty="0"/>
                  <a:t>s</a:t>
                </a:r>
                <a:r>
                  <a:rPr dirty="0"/>
                  <a:t>eek the least squares solution</a:t>
                </a:r>
              </a:p>
              <a:p>
                <a:pPr lvl="0"/>
                <a:r>
                  <a:rPr dirty="0"/>
                  <a:t>The covariance matrix is now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, including intercept term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797314"/>
              </a:xfrm>
              <a:blipFill>
                <a:blip r:embed="rId2"/>
                <a:stretch>
                  <a:fillRect l="-741" t="-1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Start with a new </a:t>
                </a:r>
                <a:r>
                  <a:rPr sz="2000" dirty="0"/>
                  <a:t>simulated data set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linear regression to the simulated data   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How good is this fit?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29741" cy="3518297"/>
              </a:xfrm>
              <a:blipFill>
                <a:blip r:embed="rId2"/>
                <a:stretch>
                  <a:fillRect l="-1949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DFA2D0-A6EE-2F94-EF3A-5428A6E6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78" y="877824"/>
            <a:ext cx="5490363" cy="421284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trend of these residuals shows a curve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look heteroskedastic!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BD1CE-07E4-66C3-959A-085CC9184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864348"/>
            <a:ext cx="7082444" cy="321520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These residuals are right skewed and not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curve on the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08244-8772-EAB7-B8B1-DDE993B3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64" y="1849460"/>
            <a:ext cx="6833063" cy="3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0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76555" cy="54335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Try a second order polynomial fit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Fit to zero centered data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model is </a:t>
                </a:r>
                <a:r>
                  <a:rPr lang="en-US" sz="2000" b="1" dirty="0"/>
                  <a:t>linear in the coefficients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fit looks better, but we need to investigate further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159503" cy="3518297"/>
              </a:xfrm>
              <a:blipFill>
                <a:blip r:embed="rId2"/>
                <a:stretch>
                  <a:fillRect l="-1466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89053DC-4D4E-F70D-67CF-6F103E456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70" y="788416"/>
            <a:ext cx="4266322" cy="4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9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9857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What are the alternatives?</a:t>
            </a:r>
          </a:p>
          <a:p>
            <a:pPr lvl="0"/>
            <a:r>
              <a:rPr dirty="0"/>
              <a:t>Linear models are saleable and interpretable</a:t>
            </a:r>
          </a:p>
          <a:p>
            <a:pPr lvl="1"/>
            <a:r>
              <a:rPr dirty="0"/>
              <a:t>Idea</a:t>
            </a:r>
            <a:r>
              <a:rPr lang="en-US" dirty="0"/>
              <a:t>l</a:t>
            </a:r>
            <a:r>
              <a:rPr dirty="0"/>
              <a:t> if </a:t>
            </a:r>
            <a:r>
              <a:rPr b="1" dirty="0"/>
              <a:t>goal is inference and exploration</a:t>
            </a:r>
            <a:endParaRPr dirty="0"/>
          </a:p>
          <a:p>
            <a:pPr lvl="1"/>
            <a:r>
              <a:rPr dirty="0"/>
              <a:t>Can </a:t>
            </a:r>
            <a:r>
              <a:rPr b="1" dirty="0"/>
              <a:t>identify data problems</a:t>
            </a:r>
            <a:r>
              <a:rPr dirty="0"/>
              <a:t> more easily</a:t>
            </a:r>
          </a:p>
          <a:p>
            <a:pPr lvl="1"/>
            <a:r>
              <a:rPr dirty="0"/>
              <a:t>May have lower prediction accuracy on some problems</a:t>
            </a:r>
          </a:p>
          <a:p>
            <a:pPr lvl="0"/>
            <a:r>
              <a:rPr dirty="0"/>
              <a:t>AdaBoost algorithms are go-to models for prediction on </a:t>
            </a:r>
            <a:r>
              <a:rPr b="1" dirty="0"/>
              <a:t>tabular data</a:t>
            </a:r>
          </a:p>
          <a:p>
            <a:pPr lvl="1"/>
            <a:r>
              <a:rPr dirty="0"/>
              <a:t>Known to give superior predictions, </a:t>
            </a:r>
            <a:r>
              <a:rPr b="1" dirty="0"/>
              <a:t>but clean data matter more!</a:t>
            </a:r>
            <a:endParaRPr dirty="0"/>
          </a:p>
          <a:p>
            <a:pPr lvl="1"/>
            <a:r>
              <a:rPr dirty="0"/>
              <a:t>Interpretability is nearly impossible</a:t>
            </a:r>
          </a:p>
          <a:p>
            <a:pPr lvl="1"/>
            <a:r>
              <a:rPr dirty="0"/>
              <a:t>Limits inference and exploration opportunities</a:t>
            </a:r>
            <a:endParaRPr lang="en-US" dirty="0"/>
          </a:p>
          <a:p>
            <a:pPr lvl="1"/>
            <a:r>
              <a:rPr lang="en-US" dirty="0"/>
              <a:t>Can bootstrap! </a:t>
            </a:r>
          </a:p>
          <a:p>
            <a:r>
              <a:rPr lang="en-US" dirty="0"/>
              <a:t>Neural network models give superior performance for </a:t>
            </a:r>
            <a:r>
              <a:rPr lang="en-US" b="1" dirty="0"/>
              <a:t>unstructured data</a:t>
            </a:r>
            <a:r>
              <a:rPr lang="en-US" dirty="0"/>
              <a:t>, but are generally uninterpretable 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9585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now look homoscedastic!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Variance looks fairly constant across the predictive values 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154EF-1B0D-ECEE-837C-1F5974C6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903574"/>
            <a:ext cx="6999316" cy="31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6899" cy="50179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Example of Multi-Feature Linear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34476"/>
            <a:ext cx="8138159" cy="9933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000" dirty="0"/>
              <a:t>Let’s check the residuals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The residuals are now close to Normally distributed!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/>
              <a:t>Note the nearly strait line of points on Q-Q Normal plot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19142-E20B-A04D-C71F-C5F52A28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827848"/>
            <a:ext cx="7020085" cy="328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18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3DE4CE-64DF-5327-5F8E-25906D24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5F4C9A-A395-4D0F-C743-E7129AB4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17823"/>
            <a:ext cx="4049763" cy="2654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Compare to single feature model, more complex multi-feature model exhibits</a:t>
                </a:r>
              </a:p>
              <a:p>
                <a:r>
                  <a:rPr lang="en-US" sz="2000" dirty="0"/>
                  <a:t>Increase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r>
                  <a:rPr lang="en-US" sz="2000" dirty="0"/>
                  <a:t>Increase in F-statistic </a:t>
                </a:r>
              </a:p>
              <a:p>
                <a:r>
                  <a:rPr lang="en-US" sz="2000" dirty="0"/>
                  <a:t>Increase in Log-Likelihood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61390C8-7670-FE67-994F-6AF9C386A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711" y="712582"/>
                <a:ext cx="8229600" cy="1388506"/>
              </a:xfrm>
              <a:blipFill>
                <a:blip r:embed="rId4"/>
                <a:stretch>
                  <a:fillRect l="-667" t="-4386" b="-5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2442464"/>
            <a:ext cx="38933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2693670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289597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6CA32-2F35-6E7B-989D-74406A611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29317"/>
            <a:ext cx="8229600" cy="13885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/>
              <a:t>All parameters of both models are significant</a:t>
            </a:r>
          </a:p>
          <a:p>
            <a:r>
              <a:rPr lang="en-US" sz="2000" dirty="0"/>
              <a:t>Standard errors are less than an order of magnitude compared to the coefficients for the multi-feature model </a:t>
            </a:r>
          </a:p>
          <a:p>
            <a:r>
              <a:rPr lang="en-US" sz="2000" dirty="0"/>
              <a:t>The sensitivity of </a:t>
            </a:r>
            <a:r>
              <a:rPr lang="en-US" sz="2000" i="1" dirty="0"/>
              <a:t>y</a:t>
            </a:r>
            <a:r>
              <a:rPr lang="en-US" sz="2000" dirty="0"/>
              <a:t> to </a:t>
            </a:r>
            <a:r>
              <a:rPr lang="en-US" sz="2000" i="1" dirty="0"/>
              <a:t>x</a:t>
            </a:r>
            <a:r>
              <a:rPr lang="en-US" sz="2000" dirty="0"/>
              <a:t> is similar, but different standard error and CI </a:t>
            </a:r>
          </a:p>
          <a:p>
            <a:r>
              <a:rPr lang="en-US" sz="2000" dirty="0"/>
              <a:t>Significant second order effect in complex model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 flipV="1">
            <a:off x="4459474" y="3903591"/>
            <a:ext cx="440562" cy="103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515EDF9-FAD9-168C-4D3E-00866C10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A6C662-8A88-7ECA-9A07-2CDB4916B121}"/>
              </a:ext>
            </a:extLst>
          </p:cNvPr>
          <p:cNvCxnSpPr>
            <a:cxnSpLocks/>
          </p:cNvCxnSpPr>
          <p:nvPr/>
        </p:nvCxnSpPr>
        <p:spPr>
          <a:xfrm flipH="1">
            <a:off x="6425738" y="1221971"/>
            <a:ext cx="1454727" cy="2219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789458-B651-0AC8-4D86-B546840EF3F4}"/>
              </a:ext>
            </a:extLst>
          </p:cNvPr>
          <p:cNvCxnSpPr>
            <a:cxnSpLocks/>
          </p:cNvCxnSpPr>
          <p:nvPr/>
        </p:nvCxnSpPr>
        <p:spPr>
          <a:xfrm>
            <a:off x="5116484" y="1949335"/>
            <a:ext cx="2302625" cy="149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B5E958-CFD8-5595-1B99-39F0C1FF15DF}"/>
              </a:ext>
            </a:extLst>
          </p:cNvPr>
          <p:cNvCxnSpPr>
            <a:cxnSpLocks/>
          </p:cNvCxnSpPr>
          <p:nvPr/>
        </p:nvCxnSpPr>
        <p:spPr>
          <a:xfrm>
            <a:off x="5116484" y="1949335"/>
            <a:ext cx="3104803" cy="149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9CB76E-DC82-0DFD-65F7-6FCBD5F9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674" y="2117823"/>
            <a:ext cx="3876498" cy="2654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522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 of Multi-Feature Linear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1390C8-7670-FE67-994F-6AF9C386A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11" y="712582"/>
            <a:ext cx="8562070" cy="1388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Compare to single feature model, more complex multi-feature model exhibits</a:t>
            </a:r>
          </a:p>
          <a:p>
            <a:r>
              <a:rPr lang="en-US" sz="2000" dirty="0"/>
              <a:t>Increased Durban-Watson statistic indicates reduced serial correlation of residuals</a:t>
            </a:r>
          </a:p>
          <a:p>
            <a:r>
              <a:rPr lang="en-US" sz="2000" dirty="0"/>
              <a:t>Decreased Jarque-Bara statistic indicates reduced skewness of residuals</a:t>
            </a:r>
          </a:p>
          <a:p>
            <a:r>
              <a:rPr lang="en-US" sz="2000" dirty="0"/>
              <a:t>More complex model has increased condition number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E8B641A-0276-F0B0-AC04-ED544F7F33AF}"/>
              </a:ext>
            </a:extLst>
          </p:cNvPr>
          <p:cNvSpPr txBox="1">
            <a:spLocks/>
          </p:cNvSpPr>
          <p:nvPr/>
        </p:nvSpPr>
        <p:spPr>
          <a:xfrm>
            <a:off x="495808" y="4764073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Single feature model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DB8B96A-6AD7-C553-565E-9FB5BF433D75}"/>
              </a:ext>
            </a:extLst>
          </p:cNvPr>
          <p:cNvSpPr txBox="1">
            <a:spLocks/>
          </p:cNvSpPr>
          <p:nvPr/>
        </p:nvSpPr>
        <p:spPr>
          <a:xfrm>
            <a:off x="4867674" y="4764072"/>
            <a:ext cx="3844544" cy="3502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Multi-feature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9052-08C7-DB33-4207-E662F546D110}"/>
              </a:ext>
            </a:extLst>
          </p:cNvPr>
          <p:cNvCxnSpPr>
            <a:cxnSpLocks/>
          </p:cNvCxnSpPr>
          <p:nvPr/>
        </p:nvCxnSpPr>
        <p:spPr>
          <a:xfrm>
            <a:off x="4478528" y="424622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32335A-BDC5-95FD-F2BF-806B73135BF4}"/>
              </a:ext>
            </a:extLst>
          </p:cNvPr>
          <p:cNvCxnSpPr>
            <a:cxnSpLocks/>
          </p:cNvCxnSpPr>
          <p:nvPr/>
        </p:nvCxnSpPr>
        <p:spPr>
          <a:xfrm>
            <a:off x="4478528" y="4375544"/>
            <a:ext cx="383308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42F2BC-E141-C799-A95E-8D9471EE0C25}"/>
              </a:ext>
            </a:extLst>
          </p:cNvPr>
          <p:cNvCxnSpPr>
            <a:cxnSpLocks/>
          </p:cNvCxnSpPr>
          <p:nvPr/>
        </p:nvCxnSpPr>
        <p:spPr>
          <a:xfrm>
            <a:off x="4478528" y="4616741"/>
            <a:ext cx="39355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55C4E52-DAA7-8AC0-535D-774EB1534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11" y="2147003"/>
            <a:ext cx="4049763" cy="26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0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Linear models are a flexible and widely used class of models</a:t>
            </a:r>
          </a:p>
          <a:p>
            <a:pPr lvl="0"/>
            <a:r>
              <a:rPr dirty="0"/>
              <a:t>Fit model coefficients by </a:t>
            </a:r>
            <a:r>
              <a:rPr b="1" dirty="0"/>
              <a:t>least squares</a:t>
            </a:r>
            <a:r>
              <a:rPr dirty="0"/>
              <a:t> estimation</a:t>
            </a:r>
          </a:p>
          <a:p>
            <a:pPr lvl="0"/>
            <a:r>
              <a:rPr dirty="0"/>
              <a:t>Can use many types of predictor variables</a:t>
            </a:r>
          </a:p>
          <a:p>
            <a:pPr lvl="0"/>
            <a:r>
              <a:rPr dirty="0"/>
              <a:t>SGD and L-FBGS algorithms allow massive scaling of linear models</a:t>
            </a:r>
          </a:p>
          <a:p>
            <a:pPr lvl="0"/>
            <a:r>
              <a:rPr dirty="0"/>
              <a:t>We prefer </a:t>
            </a:r>
            <a:r>
              <a:rPr lang="en-US" dirty="0"/>
              <a:t>a </a:t>
            </a:r>
            <a:r>
              <a:rPr lang="en-US" b="1" dirty="0"/>
              <a:t>parsimonious model</a:t>
            </a:r>
            <a:endParaRPr b="1" dirty="0"/>
          </a:p>
          <a:p>
            <a:pPr lvl="1"/>
            <a:r>
              <a:rPr dirty="0"/>
              <a:t>The principle of </a:t>
            </a:r>
            <a:r>
              <a:rPr b="1" dirty="0"/>
              <a:t>Occam’s razor</a:t>
            </a:r>
          </a:p>
          <a:p>
            <a:pPr lvl="0"/>
            <a:r>
              <a:rPr dirty="0"/>
              <a:t>Must consider the </a:t>
            </a:r>
            <a:r>
              <a:rPr b="1" dirty="0"/>
              <a:t>bias-variance trade-off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864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672"/>
            <a:ext cx="8229600" cy="423875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dirty="0"/>
              <a:t>We do not want to bias the estimation of regression coefficients with predictors that do not have a 0 mean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lang="en-US" b="1" dirty="0"/>
              <a:t>S</a:t>
            </a:r>
            <a:r>
              <a:rPr b="1" dirty="0"/>
              <a:t>erial correlation</a:t>
            </a:r>
            <a:r>
              <a:rPr dirty="0"/>
              <a:t> in the predictor values, </a:t>
            </a:r>
            <a:r>
              <a:rPr lang="en-US" dirty="0"/>
              <a:t>violates </a:t>
            </a:r>
            <a:r>
              <a:rPr dirty="0"/>
              <a:t>the </a:t>
            </a:r>
            <a:r>
              <a:rPr dirty="0" err="1"/>
              <a:t>iid</a:t>
            </a:r>
            <a:r>
              <a:rPr dirty="0"/>
              <a:t> assumption- but can account for this such as in time series models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When evaluating any machine learning model consider </a:t>
                </a:r>
                <a:r>
                  <a:rPr b="1" dirty="0"/>
                  <a:t>all evaluation methods available</a:t>
                </a:r>
              </a:p>
              <a:p>
                <a:pPr lvl="0"/>
                <a:r>
                  <a:rPr dirty="0"/>
                  <a:t>No one method best all of the time</a:t>
                </a:r>
              </a:p>
              <a:p>
                <a:pPr lvl="1"/>
                <a:r>
                  <a:rPr dirty="0" err="1"/>
                  <a:t>Homoskedastic</a:t>
                </a:r>
                <a:r>
                  <a:rPr dirty="0"/>
                  <a:t> Normally distributed residuals</a:t>
                </a:r>
              </a:p>
              <a:p>
                <a:pPr lvl="1"/>
                <a:r>
                  <a:rPr dirty="0"/>
                  <a:t>Reasonable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, RMSE, </a:t>
                </a:r>
                <a:r>
                  <a:rPr dirty="0" err="1"/>
                  <a:t>etc</a:t>
                </a:r>
                <a:endParaRPr dirty="0"/>
              </a:p>
              <a:p>
                <a:pPr lvl="1"/>
                <a:r>
                  <a:rPr dirty="0"/>
                  <a:t>Are the model coefficients all significant?</a:t>
                </a:r>
              </a:p>
              <a:p>
                <a:pPr lvl="0"/>
                <a:r>
                  <a:rPr b="1" dirty="0"/>
                  <a:t>Different methods highlight different problems</a:t>
                </a:r>
                <a:r>
                  <a:rPr dirty="0"/>
                  <a:t> with your model</a:t>
                </a:r>
              </a:p>
              <a:p>
                <a:pPr lvl="0"/>
                <a:r>
                  <a:rPr dirty="0"/>
                  <a:t>Don’t forget to check that the </a:t>
                </a:r>
                <a:r>
                  <a:rPr b="1" dirty="0"/>
                  <a:t>model must make sense</a:t>
                </a:r>
                <a:r>
                  <a:rPr dirty="0"/>
                  <a:t> for your application!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7920"/>
            <a:ext cx="8229600" cy="345670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 statistics, </a:t>
            </a:r>
            <a:r>
              <a:rPr b="1" dirty="0"/>
              <a:t>regression</a:t>
            </a:r>
            <a:r>
              <a:rPr dirty="0"/>
              <a:t> refers to a family of model</a:t>
            </a:r>
            <a:r>
              <a:rPr lang="en-US" dirty="0"/>
              <a:t>s</a:t>
            </a:r>
            <a:r>
              <a:rPr dirty="0"/>
              <a:t> that attempt to predict the value of</a:t>
            </a:r>
            <a:r>
              <a:rPr lang="en-US" dirty="0"/>
              <a:t> a</a:t>
            </a:r>
            <a:r>
              <a:rPr dirty="0"/>
              <a:t> numeric random variable</a:t>
            </a:r>
          </a:p>
          <a:p>
            <a:pPr lvl="0"/>
            <a:r>
              <a:rPr dirty="0"/>
              <a:t>Regression is a common form of a linear model</a:t>
            </a:r>
          </a:p>
          <a:p>
            <a:pPr lvl="0"/>
            <a:r>
              <a:rPr lang="en-US" dirty="0"/>
              <a:t>Linear models are</a:t>
            </a:r>
            <a:r>
              <a:rPr dirty="0"/>
              <a:t> a building block of many statistical and ML methods:</a:t>
            </a:r>
          </a:p>
          <a:p>
            <a:pPr lvl="1"/>
            <a:r>
              <a:rPr dirty="0"/>
              <a:t>multivariate regression and principal component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Analysis of variance (ANOVA)</a:t>
            </a:r>
          </a:p>
          <a:p>
            <a:pPr lvl="1"/>
            <a:r>
              <a:rPr dirty="0"/>
              <a:t>Polynomial regression</a:t>
            </a:r>
          </a:p>
          <a:p>
            <a:pPr lvl="1"/>
            <a:r>
              <a:rPr dirty="0"/>
              <a:t>Logistic regression for binary classification</a:t>
            </a:r>
          </a:p>
          <a:p>
            <a:pPr lvl="1"/>
            <a:r>
              <a:rPr dirty="0"/>
              <a:t>Poisson regression</a:t>
            </a:r>
            <a:r>
              <a:rPr lang="en-US" dirty="0"/>
              <a:t> and other non-Normal response models</a:t>
            </a:r>
            <a:endParaRPr dirty="0"/>
          </a:p>
          <a:p>
            <a:pPr lvl="1"/>
            <a:r>
              <a:rPr dirty="0"/>
              <a:t>M</a:t>
            </a:r>
            <a:r>
              <a:rPr lang="en-US" dirty="0"/>
              <a:t>any</a:t>
            </a:r>
            <a:r>
              <a:rPr dirty="0"/>
              <a:t> time series models</a:t>
            </a:r>
            <a:endParaRPr lang="en-US" dirty="0"/>
          </a:p>
          <a:p>
            <a:pPr lvl="1"/>
            <a:r>
              <a:rPr lang="en-US" dirty="0"/>
              <a:t>Survival models</a:t>
            </a:r>
          </a:p>
          <a:p>
            <a:pPr lvl="1"/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59343" cy="70961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1548384"/>
            <a:ext cx="2651759" cy="2328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The confusing division in terminology arises from different communities within statistics and machine learning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633347"/>
              </p:ext>
            </p:extLst>
          </p:nvPr>
        </p:nvGraphicFramePr>
        <p:xfrm>
          <a:off x="3584448" y="1181038"/>
          <a:ext cx="5494528" cy="35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83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Machine Learning Terminology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Statistical 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Regression vs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2000" dirty="0"/>
                        <a:t>Normal </a:t>
                      </a:r>
                      <a:r>
                        <a:rPr sz="2000" dirty="0"/>
                        <a:t>vs </a:t>
                      </a:r>
                      <a:r>
                        <a:rPr lang="en-US" sz="2000" dirty="0"/>
                        <a:t>non-Normal</a:t>
                      </a:r>
                      <a:r>
                        <a:rPr sz="2000" dirty="0"/>
                        <a:t>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Learning algorithm 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Fitted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15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Predictive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4831" cy="551117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dirty="0"/>
              <a:t>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83361"/>
            <a:ext cx="3338575" cy="19263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Different communities have created different terminology at different times for the variables in a machine learning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01948" y="820928"/>
          <a:ext cx="519734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69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Predicted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000" dirty="0">
                          <a:solidFill>
                            <a:schemeClr val="tx1"/>
                          </a:solidFill>
                        </a:rPr>
                        <a:t>Variables Used to Predict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Endogenous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Exogenous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Explanatory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Regressors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22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/>
                        <a:t>Left Hand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000" dirty="0"/>
                        <a:t>Right Hand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Formulating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general formulation of a linear model can be written: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dirty="0"/>
                  <a:t> is the </a:t>
                </a:r>
                <a:r>
                  <a:rPr lang="en-US" b="1" dirty="0"/>
                  <a:t>n </a:t>
                </a:r>
                <a:r>
                  <a:rPr b="1" dirty="0"/>
                  <a:t>vector</a:t>
                </a:r>
                <a:r>
                  <a:rPr dirty="0"/>
                  <a:t> </a:t>
                </a:r>
                <a:r>
                  <a:rPr lang="en-US" dirty="0"/>
                  <a:t>or </a:t>
                </a:r>
                <a:r>
                  <a:rPr b="1" dirty="0"/>
                  <a:t>dependent variable </a:t>
                </a:r>
                <a:r>
                  <a:rPr dirty="0"/>
                  <a:t>or label we seek to predict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dirty="0"/>
                  <a:t> is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x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model matrix</a:t>
                </a:r>
                <a:r>
                  <a:rPr dirty="0"/>
                  <a:t> or </a:t>
                </a:r>
                <a:r>
                  <a:rPr b="1" dirty="0"/>
                  <a:t>design matrix</a:t>
                </a:r>
              </a:p>
              <a:p>
                <a:pPr lvl="1"/>
                <a:r>
                  <a:rPr dirty="0"/>
                  <a:t>Defines the structure of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columns </a:t>
                </a:r>
                <a:r>
                  <a:rPr lang="en-US" dirty="0"/>
                  <a:t>of </a:t>
                </a:r>
                <a:r>
                  <a:rPr lang="en-US" b="1" dirty="0"/>
                  <a:t>independent</a:t>
                </a:r>
                <a:r>
                  <a:rPr b="1" dirty="0"/>
                  <a:t> variables </a:t>
                </a:r>
                <a:r>
                  <a:rPr dirty="0"/>
                  <a:t>or features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rows of </a:t>
                </a:r>
                <a:r>
                  <a:rPr b="1" dirty="0"/>
                  <a:t>training cases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83177"/>
              </a:xfrm>
              <a:blipFill>
                <a:blip r:embed="rId2"/>
                <a:stretch>
                  <a:fillRect l="-111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4061</Words>
  <Application>Microsoft Office PowerPoint</Application>
  <PresentationFormat>On-screen Show (16:9)</PresentationFormat>
  <Paragraphs>471</Paragraphs>
  <Slides>57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Courier</vt:lpstr>
      <vt:lpstr>Office Theme</vt:lpstr>
      <vt:lpstr>Introduction to Linear Models</vt:lpstr>
      <vt:lpstr>Review</vt:lpstr>
      <vt:lpstr>Introduction - Why linear models?</vt:lpstr>
      <vt:lpstr>Introduction - Why linear models?</vt:lpstr>
      <vt:lpstr>Why Linear Models</vt:lpstr>
      <vt:lpstr>What is regression?</vt:lpstr>
      <vt:lpstr>Terminology</vt:lpstr>
      <vt:lpstr>Terminology</vt:lpstr>
      <vt:lpstr>Formulating the Linear Model</vt:lpstr>
      <vt:lpstr>Formulating the Linear Model</vt:lpstr>
      <vt:lpstr>Formulating the Linear Model</vt:lpstr>
      <vt:lpstr>Single Predictor Regression</vt:lpstr>
      <vt:lpstr>Single Predictor Regression</vt:lpstr>
      <vt:lpstr>Example</vt:lpstr>
      <vt:lpstr>The Model Matrix</vt:lpstr>
      <vt:lpstr>The Model Matrix</vt:lpstr>
      <vt:lpstr>Constructing the Model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Estimating the Model Parameters</vt:lpstr>
      <vt:lpstr>Example - Specifying the Model</vt:lpstr>
      <vt:lpstr>Example - Specifying the Model</vt:lpstr>
      <vt:lpstr>Example - Fitting the Model</vt:lpstr>
      <vt:lpstr>Example - Interpreting the Model</vt:lpstr>
      <vt:lpstr>Example – Interpreting the Model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Evaluating Regression Models</vt:lpstr>
      <vt:lpstr>Extending the Linear Model</vt:lpstr>
      <vt:lpstr>Extending the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Example of Multi-Feature Linear Model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120</cp:revision>
  <dcterms:created xsi:type="dcterms:W3CDTF">2024-08-16T02:31:51Z</dcterms:created>
  <dcterms:modified xsi:type="dcterms:W3CDTF">2025-09-22T02:35:49Z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