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38" r:id="rId2"/>
    <p:sldId id="260" r:id="rId3"/>
    <p:sldId id="261" r:id="rId4"/>
    <p:sldId id="262" r:id="rId5"/>
    <p:sldId id="263" r:id="rId6"/>
    <p:sldId id="265" r:id="rId7"/>
    <p:sldId id="266" r:id="rId8"/>
    <p:sldId id="339" r:id="rId9"/>
    <p:sldId id="267" r:id="rId10"/>
    <p:sldId id="30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07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413C-360A-45C8-86BB-6B0679E98A5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7695-CDEB-44D7-A6F4-E768CC59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7695-CDEB-44D7-A6F4-E768CC5999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Parametric Estimation and Likelihood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b="1" dirty="0"/>
                  <a:t>Example</a:t>
                </a:r>
              </a:p>
              <a:p>
                <a:pPr marL="0" lvl="0" indent="0">
                  <a:buNone/>
                </a:pPr>
                <a:r>
                  <a:rPr lang="en-US" dirty="0"/>
                  <a:t>Likelihood is a measure of how likely a </a:t>
                </a:r>
                <a:r>
                  <a:rPr lang="en-US" b="1" dirty="0"/>
                  <a:t>parametric model</a:t>
                </a:r>
                <a:r>
                  <a:rPr lang="en-US" dirty="0"/>
                  <a:t> is to generate the observed data sample</a:t>
                </a:r>
              </a:p>
              <a:p>
                <a:pPr lvl="0"/>
                <a:r>
                  <a:rPr lang="en-US" dirty="0"/>
                  <a:t>Binomial likelihood for sample sizes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Notice the variability in the likelihood curve for smaller samples</a:t>
                </a:r>
              </a:p>
              <a:p>
                <a:pPr lvl="0"/>
                <a:r>
                  <a:rPr lang="en-US" dirty="0"/>
                  <a:t>Likelihood has </a:t>
                </a:r>
                <a:r>
                  <a:rPr lang="en-US" b="1" dirty="0"/>
                  <a:t>stronger curvature for larger samples</a:t>
                </a:r>
                <a:r>
                  <a:rPr lang="en-US" dirty="0"/>
                  <a:t> - less uncertainty for maximum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  <a:blipFill>
                <a:blip r:embed="rId2"/>
                <a:stretch>
                  <a:fillRect l="-1887" t="-2805" r="-1742" b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BinomialLikelihood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52057" y="1697023"/>
            <a:ext cx="4363649" cy="23811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31128" y="3943189"/>
            <a:ext cx="41347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Binomial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499E3B-4A1A-0C9E-50AA-33AFAC9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37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Maximum likelihood estimator (MLE)</a:t>
            </a:r>
            <a:r>
              <a:rPr dirty="0"/>
              <a:t> is a foundational tool for much of statistical inference and machine learning</a:t>
            </a:r>
          </a:p>
          <a:p>
            <a:pPr lvl="0"/>
            <a:r>
              <a:rPr dirty="0"/>
              <a:t>Given a log-likelihood function, find the model parameters which maximize it</a:t>
            </a:r>
          </a:p>
          <a:p>
            <a:pPr lvl="0"/>
            <a:r>
              <a:rPr dirty="0"/>
              <a:t>Further, knowing the distribution allows us to quantify the uncertainty of the MLE parameter estimates</a:t>
            </a:r>
          </a:p>
          <a:p>
            <a:pPr lvl="0"/>
            <a:r>
              <a:rPr dirty="0"/>
              <a:t>The model parameter estimates found by MLE are Normal for large samples, a remarkable property</a:t>
            </a:r>
          </a:p>
          <a:p>
            <a:pPr lvl="0"/>
            <a:r>
              <a:rPr dirty="0"/>
              <a:t>The MLE is a </a:t>
            </a:r>
            <a:r>
              <a:rPr b="1" dirty="0"/>
              <a:t>point estimator</a:t>
            </a:r>
            <a:r>
              <a:rPr lang="en-US" dirty="0"/>
              <a:t>, computes a single real valued vector</a:t>
            </a:r>
            <a:endParaRPr b="1" dirty="0"/>
          </a:p>
          <a:p>
            <a:pPr lvl="0"/>
            <a:r>
              <a:rPr dirty="0"/>
              <a:t>An estimate of a single parameter value, or point value, with the highest likelihood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9849E-EC0F-B14C-A07F-EBD16D7C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Likelihood Estimator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ar-A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sz="1600" dirty="0"/>
              </a:p>
              <a:p>
                <a:pPr marL="0" lvl="0" indent="0">
                  <a:buNone/>
                </a:pPr>
                <a:r>
                  <a:rPr lang="en-US" sz="1600" dirty="0"/>
                  <a:t>Interpret these two conditions: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First derivative of log-likelihood function, or slope, is </a:t>
                </a:r>
                <a:r>
                  <a:rPr lang="en-US" sz="1600" b="1" dirty="0"/>
                  <a:t>0 at either maximum or minimum point</a:t>
                </a:r>
                <a:r>
                  <a:rPr lang="en-US" sz="16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is a vector of model parameters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Partial derivatives of log-likelihood are a vector - the </a:t>
                </a:r>
                <a:r>
                  <a:rPr lang="en-US" sz="1600" b="1" dirty="0"/>
                  <a:t>gradient with respect to the model parameters</a:t>
                </a:r>
                <a:endParaRPr lang="en-US" sz="1600" dirty="0"/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Gradient of the log-likelihood are known as the </a:t>
                </a:r>
                <a:r>
                  <a:rPr lang="en-US" sz="1600" b="1" dirty="0"/>
                  <a:t>score function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The second derivatives of the log-likelihood indicates the </a:t>
                </a:r>
                <a:r>
                  <a:rPr lang="en-US" sz="1600" b="1" dirty="0"/>
                  <a:t>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Maximum has negative 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Minimum has positive curvature</a:t>
                </a:r>
                <a:endParaRPr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370" t="-472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8EED360-22D7-4654-D5E6-5D4F5269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Likelihood Estimator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500" dirty="0"/>
                  <a:t>The maximum likelihood estimator has useful and desirable properties</a:t>
                </a:r>
              </a:p>
              <a:p>
                <a:pPr lvl="0"/>
                <a:r>
                  <a:rPr sz="1500" dirty="0"/>
                  <a:t>Start with a matrix of second partial derivatives of the log-likelihood function</a:t>
                </a:r>
              </a:p>
              <a:p>
                <a:pPr lvl="0"/>
                <a:r>
                  <a:rPr sz="1500" dirty="0"/>
                  <a:t>Matrix is the </a:t>
                </a:r>
                <a:r>
                  <a:rPr sz="1500" b="1" dirty="0"/>
                  <a:t>observed information matrix</a:t>
                </a:r>
                <a:r>
                  <a:rPr sz="1500" dirty="0"/>
                  <a:t> of the model, </a:t>
                </a:r>
                <a14:m>
                  <m:oMath xmlns:m="http://schemas.openxmlformats.org/officeDocument/2006/math">
                    <m:r>
                      <a:rPr sz="1500"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sz="15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sz="1500"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500">
                          <a:latin typeface="Cambria Math" panose="02040503050406030204" pitchFamily="18" charset="0"/>
                        </a:rPr>
                        <m:t>ℐ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15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sz="15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500" dirty="0"/>
              </a:p>
              <a:p>
                <a:pPr marL="0" lvl="0" indent="0">
                  <a:buNone/>
                </a:pPr>
                <a:r>
                  <a:rPr sz="1500" dirty="0"/>
                  <a:t>Useful properties of the information matrix</a:t>
                </a:r>
              </a:p>
              <a:p>
                <a:pPr lvl="0"/>
                <a:r>
                  <a:rPr sz="1500" dirty="0"/>
                  <a:t>The more negative the values of the second partial derivatives, the greater the curvature of the log-likelihood</a:t>
                </a:r>
              </a:p>
              <a:p>
                <a:pPr lvl="1"/>
                <a:r>
                  <a:rPr sz="1500" dirty="0"/>
                  <a:t>Narrow peak implies that the information on parameter values is high</a:t>
                </a:r>
              </a:p>
              <a:p>
                <a:pPr lvl="1"/>
                <a:r>
                  <a:rPr sz="1500" dirty="0"/>
                  <a:t>The matrix is symmetric, or information is symmetric around the maximum likelihood point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  <a:blipFill>
                <a:blip r:embed="rId2"/>
                <a:stretch>
                  <a:fillRect l="-296" t="-301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3BB9B-05E7-F945-3EB8-5B88C6B0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one consider the information of the MLE before sampling data or performing an experiment?</a:t>
                </a:r>
              </a:p>
              <a:p>
                <a:pPr lvl="0"/>
                <a:r>
                  <a:rPr lang="en-US" dirty="0"/>
                  <a:t>Can use the </a:t>
                </a:r>
                <a:r>
                  <a:rPr lang="en-US" b="1" dirty="0"/>
                  <a:t>expected information</a:t>
                </a:r>
                <a:r>
                  <a:rPr lang="en-US" dirty="0"/>
                  <a:t> or </a:t>
                </a:r>
                <a:r>
                  <a:rPr lang="en-US" b="1" dirty="0"/>
                  <a:t>Fisher information</a:t>
                </a:r>
              </a:p>
              <a:p>
                <a:pPr lvl="0"/>
                <a:r>
                  <a:rPr lang="en-US" dirty="0"/>
                  <a:t>Fisher information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 | 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F196208-A607-D181-6435-41634D80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Fisher information leads to an important relationship</a:t>
                </a:r>
              </a:p>
              <a:p>
                <a:pPr lvl="0"/>
                <a:r>
                  <a:rPr dirty="0"/>
                  <a:t>The MLE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 is a Normally distributed random variable</a:t>
                </a:r>
              </a:p>
              <a:p>
                <a:pPr lvl="0"/>
                <a:r>
                  <a:rPr dirty="0"/>
                  <a:t>Arises from the Taylor expansion of the maximum likelihood estimator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″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first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″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second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4CDC5F9-86B8-0D7C-5518-ACF3133C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Continuing with the simplified notation, and solving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;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″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Fisher information relates to the </a:t>
                </a:r>
                <a:r>
                  <a:rPr b="1" dirty="0"/>
                  <a:t>score function</a:t>
                </a:r>
                <a:r>
                  <a:rPr dirty="0"/>
                  <a:t> as the inverse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, take the expectation over all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. Assuming first and second derivatives exist and continuous, then by the Central Limit Theorem: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  <a:blipFill>
                <a:blip r:embed="rId2"/>
                <a:stretch>
                  <a:fillRect l="-741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FD4C24-4B1A-9239-FD89-0632031C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dirty="0"/>
              </a:p>
              <a:p>
                <a:pPr marL="0" lvl="0" indent="0">
                  <a:buNone/>
                </a:pPr>
                <a:r>
                  <a:rPr dirty="0"/>
                  <a:t>Relationship shows several important properties</a:t>
                </a:r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11E9AF7-E0A6-E36D-B60D-A1DBFA8E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lvl="0"/>
                <a:r>
                  <a:rPr lang="en-US" dirty="0"/>
                  <a:t>Find derivatives of the log-likelihood function with respect to the model parameters,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Solving above for the estimate of the mean,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444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A76E6C4-278B-8E31-0C91-7558F778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Find the maximum likelihood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Adding the bias correction of the 1 </a:t>
                </a:r>
                <a:r>
                  <a:rPr lang="en-US" dirty="0" err="1"/>
                  <a:t>DoF</a:t>
                </a:r>
                <a:r>
                  <a:rPr lang="en-US" dirty="0"/>
                  <a:t> used to compute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, </a:t>
                </a:r>
                <a:r>
                  <a:rPr lang="en-US" dirty="0"/>
                  <a:t>we finally get: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  <a:blipFill>
                <a:blip r:embed="rId2"/>
                <a:stretch>
                  <a:fillRect l="-74" t="-893" b="-1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DD322-2F93-D22F-3BEE-22814FCD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691"/>
            <a:ext cx="8229600" cy="366093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concept of </a:t>
            </a:r>
            <a:r>
              <a:rPr b="1" dirty="0"/>
              <a:t>likelihood</a:t>
            </a:r>
            <a:r>
              <a:rPr dirty="0"/>
              <a:t> and </a:t>
            </a:r>
            <a:r>
              <a:rPr b="1" dirty="0"/>
              <a:t>maximum likelihood estimation (MLE)</a:t>
            </a:r>
            <a:r>
              <a:rPr dirty="0"/>
              <a:t> have been at the core of much of statistical modeling for about 100 years</a:t>
            </a:r>
          </a:p>
          <a:p>
            <a:pPr lvl="0"/>
            <a:r>
              <a:rPr dirty="0"/>
              <a:t>In 21st Century, likelihood and MLE continue to be foundational</a:t>
            </a:r>
          </a:p>
          <a:p>
            <a:pPr lvl="0"/>
            <a:r>
              <a:rPr dirty="0"/>
              <a:t>Understanding the concept of likelihood and the use of MLE methods is key to understanding many parametric methods</a:t>
            </a:r>
          </a:p>
          <a:p>
            <a:pPr lvl="0"/>
            <a:r>
              <a:rPr dirty="0"/>
              <a:t>Likelihood is a measure of how likely a parametric model is to generate the observed data</a:t>
            </a:r>
          </a:p>
          <a:p>
            <a:pPr lvl="0"/>
            <a:r>
              <a:rPr dirty="0"/>
              <a:t>MLE is a generic method for parameter estimation</a:t>
            </a:r>
          </a:p>
          <a:p>
            <a:pPr lvl="0"/>
            <a:r>
              <a:rPr dirty="0"/>
              <a:t>MLE used widely for machine learning models, including some deep learning models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DBAC9-EFB0-6D32-EB91-84EC8A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b="1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7CB5B-C77B-5148-B70E-C7D4CC6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5086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/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Now, by the law of large numbers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 the above simplifies: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of MLE for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There are some aspects of these relationships which make the MLE method attractive:</a:t>
                </a:r>
              </a:p>
              <a:p>
                <a:pPr lvl="0"/>
                <a:r>
                  <a:rPr dirty="0"/>
                  <a:t>The curvature of the MLE for both parameters increases with the number of samples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peak of the log-likelihood function becomes better defined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increases.</a:t>
                </a:r>
              </a:p>
              <a:p>
                <a:pPr lvl="0"/>
                <a:r>
                  <a:rPr dirty="0"/>
                  <a:t>The maximum likelihood estimates of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are independent. The off-diagonal terms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  <a:blipFill>
                <a:blip r:embed="rId2"/>
                <a:stretch>
                  <a:fillRect l="-667" t="-218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537"/>
            <a:ext cx="4415742" cy="31940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Example of Fisher Information for Normal distribution</a:t>
            </a:r>
          </a:p>
          <a:p>
            <a:pPr lvl="0"/>
            <a:r>
              <a:rPr dirty="0"/>
              <a:t>As sample size increases, Fisher Information decreases</a:t>
            </a:r>
          </a:p>
          <a:p>
            <a:pPr lvl="0"/>
            <a:r>
              <a:rPr dirty="0"/>
              <a:t>Variance of MLE decreases with decreasing Fisher Information</a:t>
            </a:r>
          </a:p>
        </p:txBody>
      </p:sp>
      <p:pic>
        <p:nvPicPr>
          <p:cNvPr id="2" name="Picture 1" descr="../images/NormalFisherInform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32385" y="914078"/>
            <a:ext cx="3667406" cy="36039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497974" y="4425938"/>
            <a:ext cx="360181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Fisher Information for Normal distribution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12805F-5460-0A3D-F15B-C42EBC15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How do we generalize the MLE method beyond cases with a closed form solution</a:t>
            </a:r>
          </a:p>
          <a:p>
            <a:pPr lvl="0"/>
            <a:r>
              <a:rPr dirty="0"/>
              <a:t>For example, logistic regression has a nonlinear log likelihood function</a:t>
            </a:r>
          </a:p>
          <a:p>
            <a:pPr lvl="0"/>
            <a:r>
              <a:rPr dirty="0"/>
              <a:t>An approximate solution can be found by numerical </a:t>
            </a:r>
            <a:r>
              <a:rPr b="1" dirty="0"/>
              <a:t>optimization methods</a:t>
            </a:r>
            <a:r>
              <a:rPr dirty="0"/>
              <a:t> or </a:t>
            </a:r>
            <a:r>
              <a:rPr b="1" dirty="0"/>
              <a:t>root finding methods</a:t>
            </a:r>
          </a:p>
          <a:p>
            <a:pPr lvl="0"/>
            <a:r>
              <a:rPr dirty="0"/>
              <a:t>Two widely used methods</a:t>
            </a:r>
          </a:p>
          <a:p>
            <a:pPr lvl="1"/>
            <a:r>
              <a:rPr dirty="0"/>
              <a:t>Gradient descent, a first-order method</a:t>
            </a:r>
          </a:p>
          <a:p>
            <a:pPr lvl="1"/>
            <a:r>
              <a:rPr dirty="0"/>
              <a:t>Newton’s method, quadratic approximation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1156C-9C4C-7D38-4D7E-EA83DF16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Finding Solutions Without a Closed Form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8177"/>
                <a:ext cx="8229600" cy="389681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gradient descent </a:t>
                </a:r>
                <a:r>
                  <a:rPr dirty="0"/>
                  <a:t>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Start with the gradient of the log-likelihood function with respect to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gradient is the vector of partial derivatives with respect to each of the parameters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8177"/>
                <a:ext cx="8229600" cy="3896810"/>
              </a:xfrm>
              <a:blipFill>
                <a:blip r:embed="rId2"/>
                <a:stretch>
                  <a:fillRect l="-444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D8640CA-6EA7-D2E8-20F2-96523BAB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727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435033" cy="40012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lvl="0"/>
            <a:r>
              <a:rPr dirty="0"/>
              <a:t>Example: contour plot of Normal log-likelihood</a:t>
            </a:r>
          </a:p>
          <a:p>
            <a:pPr lvl="0"/>
            <a:r>
              <a:rPr dirty="0"/>
              <a:t>Gradient descent following negative (minus) gradient to maximum of log-likelihood</a:t>
            </a:r>
          </a:p>
          <a:p>
            <a:pPr lvl="0"/>
            <a:r>
              <a:rPr dirty="0"/>
              <a:t>Maximum gradient direction is perpendicular to contour lines - steepest uphill path</a:t>
            </a:r>
          </a:p>
          <a:p>
            <a:pPr lvl="0"/>
            <a:r>
              <a:rPr dirty="0"/>
              <a:t>Notice difference between gradients (and information) between location and scale!</a:t>
            </a:r>
          </a:p>
        </p:txBody>
      </p:sp>
      <p:pic>
        <p:nvPicPr>
          <p:cNvPr id="2" name="Picture 1" descr="../images/NormalLikelihoodCountour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7376" y="892857"/>
            <a:ext cx="3915409" cy="3864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05691" y="4722470"/>
            <a:ext cx="3567094" cy="350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Contours of Normal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50BEA0-B16F-E293-53B2-8D41DF8C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3FF8E65D-87AC-00BF-A61E-CB92FFB28F28}"/>
              </a:ext>
            </a:extLst>
          </p:cNvPr>
          <p:cNvSpPr/>
          <p:nvPr/>
        </p:nvSpPr>
        <p:spPr>
          <a:xfrm>
            <a:off x="7184020" y="3460830"/>
            <a:ext cx="223777" cy="200628"/>
          </a:xfrm>
          <a:prstGeom prst="plus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47BF6C-0C3A-4A25-C2A1-695912403C3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2210" y="2685794"/>
            <a:ext cx="2521810" cy="875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8246F2-8100-8FB7-EFE8-FDE30FF20BDC}"/>
              </a:ext>
            </a:extLst>
          </p:cNvPr>
          <p:cNvCxnSpPr>
            <a:cxnSpLocks/>
          </p:cNvCxnSpPr>
          <p:nvPr/>
        </p:nvCxnSpPr>
        <p:spPr>
          <a:xfrm flipV="1">
            <a:off x="7085575" y="3695797"/>
            <a:ext cx="98445" cy="848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3320A-75C5-EC32-B2B6-C5E8B4EFCB29}"/>
              </a:ext>
            </a:extLst>
          </p:cNvPr>
          <p:cNvCxnSpPr>
            <a:cxnSpLocks/>
          </p:cNvCxnSpPr>
          <p:nvPr/>
        </p:nvCxnSpPr>
        <p:spPr>
          <a:xfrm flipV="1">
            <a:off x="6991265" y="3796111"/>
            <a:ext cx="94310" cy="952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678E0F-188B-8488-7B46-EBD54C1DF070}"/>
              </a:ext>
            </a:extLst>
          </p:cNvPr>
          <p:cNvCxnSpPr>
            <a:cxnSpLocks/>
          </p:cNvCxnSpPr>
          <p:nvPr/>
        </p:nvCxnSpPr>
        <p:spPr>
          <a:xfrm flipV="1">
            <a:off x="6896955" y="3896425"/>
            <a:ext cx="94310" cy="1466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2F930-C488-CD20-D60F-E4327BA300FB}"/>
              </a:ext>
            </a:extLst>
          </p:cNvPr>
          <p:cNvCxnSpPr>
            <a:cxnSpLocks/>
          </p:cNvCxnSpPr>
          <p:nvPr/>
        </p:nvCxnSpPr>
        <p:spPr>
          <a:xfrm flipV="1">
            <a:off x="6840350" y="4070022"/>
            <a:ext cx="56605" cy="1460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BEB1AD-FF0C-7E36-7E04-40274AB56B45}"/>
              </a:ext>
            </a:extLst>
          </p:cNvPr>
          <p:cNvCxnSpPr>
            <a:cxnSpLocks/>
          </p:cNvCxnSpPr>
          <p:nvPr/>
        </p:nvCxnSpPr>
        <p:spPr>
          <a:xfrm>
            <a:off x="4256265" y="3588124"/>
            <a:ext cx="2612387" cy="350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7286"/>
                <a:ext cx="8229600" cy="415023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1"/>
                <a:r>
                  <a:rPr dirty="0"/>
                  <a:t>Determining a learning rate can have a significant effect on the performance of the gradient</a:t>
                </a:r>
              </a:p>
              <a:p>
                <a:pPr lvl="1"/>
                <a:r>
                  <a:rPr dirty="0"/>
                  <a:t>This hyperparameter can be chosen manually, often with by a search of the hyperparameter space</a:t>
                </a:r>
              </a:p>
              <a:p>
                <a:pPr lvl="0"/>
                <a:r>
                  <a:rPr dirty="0"/>
                  <a:t>Using a fixed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far from optimal</a:t>
                </a:r>
              </a:p>
              <a:p>
                <a:pPr lvl="1"/>
                <a:r>
                  <a:rPr dirty="0"/>
                  <a:t>The gradient changes toward the maximum point the optimal step size changes</a:t>
                </a:r>
              </a:p>
              <a:p>
                <a:pPr lvl="1"/>
                <a:r>
                  <a:rPr dirty="0"/>
                  <a:t>More sophisticated algorithms use an adaptive method to determine an optimal step at each step</a:t>
                </a:r>
              </a:p>
              <a:p>
                <a:pPr lvl="1"/>
                <a:r>
                  <a:rPr dirty="0"/>
                  <a:t>Adaptive algorithm finds step size dynamically using a </a:t>
                </a:r>
                <a:r>
                  <a:rPr b="1" dirty="0"/>
                  <a:t>line search</a:t>
                </a:r>
                <a:r>
                  <a:rPr dirty="0"/>
                  <a:t> procedure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7286"/>
                <a:ext cx="8229600" cy="4150235"/>
              </a:xfrm>
              <a:blipFill>
                <a:blip r:embed="rId2"/>
                <a:stretch>
                  <a:fillRect l="-741" t="-2056" r="-815" b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9B9D5EC-2EF6-8749-8B72-99907C66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478796"/>
          </a:xfrm>
        </p:spPr>
        <p:txBody>
          <a:bodyPr>
            <a:normAutofit fontScale="9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Algorithm converges when the norm of the gradient is approximately 0</a:t>
                </a:r>
              </a:p>
              <a:p>
                <a:pPr lvl="0"/>
                <a:r>
                  <a:rPr dirty="0"/>
                  <a:t>This is the </a:t>
                </a:r>
                <a:r>
                  <a:rPr b="1" dirty="0"/>
                  <a:t>stopping condition</a:t>
                </a:r>
                <a:endParaRPr dirty="0"/>
              </a:p>
              <a:p>
                <a:pPr lvl="0"/>
                <a:r>
                  <a:rPr dirty="0"/>
                  <a:t>Express stopping condition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ar-AE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𝑡𝑜𝑙𝑙𝑒𝑟𝑎𝑛𝑐𝑒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865382-2F24-DF52-355E-8240494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467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Gradient with respect to model parameters</a:t>
            </a:r>
            <a:r>
              <a:rPr dirty="0"/>
              <a:t> is computed for each dimension of the model parameter vector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</a:t>
            </a: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(theta)
   return weights  </a:t>
            </a:r>
          </a:p>
          <a:p>
            <a:pPr marL="0" lvl="0" indent="0">
              <a:buNone/>
            </a:pPr>
            <a:r>
              <a:rPr dirty="0"/>
              <a:t>The forgoing procedure can be vectorized or parallelized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E12E-79A7-F579-CF88-6DAC931D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3210"/>
            <a:ext cx="4840147" cy="271433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marL="0" lvl="0" indent="0">
              <a:buNone/>
            </a:pPr>
            <a:r>
              <a:rPr dirty="0"/>
              <a:t>The gradient is always perpendicular to the contours</a:t>
            </a:r>
          </a:p>
        </p:txBody>
      </p:sp>
      <p:pic>
        <p:nvPicPr>
          <p:cNvPr id="2" name="Picture 1" descr="../images/GradientDesc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75760" y="865851"/>
            <a:ext cx="3720414" cy="3655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976797" y="4477545"/>
            <a:ext cx="311937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Gradient descent on contour plot of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F6FB01-7998-80EC-7748-8055AB06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76BDF-4605-15DB-5A57-87FA2B8DE7EB}"/>
              </a:ext>
            </a:extLst>
          </p:cNvPr>
          <p:cNvCxnSpPr>
            <a:cxnSpLocks/>
          </p:cNvCxnSpPr>
          <p:nvPr/>
        </p:nvCxnSpPr>
        <p:spPr>
          <a:xfrm flipV="1">
            <a:off x="5112152" y="2947686"/>
            <a:ext cx="2847372" cy="6327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Start with a data sample,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density function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 | 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dirty="0"/>
                  <a:t> can be either a probability density function (PDF), for continuous distributions, or a probability mass function (PMF)</a:t>
                </a:r>
                <a:r>
                  <a:rPr lang="en-US" dirty="0"/>
                  <a:t> of</a:t>
                </a:r>
                <a:r>
                  <a:rPr dirty="0"/>
                  <a:t> discrete distributions</a:t>
                </a:r>
              </a:p>
              <a:p>
                <a:pPr lvl="1"/>
                <a:r>
                  <a:rPr dirty="0"/>
                  <a:t>The distribution parameter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dirty="0"/>
                  <a:t>, is fixed</a:t>
                </a:r>
              </a:p>
              <a:p>
                <a:pPr lvl="0"/>
                <a:r>
                  <a:rPr lang="en-US" dirty="0"/>
                  <a:t>F</a:t>
                </a:r>
                <a:r>
                  <a:rPr dirty="0"/>
                  <a:t>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density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C04B81-38DA-224B-B5D5-ED705C0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 and Density Functions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 simple gradient descent algorithm and Newton’s method have limited scalability</a:t>
            </a:r>
          </a:p>
          <a:p>
            <a:pPr lvl="0"/>
            <a:r>
              <a:rPr dirty="0"/>
              <a:t>Basic algorithms require computing and summing the entire gradient vector</a:t>
            </a:r>
          </a:p>
          <a:p>
            <a:pPr lvl="1"/>
            <a:r>
              <a:rPr dirty="0"/>
              <a:t>Calculation must be done as a single batch in memory, or </a:t>
            </a:r>
            <a:r>
              <a:rPr b="1" dirty="0"/>
              <a:t>batch gradient descent</a:t>
            </a:r>
            <a:endParaRPr dirty="0"/>
          </a:p>
          <a:p>
            <a:pPr lvl="1"/>
            <a:r>
              <a:rPr dirty="0"/>
              <a:t>Computing the full gradient at each step limits scalability</a:t>
            </a:r>
          </a:p>
          <a:p>
            <a:pPr lvl="0"/>
            <a:r>
              <a:rPr b="1" dirty="0"/>
              <a:t>Stochastic gradient decent (SGD)</a:t>
            </a:r>
            <a:r>
              <a:rPr dirty="0"/>
              <a:t> algorithm computes the approximate expected gradient using a </a:t>
            </a:r>
            <a:r>
              <a:rPr b="1" dirty="0"/>
              <a:t>mini-batch</a:t>
            </a:r>
          </a:p>
          <a:p>
            <a:pPr lvl="1"/>
            <a:r>
              <a:rPr dirty="0"/>
              <a:t>The mini-batch is a limited-size Bernoulli sample from the full set of cases</a:t>
            </a:r>
          </a:p>
          <a:p>
            <a:pPr lvl="1"/>
            <a:r>
              <a:rPr dirty="0"/>
              <a:t>These gradient approximations are inherently noisy or stochastic, giving rise to the method’s name</a:t>
            </a:r>
          </a:p>
          <a:p>
            <a:pPr lvl="0"/>
            <a:r>
              <a:rPr dirty="0"/>
              <a:t>Using mini-batches greatly increases scalability</a:t>
            </a:r>
          </a:p>
          <a:p>
            <a:pPr lvl="1"/>
            <a:r>
              <a:rPr dirty="0"/>
              <a:t>While gradient estimates are less accurate, these estimates can be computed very quickly</a:t>
            </a:r>
          </a:p>
          <a:p>
            <a:pPr lvl="1"/>
            <a:r>
              <a:rPr dirty="0"/>
              <a:t>SGD is highly scalable and the workhorse of many large-scale statistical methods</a:t>
            </a:r>
          </a:p>
          <a:p>
            <a:pPr lvl="1"/>
            <a:r>
              <a:rPr dirty="0"/>
              <a:t>Mini-batch optimization is often referred to as </a:t>
            </a:r>
            <a:r>
              <a:rPr b="1" dirty="0"/>
              <a:t>online optimization</a:t>
            </a:r>
            <a:r>
              <a:rPr dirty="0"/>
              <a:t> since updates as cases arrive.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506D3-C914-E60D-C8F5-0D26D31E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basic idea of stochastic optimization is using a Bernoulli random sample of the data to estimate the </a:t>
                </a:r>
                <a:r>
                  <a:rPr lang="en-US" b="1" dirty="0"/>
                  <a:t>expected update</a:t>
                </a:r>
                <a:r>
                  <a:rPr lang="en-US"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ar-AE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expected value of the gradient given the Bernoulli sample of the 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lang="ar-AE" dirty="0"/>
                  <a:t>.</a:t>
                </a:r>
              </a:p>
              <a:p>
                <a:pPr lvl="0"/>
                <a:r>
                  <a:rPr lang="en-US" dirty="0"/>
                  <a:t>Choosing batch size can require some tuning</a:t>
                </a:r>
              </a:p>
              <a:p>
                <a:pPr lvl="1"/>
                <a:r>
                  <a:rPr lang="en-US" dirty="0"/>
                  <a:t>If the batch is too small, the gradient estimate will be and, hardware resources may not be fully utilized</a:t>
                </a:r>
              </a:p>
              <a:p>
                <a:pPr lvl="1"/>
                <a:r>
                  <a:rPr lang="en-US" dirty="0"/>
                  <a:t>Large batches require significant memory and slow the calculation</a:t>
                </a:r>
              </a:p>
              <a:p>
                <a:pPr lvl="0"/>
                <a:r>
                  <a:rPr lang="en-US" dirty="0"/>
                  <a:t>Empirically, SGD has good convergence properties</a:t>
                </a:r>
              </a:p>
              <a:p>
                <a:pPr lvl="1"/>
                <a:r>
                  <a:rPr lang="en-US" dirty="0"/>
                  <a:t>This behavior arises since stochastic gradient samples provide a better exploration of the loss function space</a:t>
                </a:r>
              </a:p>
              <a:p>
                <a:pPr lvl="1"/>
                <a:r>
                  <a:rPr lang="en-US" dirty="0"/>
                  <a:t>For very large data sets, the SGD algorithm often converges before the first pass through the data is completed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32FD51D-2DD3-412C-2FB0-E731D5D9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87429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The pseudo code for the SGD algorithm is: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procedure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procedure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grad(theta)
   return weights 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Procedure </a:t>
            </a:r>
            <a:r>
              <a:rPr lang="en-US" dirty="0" err="1">
                <a:latin typeface="Courier"/>
              </a:rPr>
              <a:t>gradient_descent</a:t>
            </a:r>
            <a:r>
              <a:rPr lang="en-US" dirty="0">
                <a:latin typeface="Courier"/>
              </a:rPr>
              <a:t>(cases, </a:t>
            </a:r>
            <a:r>
              <a:rPr lang="en-US" dirty="0" err="1">
                <a:latin typeface="Courier"/>
              </a:rPr>
              <a:t>initial_weights</a:t>
            </a:r>
            <a:r>
              <a:rPr lang="en-US" dirty="0">
                <a:latin typeface="Courier"/>
              </a:rPr>
              <a:t>)</a:t>
            </a:r>
            <a:r>
              <a:rPr dirty="0">
                <a:latin typeface="Courier"/>
              </a:rPr>
              <a:t> 
</a:t>
            </a:r>
            <a:r>
              <a:rPr lang="en-US" dirty="0">
                <a:latin typeface="Courier"/>
              </a:rPr>
              <a:t>   </a:t>
            </a:r>
            <a:r>
              <a:rPr dirty="0" err="1">
                <a:latin typeface="Courier"/>
              </a:rPr>
              <a:t>Random_sort</a:t>
            </a:r>
            <a:r>
              <a:rPr dirty="0">
                <a:latin typeface="Courier"/>
              </a:rPr>
              <a:t>(cases)     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weights = </a:t>
            </a:r>
            <a:r>
              <a:rPr lang="en-US" dirty="0" err="1">
                <a:latin typeface="Courier"/>
              </a:rPr>
              <a:t>intial_weights</a:t>
            </a:r>
            <a:r>
              <a:rPr dirty="0">
                <a:latin typeface="Courier"/>
              </a:rPr>
              <a:t>     
</a:t>
            </a:r>
            <a:r>
              <a:rPr lang="en-US" dirty="0">
                <a:latin typeface="Courier"/>
              </a:rPr>
              <a:t>   </a:t>
            </a:r>
            <a:r>
              <a:rPr dirty="0">
                <a:latin typeface="Courier"/>
              </a:rPr>
              <a:t>while(|grad| &gt; </a:t>
            </a:r>
            <a:r>
              <a:rPr dirty="0" err="1">
                <a:latin typeface="Courier"/>
              </a:rPr>
              <a:t>stopping_criteria</a:t>
            </a:r>
            <a:r>
              <a:rPr dirty="0">
                <a:latin typeface="Courier"/>
              </a:rPr>
              <a:t>):      
    </a:t>
            </a:r>
            <a:r>
              <a:rPr lang="en-US" dirty="0">
                <a:latin typeface="Courier"/>
              </a:rPr>
              <a:t>    </a:t>
            </a:r>
            <a:r>
              <a:rPr dirty="0">
                <a:latin typeface="Courier"/>
              </a:rPr>
              <a:t>mini-batch = </a:t>
            </a:r>
            <a:r>
              <a:rPr dirty="0" err="1">
                <a:latin typeface="Courier"/>
              </a:rPr>
              <a:t>sample_next_n</a:t>
            </a:r>
            <a:r>
              <a:rPr dirty="0">
                <a:latin typeface="Courier"/>
              </a:rPr>
              <a:t>(cases)     
    </a:t>
            </a:r>
            <a:r>
              <a:rPr lang="en-US" dirty="0">
                <a:latin typeface="Courier"/>
              </a:rPr>
              <a:t>    </a:t>
            </a:r>
            <a:r>
              <a:rPr dirty="0">
                <a:latin typeface="Courier"/>
              </a:rPr>
              <a:t>grad =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</a:t>
            </a:r>
            <a:r>
              <a:rPr dirty="0" err="1">
                <a:latin typeface="Courier"/>
              </a:rPr>
              <a:t>mini_batch</a:t>
            </a:r>
            <a:r>
              <a:rPr dirty="0">
                <a:latin typeface="Courier"/>
              </a:rPr>
              <a:t>)      
    </a:t>
            </a:r>
            <a:r>
              <a:rPr lang="en-US" dirty="0">
                <a:latin typeface="Courier"/>
              </a:rPr>
              <a:t>    </a:t>
            </a:r>
            <a:r>
              <a:rPr dirty="0">
                <a:latin typeface="Courier"/>
              </a:rPr>
              <a:t>weights =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grad)`   </a:t>
            </a:r>
          </a:p>
          <a:p>
            <a:pPr lvl="0"/>
            <a:r>
              <a:rPr dirty="0"/>
              <a:t>If the sampling continues for more than one cycle through the cases, the samples are biased</a:t>
            </a:r>
          </a:p>
          <a:p>
            <a:pPr lvl="0"/>
            <a:r>
              <a:rPr dirty="0"/>
              <a:t>In practice, this small bias does not seem to mater much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4FC87-9357-BDCB-D113-2DD104DE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(SGD)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028"/>
                <a:ext cx="8229600" cy="3877519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Newton’s method</a:t>
                </a:r>
                <a:r>
                  <a:rPr lang="en-US" dirty="0"/>
                  <a:t>, and related methods, employ a </a:t>
                </a:r>
                <a:r>
                  <a:rPr lang="en-US" b="1" dirty="0"/>
                  <a:t>quadratic approximation</a:t>
                </a:r>
                <a:r>
                  <a:rPr lang="en-US" dirty="0"/>
                  <a:t> to optimization. For MLE, Newton’s method uses both the first and second derivatives of the log-likelihood function.</a:t>
                </a:r>
              </a:p>
              <a:p>
                <a:pPr marL="0" lvl="0" indent="0">
                  <a:buNone/>
                </a:pPr>
                <a:r>
                  <a:rPr lang="en-US" dirty="0"/>
                  <a:t>Consider a nonlinear log-likelihood function,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ar-AE" dirty="0"/>
                  <a:t>. </a:t>
                </a:r>
                <a:r>
                  <a:rPr lang="en-US" dirty="0"/>
                  <a:t>We use a Taylor expansion to find the tangent point of the log-likelihood,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ar-AE" dirty="0"/>
                  <a:t>. </a:t>
                </a:r>
                <a:r>
                  <a:rPr lang="en-US" dirty="0"/>
                  <a:t>The Taylor expansion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″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Setting this expansion to 0, we have: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</m:den>
                      </m:f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ar-AE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It is simple to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028"/>
                <a:ext cx="8229600" cy="3877519"/>
              </a:xfrm>
              <a:blipFill>
                <a:blip r:embed="rId2"/>
                <a:stretch>
                  <a:fillRect l="-444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59111FB-B96D-730E-E449-90B7207D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3170682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each step in the iteration, the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given by the following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Newton’s method has a quadratic form</a:t>
                </a:r>
              </a:p>
              <a:p>
                <a:pPr lvl="1"/>
                <a:r>
                  <a:rPr lang="en-US" dirty="0"/>
                  <a:t>The quadratic form is not just a mathematical curiosity</a:t>
                </a:r>
              </a:p>
              <a:p>
                <a:pPr lvl="1"/>
                <a:r>
                  <a:rPr lang="en-US" dirty="0"/>
                  <a:t>Newton’s method exhibits convergence quadratic in the number of iterations</a:t>
                </a:r>
              </a:p>
              <a:p>
                <a:pPr lvl="1"/>
                <a:r>
                  <a:rPr lang="en-US" dirty="0"/>
                  <a:t>Compared to the approximate linear convergence for gradient descent methods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232" r="-444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75A064-C15C-C092-1B60-7DBBF72D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Newton’s method in higher dimensions</a:t>
                </a:r>
              </a:p>
              <a:p>
                <a:pPr lvl="0"/>
                <a:r>
                  <a:rPr dirty="0"/>
                  <a:t>Use the gradient,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∇</m:t>
                    </m:r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 for the first derivatives of the likelihood</a:t>
                </a:r>
              </a:p>
              <a:p>
                <a:pPr lvl="0"/>
                <a:r>
                  <a:rPr dirty="0"/>
                  <a:t>Second derivative is represented as a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, known as the </a:t>
                </a:r>
                <a:r>
                  <a:rPr b="1" dirty="0"/>
                  <a:t>Hessian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</a:p>
              <a:p>
                <a:pPr lvl="0"/>
                <a:r>
                  <a:rPr dirty="0"/>
                  <a:t>The inverse of the Hessian may not exist as this matrix may be singular</a:t>
                </a:r>
              </a:p>
              <a:p>
                <a:pPr lvl="0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1"/>
                <a:r>
                  <a:rPr dirty="0"/>
                  <a:t>Computing the full gradient and Hessian requires summing over all observations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1"/>
              </a:xfrm>
              <a:blipFill>
                <a:blip r:embed="rId2"/>
                <a:stretch>
                  <a:fillRect l="-667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68620D1-4CC7-1E8F-442B-863B861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200" dirty="0"/>
                  <a:t>Newton’s method in higher dimensions</a:t>
                </a:r>
              </a:p>
              <a:p>
                <a:pPr lvl="0"/>
                <a:r>
                  <a:rPr sz="2200"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sz="22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sz="22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22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220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sz="2200" dirty="0"/>
              </a:p>
              <a:p>
                <a:pPr lvl="0"/>
                <a:r>
                  <a:rPr sz="2200" dirty="0"/>
                  <a:t>For large scale problems </a:t>
                </a:r>
                <a:r>
                  <a:rPr sz="2200" b="1" dirty="0"/>
                  <a:t>quasi-Newton</a:t>
                </a:r>
                <a:r>
                  <a:rPr sz="2200" dirty="0"/>
                  <a:t> methods are used</a:t>
                </a:r>
              </a:p>
              <a:p>
                <a:pPr lvl="0"/>
                <a:r>
                  <a:rPr sz="2200" dirty="0"/>
                  <a:t>Use an approximation to avoid computing the full inverse Hessian</a:t>
                </a:r>
              </a:p>
              <a:p>
                <a:pPr lvl="0"/>
                <a:r>
                  <a:rPr sz="2200" b="1" dirty="0"/>
                  <a:t>Limited-memory </a:t>
                </a:r>
                <a:r>
                  <a:rPr sz="2200" b="1" dirty="0" err="1"/>
                  <a:t>Broyden</a:t>
                </a:r>
                <a:r>
                  <a:rPr sz="2200" b="1" dirty="0"/>
                  <a:t>–Fletcher–Goldfarb–</a:t>
                </a:r>
                <a:r>
                  <a:rPr sz="2200" b="1" dirty="0" err="1"/>
                  <a:t>Shanno</a:t>
                </a:r>
                <a:r>
                  <a:rPr sz="2200" b="1" dirty="0"/>
                  <a:t> (L-BFGS)</a:t>
                </a:r>
                <a:r>
                  <a:rPr sz="2200" dirty="0"/>
                  <a:t> algorithm the most widely used quasi-Newton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FF4A609-C511-B11B-4BAD-3ABC8846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maximum likelihood estimator has a number of important limitations, including</a:t>
            </a:r>
          </a:p>
          <a:p>
            <a:pPr lvl="0"/>
            <a:r>
              <a:rPr sz="2200" dirty="0"/>
              <a:t>Incorrect model for complex distributions</a:t>
            </a:r>
          </a:p>
          <a:p>
            <a:pPr lvl="0"/>
            <a:r>
              <a:rPr sz="2200" dirty="0"/>
              <a:t>Parameter near limits</a:t>
            </a:r>
          </a:p>
          <a:p>
            <a:pPr lvl="0"/>
            <a:r>
              <a:rPr sz="2200" dirty="0"/>
              <a:t>High dimensional problems</a:t>
            </a:r>
          </a:p>
          <a:p>
            <a:pPr lvl="0"/>
            <a:r>
              <a:rPr sz="2200"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2BD23-B9D0-583A-F456-0AFE5F6E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Limitations of MLE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many real-world problems the distribution are not simple</a:t>
            </a:r>
          </a:p>
          <a:p>
            <a:pPr lvl="0"/>
            <a:r>
              <a:rPr dirty="0"/>
              <a:t>Problematic for maximum likelihood methods</a:t>
            </a:r>
          </a:p>
          <a:p>
            <a:pPr lvl="0"/>
            <a:r>
              <a:rPr dirty="0"/>
              <a:t>Consider a likelihood function that is only approximately correct</a:t>
            </a:r>
          </a:p>
          <a:p>
            <a:pPr lvl="1"/>
            <a:r>
              <a:rPr dirty="0"/>
              <a:t>Population being modeled has a different distribution</a:t>
            </a:r>
          </a:p>
          <a:p>
            <a:pPr lvl="1"/>
            <a:r>
              <a:rPr dirty="0"/>
              <a:t>Outliers in the form of erroneous samples</a:t>
            </a:r>
          </a:p>
          <a:p>
            <a:pPr lvl="0"/>
            <a:r>
              <a:rPr dirty="0"/>
              <a:t>Example; maximum likelihood estimator for population with a mixture of simple distributions</a:t>
            </a:r>
          </a:p>
          <a:p>
            <a:pPr lvl="1"/>
            <a:r>
              <a:rPr dirty="0"/>
              <a:t>Mixture has multiple modes</a:t>
            </a:r>
          </a:p>
          <a:p>
            <a:pPr lvl="1"/>
            <a:r>
              <a:rPr dirty="0"/>
              <a:t>One mode is the maximum</a:t>
            </a:r>
          </a:p>
          <a:p>
            <a:pPr lvl="0"/>
            <a:r>
              <a:rPr dirty="0"/>
              <a:t>Mode found by any gradient-based algorithm is dependent on the starting point</a:t>
            </a:r>
          </a:p>
          <a:p>
            <a:pPr lvl="1"/>
            <a:r>
              <a:rPr dirty="0"/>
              <a:t>MLE algorithm will find the nearest </a:t>
            </a:r>
            <a:r>
              <a:rPr b="1" dirty="0"/>
              <a:t>local maximum</a:t>
            </a:r>
            <a:endParaRPr dirty="0"/>
          </a:p>
          <a:p>
            <a:pPr lvl="1"/>
            <a:r>
              <a:rPr dirty="0"/>
              <a:t>No guarantee of finding the actual maximum likelihood point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D631-A812-54AF-6843-97EC1F85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Incorrect model and complex distributions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67695"/>
            <a:ext cx="4203181" cy="239210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200" dirty="0"/>
              <a:t>Example; univariate Normal maximum likelihood estimator for mixture of 3 Normal distributions</a:t>
            </a:r>
            <a:endParaRPr lang="en-US" sz="22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2200" dirty="0"/>
              <a:t>Maximum likelihood is not a maximum of distribution</a:t>
            </a:r>
            <a:endParaRPr sz="2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54A0E-1962-1D5D-2B65-40E29126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1391327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3200" b="1" dirty="0"/>
              <a:t>Incorrect model and complex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54418-8E4A-767E-AFD1-2EFB65B6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2" y="86856"/>
            <a:ext cx="4203181" cy="5056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probability density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For the set of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, the likelihood is the product of the densities: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  <a:blipFill>
                <a:blip r:embed="rId2"/>
                <a:stretch>
                  <a:fillRect l="-667" t="-211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3E2EAAC-BC98-3444-4C03-B2942D64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For many distributions, parameter values have limits</a:t>
                </a:r>
              </a:p>
              <a:p>
                <a:pPr lvl="0"/>
                <a:r>
                  <a:rPr dirty="0"/>
                  <a:t>The log-likelihood function may have an extremely high gradient near the limit</a:t>
                </a:r>
              </a:p>
              <a:p>
                <a:pPr lvl="1"/>
                <a:r>
                  <a:rPr dirty="0"/>
                  <a:t>Results can be poorly determined parameter estimates and slow convergence</a:t>
                </a:r>
              </a:p>
              <a:p>
                <a:pPr lvl="1"/>
                <a:r>
                  <a:rPr dirty="0"/>
                  <a:t>Fisher information drops rapidly near these limits, indicating poorly determined gradient</a:t>
                </a:r>
              </a:p>
              <a:p>
                <a:pPr lvl="0"/>
                <a:r>
                  <a:rPr dirty="0"/>
                  <a:t>Examples:</a:t>
                </a:r>
              </a:p>
              <a:p>
                <a:pPr lvl="1"/>
                <a:r>
                  <a:rPr dirty="0"/>
                  <a:t>Variance estimates near 0; variables with low variance</a:t>
                </a:r>
              </a:p>
              <a:p>
                <a:pPr lvl="1"/>
                <a:r>
                  <a:rPr dirty="0"/>
                  <a:t>Binomial parameter estimates near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; case with either very few successes or failure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C72D914-B33B-6D9A-A6D6-8316F8CD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Parameter near limits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62394" cy="8605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Example; Binomial likelihood and Fisher information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sz="2000" dirty="0"/>
                </a:br>
                <a:r>
                  <a:rPr sz="2000" dirty="0"/>
                  <a:t>Extreme gradients and low information near limits,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sz="2000" dirty="0"/>
                  <a:t> and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62394" cy="860503"/>
              </a:xfrm>
              <a:blipFill>
                <a:blip r:embed="rId2"/>
                <a:stretch>
                  <a:fillRect l="-738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504055F-C267-6DD8-6D23-E306EF39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74011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3200" b="1" dirty="0"/>
              <a:t>Parameter near limits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3A751-8D9B-B3EF-7EA6-B8F61DABA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4" y="2033168"/>
            <a:ext cx="7632407" cy="302882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 MLE method often finds poor solutions to problems in high dimensions</a:t>
            </a:r>
          </a:p>
          <a:p>
            <a:pPr lvl="0"/>
            <a:r>
              <a:rPr dirty="0"/>
              <a:t>High dimensions means a large numbers of parameters</a:t>
            </a:r>
          </a:p>
          <a:p>
            <a:pPr lvl="1"/>
            <a:r>
              <a:rPr dirty="0"/>
              <a:t>The likelihood function has corresponding high dimensionality; one dimension for each parameter</a:t>
            </a:r>
          </a:p>
          <a:p>
            <a:pPr lvl="0"/>
            <a:r>
              <a:rPr dirty="0"/>
              <a:t>For high dimensional problems, it is often the case that the gradient and Hessian are not well determined</a:t>
            </a:r>
          </a:p>
          <a:p>
            <a:pPr lvl="1"/>
            <a:r>
              <a:rPr dirty="0"/>
              <a:t>Uncertainty in the variables can lead to considerable uncertainty in determining the gradient in high dimensions</a:t>
            </a:r>
          </a:p>
          <a:p>
            <a:pPr lvl="1"/>
            <a:r>
              <a:rPr dirty="0"/>
              <a:t>MLE algorithms may not converge or converge to results with a large uncertainty</a:t>
            </a:r>
          </a:p>
          <a:p>
            <a:pPr lvl="0"/>
            <a:r>
              <a:rPr dirty="0"/>
              <a:t>Even with few parameters, MLE methods can have convergence problems</a:t>
            </a:r>
          </a:p>
          <a:p>
            <a:pPr lvl="1"/>
            <a:r>
              <a:rPr dirty="0"/>
              <a:t>Example; difficulties fitting the variance parameter while fitting the location parameter for a univariate Normal distribution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0F5B5-8D76-8EC3-8233-FB5B45D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High dimensional problems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Theory assumes that the variables used for MLE are independent</a:t>
            </a:r>
          </a:p>
          <a:p>
            <a:pPr lvl="0"/>
            <a:r>
              <a:rPr dirty="0"/>
              <a:t>In reality, never truly the case</a:t>
            </a:r>
          </a:p>
          <a:p>
            <a:pPr lvl="0"/>
            <a:r>
              <a:rPr dirty="0"/>
              <a:t>Some variables have a high correlation to each other</a:t>
            </a:r>
          </a:p>
          <a:p>
            <a:pPr lvl="0"/>
            <a:r>
              <a:rPr dirty="0"/>
              <a:t>MLE algorithm can breakdown since gradients will not be well determined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83F0B-E2BF-75D6-906B-1430A86D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Correlated features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200" dirty="0"/>
                  <a:t>Likelihood is a measure of how well a </a:t>
                </a:r>
                <a:r>
                  <a:rPr sz="2200" b="1" dirty="0"/>
                  <a:t>parametric model</a:t>
                </a:r>
                <a:r>
                  <a:rPr sz="2200" dirty="0"/>
                  <a:t> fits a data sample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2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2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sz="2200" dirty="0"/>
              </a:p>
              <a:p>
                <a:pPr marL="0" lvl="0" indent="0">
                  <a:buNone/>
                </a:pPr>
                <a:r>
                  <a:rPr sz="2200" dirty="0"/>
                  <a:t>In most practical cases, we work with the </a:t>
                </a:r>
                <a:r>
                  <a:rPr sz="2200" b="1" dirty="0"/>
                  <a:t>log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20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22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 sz="2200"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sz="2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FABC6-BAF0-2A9D-465F-E505E23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5738"/>
                <a:ext cx="8229600" cy="3889092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Matrix is the </a:t>
                </a:r>
                <a:r>
                  <a:rPr b="1" dirty="0"/>
                  <a:t>observed information matrix</a:t>
                </a:r>
                <a:r>
                  <a:rPr dirty="0"/>
                  <a:t> of the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The more negative the values of the second partial derivatives, the greater the curvature of the log-</a:t>
                </a:r>
                <a:r>
                  <a:rPr dirty="0" err="1"/>
                  <a:t>likehihood</a:t>
                </a:r>
                <a:endParaRPr dirty="0"/>
              </a:p>
              <a:p>
                <a:pPr lvl="0"/>
                <a:r>
                  <a:rPr dirty="0"/>
                  <a:t>Fisher information or </a:t>
                </a:r>
                <a:r>
                  <a:rPr b="1" dirty="0"/>
                  <a:t>expected information</a:t>
                </a:r>
                <a:r>
                  <a:rPr dirty="0"/>
                  <a:t>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Fisher information relates to the score function as its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, take the expectation over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5738"/>
                <a:ext cx="8229600" cy="3889092"/>
              </a:xfrm>
              <a:blipFill>
                <a:blip r:embed="rId2"/>
                <a:stretch>
                  <a:fillRect l="-74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378780-0421-150A-A2A6-5B5F1DD2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00112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lang="en-US"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Gradient of the log-likelihood is known as the score function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00112"/>
              </a:xfrm>
              <a:blipFill>
                <a:blip r:embed="rId2"/>
                <a:stretch>
                  <a:fillRect l="-74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CD4889F-82BA-63C6-A28D-A6F9983F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0"/>
                <a:r>
                  <a:rPr dirty="0"/>
                  <a:t>Stochastic optimization uses a Bernoulli random sample of the data to estimate the </a:t>
                </a:r>
                <a:r>
                  <a:rPr b="1" dirty="0"/>
                  <a:t>expected update</a:t>
                </a:r>
                <a:r>
                  <a:rPr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dirty="0"/>
                  <a:t> is the expected value of the gradient given the Bernoulli sample of the data,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Empirically, SGD has good convergence properties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r="-889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E72AE2B-1C7F-862F-A2FA-425002AD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0856"/>
                <a:ext cx="8229600" cy="4020273"/>
              </a:xfrm>
            </p:spPr>
            <p:txBody>
              <a:bodyPr>
                <a:normAutofit fontScale="70000" lnSpcReduction="20000"/>
              </a:bodyPr>
              <a:lstStyle/>
              <a:p>
                <a:pPr lvl="0"/>
                <a:r>
                  <a:rPr b="1" dirty="0"/>
                  <a:t>Newton’s method</a:t>
                </a:r>
                <a:r>
                  <a:rPr dirty="0"/>
                  <a:t>, and related methods, employ a </a:t>
                </a:r>
                <a:r>
                  <a:rPr b="1" dirty="0"/>
                  <a:t>quadratic approximation</a:t>
                </a:r>
                <a:r>
                  <a:rPr dirty="0"/>
                  <a:t> to optimization.</a:t>
                </a:r>
              </a:p>
              <a:p>
                <a:pPr lvl="0"/>
                <a:r>
                  <a:rPr dirty="0"/>
                  <a:t>Newton’s method exhibits convergence quadratic in the number of iterations</a:t>
                </a:r>
              </a:p>
              <a:p>
                <a:pPr lvl="1"/>
                <a:r>
                  <a:rPr dirty="0"/>
                  <a:t>Compared to the approximate linear convergence for gradient descent methods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a learning rate of step size</a:t>
                </a:r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</a:p>
              <a:p>
                <a:pPr lvl="1"/>
                <a:r>
                  <a:rPr dirty="0"/>
                  <a:t>The inverse of the Hessian may not exist as this matrix may be singular</a:t>
                </a:r>
              </a:p>
              <a:p>
                <a:pPr lvl="1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0"/>
                <a:r>
                  <a:rPr dirty="0"/>
                  <a:t>For large scale problems </a:t>
                </a:r>
                <a:r>
                  <a:rPr b="1" dirty="0"/>
                  <a:t>quasi-Newton</a:t>
                </a:r>
                <a:r>
                  <a:rPr dirty="0"/>
                  <a:t> methods are used</a:t>
                </a:r>
              </a:p>
              <a:p>
                <a:pPr lvl="1"/>
                <a:r>
                  <a:rPr dirty="0"/>
                  <a:t>Use an approximation to avoid computing the full inverse Hessian</a:t>
                </a:r>
              </a:p>
              <a:p>
                <a:pPr lvl="1"/>
                <a:r>
                  <a:rPr b="1" dirty="0"/>
                  <a:t>Limited-memory </a:t>
                </a:r>
                <a:r>
                  <a:rPr b="1" dirty="0" err="1"/>
                  <a:t>Broyden</a:t>
                </a:r>
                <a:r>
                  <a:rPr b="1" dirty="0"/>
                  <a:t>–Fletcher–Goldfarb–</a:t>
                </a:r>
                <a:r>
                  <a:rPr b="1" dirty="0" err="1"/>
                  <a:t>Shanno</a:t>
                </a:r>
                <a:r>
                  <a:rPr b="1" dirty="0"/>
                  <a:t> (L-BFGS)</a:t>
                </a:r>
                <a:r>
                  <a:rPr dirty="0"/>
                  <a:t> algorithm the most widely used quasi-Newton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0856"/>
                <a:ext cx="8229600" cy="4020273"/>
              </a:xfrm>
              <a:blipFill>
                <a:blip r:embed="rId2"/>
                <a:stretch>
                  <a:fillRect l="-370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01580C-D53C-F5ED-4661-A8918104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maximum likelihood estimator has a number of important limitations, including</a:t>
            </a:r>
          </a:p>
          <a:p>
            <a:pPr lvl="0"/>
            <a:r>
              <a:rPr sz="2200" dirty="0"/>
              <a:t>Incorrect model and complex distributions</a:t>
            </a:r>
          </a:p>
          <a:p>
            <a:pPr lvl="0"/>
            <a:r>
              <a:rPr sz="2200" dirty="0"/>
              <a:t>Parameter near limits</a:t>
            </a:r>
          </a:p>
          <a:p>
            <a:pPr lvl="0"/>
            <a:r>
              <a:rPr sz="2200" dirty="0"/>
              <a:t>High dimensional problems</a:t>
            </a:r>
          </a:p>
          <a:p>
            <a:pPr lvl="0"/>
            <a:r>
              <a:rPr sz="2200"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8828-FD7C-16A2-65B8-BDCAA7A8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44137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 sample</a:t>
                </a:r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 log-likelihood to work with the sum of log probabilities rather than the product</a:t>
                </a:r>
              </a:p>
              <a:p>
                <a:pPr lvl="1"/>
                <a:r>
                  <a:rPr dirty="0"/>
                  <a:t>If the probabilities are small, the sum is numerically stable</a:t>
                </a:r>
              </a:p>
              <a:p>
                <a:pPr lvl="1"/>
                <a:r>
                  <a:rPr dirty="0"/>
                  <a:t>The product of many small numbers is a very small number, which can lead to numerical underflow even for 64 or 128 bit floating point arithmetic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44137"/>
              </a:xfrm>
              <a:blipFill>
                <a:blip r:embed="rId2"/>
                <a:stretch>
                  <a:fillRect l="-963" t="-2843" r="-889" b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4B54A-567A-D08B-DA6B-6C74781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507984" cy="39761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univariate Normal probability density function with parameter vector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dirty="0"/>
                  <a:t> for a single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n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likelihood is the </a:t>
                </a:r>
                <a:r>
                  <a:rPr b="1" dirty="0"/>
                  <a:t>product of the densities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∏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log-likelihood (log of above) is a lot </a:t>
                </a:r>
                <a:r>
                  <a:rPr dirty="0" err="1"/>
                  <a:t>easiter</a:t>
                </a:r>
                <a:r>
                  <a:rPr dirty="0"/>
                  <a:t> to deal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- The log-likelihood is a function of the parameters,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507984" cy="3976131"/>
              </a:xfrm>
              <a:blipFill>
                <a:blip r:embed="rId2"/>
                <a:stretch>
                  <a:fillRect l="-645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5DC88D-89C8-8A1F-DD1C-40E72C4A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700" dirty="0"/>
                  <a:t>An example to illustrate the foregoing concepts</a:t>
                </a:r>
              </a:p>
              <a:p>
                <a:pPr lvl="0"/>
                <a:r>
                  <a:rPr sz="1700" dirty="0"/>
                  <a:t>Plot the likelihood for 5, 10 and 20 samples from a standard Normal distribution</a:t>
                </a:r>
              </a:p>
              <a:p>
                <a:pPr lvl="0"/>
                <a:r>
                  <a:rPr sz="1700" dirty="0"/>
                  <a:t>Vary the parameter </a:t>
                </a:r>
                <a14:m>
                  <m:oMath xmlns:m="http://schemas.openxmlformats.org/officeDocument/2006/math">
                    <m:r>
                      <a:rPr sz="17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sz="1700" dirty="0"/>
                  <a:t>, </a:t>
                </a:r>
                <a:r>
                  <a:rPr lang="en-US" sz="1700" dirty="0"/>
                  <a:t>with</a:t>
                </a:r>
                <a:r>
                  <a:rPr sz="1700" dirty="0"/>
                  <a:t> </a:t>
                </a:r>
                <a14:m>
                  <m:oMath xmlns:m="http://schemas.openxmlformats.org/officeDocument/2006/math">
                    <m:r>
                      <a:rPr sz="17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sz="1700" dirty="0"/>
                  <a:t> fixed and known. The steps are:</a:t>
                </a:r>
              </a:p>
              <a:p>
                <a:pPr lvl="1"/>
                <a:r>
                  <a:rPr sz="1700" dirty="0"/>
                  <a:t>A random sample is drawn from a standard Normal distribution</a:t>
                </a:r>
              </a:p>
              <a:p>
                <a:pPr lvl="1"/>
                <a:r>
                  <a:rPr sz="1700" dirty="0"/>
                  <a:t>For the random sample the log-likelihood is computed at each parameter value</a:t>
                </a:r>
                <a:r>
                  <a:rPr lang="en-US" sz="1700" dirty="0"/>
                  <a:t>, </a:t>
                </a:r>
                <a14:m>
                  <m:oMath xmlns:m="http://schemas.openxmlformats.org/officeDocument/2006/math">
                    <m:r>
                      <a:rPr lang="en-US" sz="170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  <a:blipFill>
                <a:blip r:embed="rId2"/>
                <a:stretch>
                  <a:fillRect l="-832" t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NormalLikelihood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7070" y="1130299"/>
            <a:ext cx="4253977" cy="33529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01833" y="4477312"/>
            <a:ext cx="347433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1468C7-3F6C-A4C5-2556-2E92940D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6FFED-F9EB-39B1-F2D5-A59FBAE67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1010-0FE5-E111-B439-57D36CF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63230"/>
            <a:ext cx="4392592" cy="392208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700" dirty="0"/>
              <a:t>An example to illustrate the foregoing concepts</a:t>
            </a:r>
          </a:p>
          <a:p>
            <a:pPr lvl="0"/>
            <a:r>
              <a:rPr sz="1700" dirty="0"/>
              <a:t>Plot the likelihood for 5, 10 and 20 samples from a standard Normal distribution</a:t>
            </a:r>
          </a:p>
          <a:p>
            <a:pPr lvl="0"/>
            <a:r>
              <a:rPr sz="1700" dirty="0"/>
              <a:t>Notice that as the number of observations increases so does the curvature of the likelihood.</a:t>
            </a:r>
            <a:endParaRPr lang="en-US" sz="1700" dirty="0"/>
          </a:p>
          <a:p>
            <a:pPr lvl="1"/>
            <a:r>
              <a:rPr lang="en-US" sz="1700" dirty="0"/>
              <a:t>Larger sample leads to less uncertainty in parameter estimate</a:t>
            </a:r>
          </a:p>
          <a:p>
            <a:pPr lvl="1"/>
            <a:r>
              <a:rPr lang="en-US" sz="1700" dirty="0"/>
              <a:t>Confidence interval decreases with increasing curvature!</a:t>
            </a:r>
          </a:p>
          <a:p>
            <a:pPr lvl="1"/>
            <a:r>
              <a:rPr lang="en-US" sz="1700" dirty="0"/>
              <a:t>A consequent of the law of large numbers</a:t>
            </a:r>
            <a:endParaRPr sz="1700" dirty="0"/>
          </a:p>
        </p:txBody>
      </p:sp>
      <p:pic>
        <p:nvPicPr>
          <p:cNvPr id="2" name="Picture 1" descr="../images/NormalLikelihood.JPG">
            <a:extLst>
              <a:ext uri="{FF2B5EF4-FFF2-40B4-BE49-F238E27FC236}">
                <a16:creationId xmlns:a16="http://schemas.microsoft.com/office/drawing/2014/main" id="{71008080-1148-5BDC-A657-3F4EDF9884E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07070" y="1130299"/>
            <a:ext cx="4253977" cy="33529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89F02-FCC0-A694-F4F7-61492A7B6165}"/>
              </a:ext>
            </a:extLst>
          </p:cNvPr>
          <p:cNvSpPr txBox="1"/>
          <p:nvPr/>
        </p:nvSpPr>
        <p:spPr>
          <a:xfrm>
            <a:off x="5501833" y="4477312"/>
            <a:ext cx="347433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8F662A-AFE1-4714-E087-5C69CD39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773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Example of log-likelihood for the Binomial distribution</a:t>
                </a:r>
              </a:p>
              <a:p>
                <a:pPr lvl="0"/>
                <a:r>
                  <a:rPr dirty="0"/>
                  <a:t>Binomial distribution models </a:t>
                </a:r>
                <a:r>
                  <a:rPr b="1" dirty="0"/>
                  <a:t>discrete events</a:t>
                </a:r>
              </a:p>
              <a:p>
                <a:pPr lvl="0"/>
                <a:r>
                  <a:rPr dirty="0"/>
                  <a:t>Range of the single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dirty="0"/>
                  <a:t>, restricted 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Binomial distribution has the following probability mass function (PMF)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successes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Log-likelihood is easily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Binomial log-likelihood has a strong dependence on both the sample size,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and the number of successes,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F28DAE-3A00-FE6A-5496-D8DFB249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3951</Words>
  <Application>Microsoft Office PowerPoint</Application>
  <PresentationFormat>On-screen Show (16:9)</PresentationFormat>
  <Paragraphs>375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Courier</vt:lpstr>
      <vt:lpstr>Office Theme</vt:lpstr>
      <vt:lpstr>Introduction to Parametric Estimation and Likelihood</vt:lpstr>
      <vt:lpstr>Introduction</vt:lpstr>
      <vt:lpstr>Likelihood and Density Functions</vt:lpstr>
      <vt:lpstr>Likelihood</vt:lpstr>
      <vt:lpstr>Likelihood</vt:lpstr>
      <vt:lpstr>Normal Likelihood</vt:lpstr>
      <vt:lpstr>Normal Likelihood</vt:lpstr>
      <vt:lpstr>Normal Likelihood</vt:lpstr>
      <vt:lpstr>Binomial Likelihood</vt:lpstr>
      <vt:lpstr>Binomial Likelihood</vt:lpstr>
      <vt:lpstr>Maximum Likelihood Estimator</vt:lpstr>
      <vt:lpstr>Maximum Likelihood Estimator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Example of MLE for Normal distribution</vt:lpstr>
      <vt:lpstr>Example of MLE for Normal distribution</vt:lpstr>
      <vt:lpstr>Example of MLE for Normal distribution</vt:lpstr>
      <vt:lpstr>Example of MLE for Normal distribution</vt:lpstr>
      <vt:lpstr>Fisher information and properties of MLE</vt:lpstr>
      <vt:lpstr>Finding Solutions Without a Closed Form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Stochastic Gradient descent methods</vt:lpstr>
      <vt:lpstr>Stochastic Gradient descent methods</vt:lpstr>
      <vt:lpstr>Stochastic gradient descent (SGD)</vt:lpstr>
      <vt:lpstr>Newton’s method</vt:lpstr>
      <vt:lpstr>Newton’s method</vt:lpstr>
      <vt:lpstr>Newton’s method</vt:lpstr>
      <vt:lpstr>Newton’s method</vt:lpstr>
      <vt:lpstr>Limitations of MLE</vt:lpstr>
      <vt:lpstr>Incorrect model and complex distributions</vt:lpstr>
      <vt:lpstr>Incorrect model and complex distributions</vt:lpstr>
      <vt:lpstr>Parameter near limits</vt:lpstr>
      <vt:lpstr>Parameter near limits</vt:lpstr>
      <vt:lpstr>High dimensional problems</vt:lpstr>
      <vt:lpstr>Correlated features</vt:lpstr>
      <vt:lpstr>Summary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 and Likelihood</dc:title>
  <dc:creator>Steve Elston</dc:creator>
  <cp:keywords/>
  <cp:lastModifiedBy>Stephen Elston</cp:lastModifiedBy>
  <cp:revision>62</cp:revision>
  <dcterms:created xsi:type="dcterms:W3CDTF">2024-08-14T00:48:25Z</dcterms:created>
  <dcterms:modified xsi:type="dcterms:W3CDTF">2024-10-10T23:03:30Z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10/02/2023”</vt:lpwstr>
  </property>
  <property fmtid="{D5CDD505-2E9C-101B-9397-08002B2CF9AE}" pid="3" name="output">
    <vt:lpwstr/>
  </property>
</Properties>
</file>