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20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4097" y="1200120"/>
            <a:ext cx="5445330" cy="3936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</a:t>
                </a:r>
                <a:r>
                  <a:rPr lang="en-US" sz="2000" dirty="0"/>
                  <a:t>;</a:t>
                </a:r>
                <a:r>
                  <a:rPr sz="2000" dirty="0"/>
                  <a:t> it is often the case that only one or a few parameters of a joint distribution </a:t>
                </a:r>
                <a:r>
                  <a:rPr lang="en-US" sz="2000" dirty="0"/>
                  <a:t>are </a:t>
                </a:r>
                <a:r>
                  <a:rPr sz="2000" dirty="0"/>
                  <a:t>of interest</a:t>
                </a:r>
              </a:p>
              <a:p>
                <a:r>
                  <a:rPr sz="2000" dirty="0"/>
                  <a:t>In other words, we are interested in the </a:t>
                </a:r>
                <a:r>
                  <a:rPr sz="2000" b="1" dirty="0"/>
                  <a:t>marginal distribution </a:t>
                </a:r>
                <a:r>
                  <a:rPr sz="2000" dirty="0"/>
                  <a:t>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</a:t>
                </a:r>
                <a:r>
                  <a:rPr sz="2000" b="1" dirty="0"/>
                  <a:t>probability density function </a:t>
                </a:r>
                <a:r>
                  <a:rPr sz="2000" dirty="0"/>
                  <a:t>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</a:t>
                </a:r>
                <a:r>
                  <a:rPr lang="en-US" sz="2000" dirty="0"/>
                  <a:t>dimensions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directly 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</a:t>
                </a:r>
                <a:r>
                  <a:rPr b="1" dirty="0"/>
                  <a:t>discrete distributions </a:t>
                </a:r>
                <a:r>
                  <a:rPr dirty="0"/>
                  <a:t>compute the marginal by summation</a:t>
                </a:r>
              </a:p>
              <a:p>
                <a:pPr lvl="0"/>
                <a:r>
                  <a:rPr dirty="0"/>
                  <a:t>Example, need to know </a:t>
                </a:r>
                <a:r>
                  <a:rPr lang="en-US" dirty="0"/>
                  <a:t>the </a:t>
                </a:r>
                <a:r>
                  <a:rPr dirty="0"/>
                  <a:t>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computed as a</a:t>
                </a:r>
                <a:r>
                  <a:rPr dirty="0"/>
                  <a:t>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directly </a:t>
                </a:r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0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</a:t>
            </a:r>
            <a:r>
              <a:rPr lang="en-US" dirty="0"/>
              <a:t> model</a:t>
            </a:r>
            <a:r>
              <a:rPr dirty="0"/>
              <a:t>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</a:t>
            </a:r>
            <a:r>
              <a:rPr lang="en-US" dirty="0"/>
              <a:t> e.g.</a:t>
            </a:r>
            <a:r>
              <a:rPr dirty="0"/>
              <a:t> </a:t>
            </a:r>
            <a:r>
              <a:rPr lang="en-US" dirty="0"/>
              <a:t>a statistic, </a:t>
            </a:r>
            <a:r>
              <a:rPr dirty="0"/>
              <a:t>partial slopes, intercept,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enumerating all of the possibilities required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Statistical inference </a:t>
            </a:r>
            <a:r>
              <a:rPr dirty="0"/>
              <a:t>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</a:t>
            </a:r>
            <a:r>
              <a:rPr b="1" dirty="0"/>
              <a:t>uncertainty</a:t>
            </a:r>
            <a:r>
              <a:rPr dirty="0"/>
              <a:t> in the estimates</a:t>
            </a:r>
          </a:p>
          <a:p>
            <a:pPr lvl="0"/>
            <a:r>
              <a:rPr b="1" dirty="0"/>
              <a:t>Confidence intervals </a:t>
            </a:r>
            <a:r>
              <a:rPr dirty="0"/>
              <a:t>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compute the posterior distribution?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Compute un-normalized function proportional to the posterior distribution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</a:t>
                </a:r>
                <a:r>
                  <a:rPr lang="en-US" b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Normalize the posterior 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963" t="-2901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Bayes</a:t>
            </a:r>
            <a:r>
              <a:rPr lang="en-US" dirty="0"/>
              <a:t>ian 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lang="en-US" dirty="0"/>
              <a:t>Perform </a:t>
            </a:r>
            <a:r>
              <a:rPr lang="en-US" b="1" dirty="0"/>
              <a:t>i</a:t>
            </a:r>
            <a:r>
              <a:rPr b="1" dirty="0"/>
              <a:t>nference</a:t>
            </a:r>
            <a:r>
              <a:rPr dirty="0"/>
              <a:t> on the posterior; </a:t>
            </a:r>
            <a:r>
              <a:rPr lang="en-US" dirty="0"/>
              <a:t>e.g. </a:t>
            </a:r>
            <a:r>
              <a:rPr dirty="0"/>
              <a:t>compute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and</a:t>
            </a:r>
            <a:r>
              <a:rPr dirty="0"/>
              <a:t> </a:t>
            </a:r>
            <a:r>
              <a:rPr b="1" dirty="0"/>
              <a:t>credible interval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</a:t>
            </a:r>
            <a:r>
              <a:rPr sz="2200" b="1" dirty="0"/>
              <a:t>choice of the prior </a:t>
            </a:r>
            <a:r>
              <a:rPr sz="2200" dirty="0"/>
              <a:t>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</a:t>
            </a:r>
            <a:r>
              <a:rPr sz="2200" b="1" dirty="0"/>
              <a:t>convincing to a skeptical audience</a:t>
            </a:r>
            <a:endParaRPr sz="2200" dirty="0"/>
          </a:p>
          <a:p>
            <a:pPr lvl="0"/>
            <a:r>
              <a:rPr lang="en-US" sz="2200" dirty="0"/>
              <a:t>T</a:t>
            </a:r>
            <a:r>
              <a:rPr sz="2200" dirty="0"/>
              <a:t>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</a:t>
            </a:r>
            <a:r>
              <a:rPr lang="en-US" dirty="0"/>
              <a:t>existing</a:t>
            </a:r>
            <a:r>
              <a:rPr dirty="0"/>
              <a:t>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</a:t>
            </a:r>
            <a:r>
              <a:rPr lang="en-US" dirty="0"/>
              <a:t>, property characteristics, etc.</a:t>
            </a:r>
            <a:r>
              <a:rPr dirty="0"/>
              <a:t>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</a:t>
            </a:r>
            <a:r>
              <a:rPr dirty="0" err="1"/>
              <a:t>overlyconstrained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194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Nonparametric bootstrap </a:t>
            </a:r>
            <a:r>
              <a:rPr dirty="0"/>
              <a:t>estimation is widely useful and requires minimal assumption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</a:t>
            </a:r>
            <a:r>
              <a:rPr lang="en-US" dirty="0"/>
              <a:t> nonparametric</a:t>
            </a:r>
            <a:r>
              <a:rPr dirty="0"/>
              <a:t> bootstrap distribution</a:t>
            </a:r>
            <a:r>
              <a:rPr lang="en-US" dirty="0"/>
              <a:t>s</a:t>
            </a:r>
            <a:r>
              <a:rPr dirty="0"/>
              <a:t> requires </a:t>
            </a:r>
            <a:r>
              <a:rPr b="1" dirty="0"/>
              <a:t>no assumptions about</a:t>
            </a:r>
            <a:r>
              <a:rPr lang="en-US" b="1" dirty="0"/>
              <a:t> sampling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lang="en-US" dirty="0"/>
              <a:t>Compute</a:t>
            </a:r>
            <a:r>
              <a:rPr dirty="0"/>
              <a:t> bootstrap confidence interva</a:t>
            </a:r>
            <a:r>
              <a:rPr lang="en-US" dirty="0"/>
              <a:t>ls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analyz</a:t>
                </a:r>
                <a:r>
                  <a:rPr lang="en-US" dirty="0"/>
                  <a:t>e </a:t>
                </a:r>
                <a:r>
                  <a:rPr dirty="0"/>
                  <a:t>the incidence of distracted drivers</a:t>
                </a:r>
              </a:p>
              <a:p>
                <a:pPr lvl="0"/>
                <a:r>
                  <a:rPr lang="en-US" b="1" dirty="0"/>
                  <a:t>Sample Data: </a:t>
                </a:r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lang="en-US" b="1" dirty="0"/>
                  <a:t>Choose Likelihood Model: </a:t>
                </a:r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</a:t>
            </a:r>
            <a:r>
              <a:rPr lang="en-US" dirty="0"/>
              <a:t>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The steps to compute the posterior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Select</a:t>
                </a:r>
                <a:r>
                  <a:rPr b="1" dirty="0"/>
                  <a:t> the conjugate prior</a:t>
                </a:r>
                <a:r>
                  <a:rPr dirty="0"/>
                  <a:t>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</a:t>
                </a:r>
                <a:r>
                  <a:rPr lang="en-US" b="1" dirty="0"/>
                  <a:t>Beta</a:t>
                </a:r>
                <a:r>
                  <a:rPr b="1" dirty="0"/>
                  <a:t> posterior distribution </a:t>
                </a:r>
                <a:r>
                  <a:rPr dirty="0"/>
                  <a:t>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b="1" dirty="0"/>
                  <a:t>Add more evidence </a:t>
                </a:r>
                <a:r>
                  <a:rPr dirty="0"/>
                  <a:t>(data) and update the posterior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Working with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/>
              <p:cNvSpPr txBox="1"/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r>
                  <a:rPr lang="en-US" sz="2000" dirty="0"/>
                  <a:t>What are the properties of the Beta distribution for different parameter values?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symmetric distribution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right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left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ctr"/>
                <a:endParaRPr sz="2000" dirty="0"/>
              </a:p>
            </p:txBody>
          </p:sp>
        </mc:Choice>
        <mc:Fallback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blipFill>
                <a:blip r:embed="rId3"/>
                <a:stretch>
                  <a:fillRect l="-2786" t="-726" b="-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</a:t>
                </a:r>
                <a:r>
                  <a:rPr lang="en-US" b="1" dirty="0"/>
                  <a:t>Binomial likelihood </a:t>
                </a:r>
                <a:r>
                  <a:rPr lang="en-US" dirty="0"/>
                  <a:t>and a </a:t>
                </a:r>
                <a:r>
                  <a:rPr lang="en-US" b="1" dirty="0"/>
                  <a:t>Beta prior</a:t>
                </a:r>
              </a:p>
              <a:p>
                <a:pPr lvl="0"/>
                <a:r>
                  <a:rPr lang="en-US" dirty="0"/>
                  <a:t>Define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parameter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</a:t>
                </a:r>
                <a:r>
                  <a:rPr b="1" dirty="0"/>
                  <a:t>counts of successes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</a:t>
                </a:r>
                <a:r>
                  <a:rPr b="1" dirty="0"/>
                  <a:t>failure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</a:t>
                </a:r>
                <a:r>
                  <a:rPr b="1" dirty="0"/>
                  <a:t>evidence</a:t>
                </a:r>
                <a:r>
                  <a:rPr dirty="0"/>
                  <a:t> the </a:t>
                </a:r>
                <a:r>
                  <a:rPr b="1" dirty="0"/>
                  <a:t>greater the influence on the posterior </a:t>
                </a:r>
                <a:r>
                  <a:rPr dirty="0"/>
                  <a:t>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1852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dirty="0"/>
                  <a:t>Consider example with:</a:t>
                </a:r>
                <a:br>
                  <a:rPr dirty="0"/>
                </a:br>
                <a:r>
                  <a:rPr b="1" dirty="0"/>
                  <a:t>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b="1" dirty="0"/>
                  <a:t>Evidence</a:t>
                </a:r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Posterior</a:t>
                </a:r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Evidence is stronger than the prior, 40:12 </a:t>
                </a:r>
                <a:r>
                  <a:rPr lang="en-US" dirty="0" err="1"/>
                  <a:t>counts:pseudo</a:t>
                </a:r>
                <a:r>
                  <a:rPr lang="en-US" dirty="0"/>
                  <a:t> counts</a:t>
                </a:r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  <a:blipFill>
                <a:blip r:embed="rId2"/>
                <a:stretch>
                  <a:fillRect l="-1418" t="-2281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91328" y="872744"/>
            <a:ext cx="3748532" cy="3699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95468" y="4529088"/>
            <a:ext cx="3748532" cy="5752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can we find an </a:t>
            </a:r>
            <a:r>
              <a:rPr lang="en-US" dirty="0"/>
              <a:t>empirical </a:t>
            </a:r>
            <a:r>
              <a:rPr dirty="0"/>
              <a:t>estimate of the poster</a:t>
            </a:r>
            <a:r>
              <a:rPr lang="en-US" dirty="0"/>
              <a:t>ior</a:t>
            </a:r>
            <a:r>
              <a:rPr dirty="0"/>
              <a:t> distribution?</a:t>
            </a:r>
          </a:p>
          <a:p>
            <a:pPr marL="342900" lvl="0" indent="-342900">
              <a:buAutoNum type="arabicPeriod"/>
            </a:pPr>
            <a:r>
              <a:rPr dirty="0"/>
              <a:t>We can sample from the </a:t>
            </a:r>
            <a:r>
              <a:rPr lang="en-US" dirty="0"/>
              <a:t>likelihood function and prior</a:t>
            </a:r>
          </a:p>
          <a:p>
            <a:pPr lvl="1"/>
            <a:r>
              <a:rPr lang="en-US" dirty="0"/>
              <a:t>Sample the analytic </a:t>
            </a:r>
            <a:r>
              <a:rPr dirty="0"/>
              <a:t>conjugate</a:t>
            </a:r>
            <a:r>
              <a:rPr lang="en-US" dirty="0"/>
              <a:t> prior if it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Grid sample </a:t>
            </a:r>
            <a:r>
              <a:rPr lang="en-US" dirty="0"/>
              <a:t>or Markov chain </a:t>
            </a:r>
            <a:r>
              <a:rPr lang="en-US" b="1" dirty="0"/>
              <a:t>Monte Carlo (MCMC) sample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Take </a:t>
            </a:r>
            <a:r>
              <a:rPr dirty="0"/>
              <a:t>the product</a:t>
            </a:r>
            <a:r>
              <a:rPr lang="en-US" dirty="0"/>
              <a:t> of the likelihood and the prior</a:t>
            </a:r>
            <a:r>
              <a:rPr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/>
              <a:t>Normalize</a:t>
            </a:r>
            <a:r>
              <a:rPr lang="en-US" dirty="0"/>
              <a:t> to compute proper posterior distribution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833872" cy="38270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Grid sampling</a:t>
            </a:r>
            <a:r>
              <a:rPr dirty="0"/>
              <a:t> is a naive approach</a:t>
            </a:r>
          </a:p>
          <a:p>
            <a:pPr lvl="0"/>
            <a:r>
              <a:rPr dirty="0"/>
              <a:t>Compute the probability at each point on a regular gird</a:t>
            </a:r>
          </a:p>
          <a:p>
            <a:pPr lvl="1"/>
            <a:r>
              <a:rPr dirty="0"/>
              <a:t>Sample over range of values </a:t>
            </a:r>
            <a:r>
              <a:rPr lang="en-US" dirty="0"/>
              <a:t>of interest</a:t>
            </a:r>
            <a:endParaRPr dirty="0"/>
          </a:p>
          <a:p>
            <a:pPr lvl="1"/>
            <a:r>
              <a:rPr lang="en-US" dirty="0"/>
              <a:t>Take the product of the p</a:t>
            </a:r>
            <a:r>
              <a:rPr dirty="0"/>
              <a:t>rior and likelihood</a:t>
            </a:r>
          </a:p>
          <a:p>
            <a:pPr lvl="0"/>
            <a:r>
              <a:rPr i="1" dirty="0"/>
              <a:t>In principle</a:t>
            </a:r>
            <a:r>
              <a:rPr dirty="0"/>
              <a:t> </a:t>
            </a:r>
            <a:r>
              <a:rPr lang="en-US" dirty="0"/>
              <a:t>grid sampling </a:t>
            </a:r>
            <a:r>
              <a:rPr dirty="0"/>
              <a:t>can work for any number of dimensions</a:t>
            </a:r>
          </a:p>
          <a:p>
            <a:pPr lvl="1"/>
            <a:r>
              <a:rPr dirty="0"/>
              <a:t>In 1-dimension is just regularly spaced points on a line</a:t>
            </a:r>
          </a:p>
          <a:p>
            <a:pPr lvl="1"/>
            <a:r>
              <a:rPr dirty="0"/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5456" y="1628648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50000" y="4477545"/>
            <a:ext cx="275945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0558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Algorithm for grid sampling to compute posterior from likelihood and prior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Build the sampling grid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sampling_grid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likelihood_function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prior_density_function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prior_parameter_values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 err="1">
                <a:latin typeface="Courier"/>
              </a:rPr>
              <a:t>ComputePosterior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the sampling grid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Grid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>
              <a:rPr dirty="0"/>
            </a:br>
            <a:r>
              <a:rPr dirty="0">
                <a:latin typeface="Courier"/>
              </a:rPr>
              <a:t>    array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</a:t>
            </a:r>
            <a:br>
              <a:rPr dirty="0"/>
            </a:br>
            <a:r>
              <a:rPr dirty="0">
                <a:latin typeface="Courier"/>
              </a:rPr>
              <a:t>       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prior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    posterior[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prior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the posterior   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(Grid)])</a:t>
            </a:r>
            <a:br>
              <a:rPr dirty="0"/>
            </a:br>
            <a:r>
              <a:rPr dirty="0">
                <a:latin typeface="Courier"/>
              </a:rPr>
              <a:t>    posterior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basic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statistic,</a:t>
            </a:r>
          </a:p>
          <a:p>
            <a:pPr lvl="1"/>
            <a:r>
              <a:rPr dirty="0"/>
              <a:t>e.g. inference on mean or variance</a:t>
            </a:r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two sample statistic</a:t>
            </a:r>
          </a:p>
          <a:p>
            <a:pPr lvl="1"/>
            <a:r>
              <a:rPr dirty="0"/>
              <a:t>e.g. difference of means</a:t>
            </a:r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For frequentist analysis we use confidence intervals</a:t>
                </a:r>
              </a:p>
              <a:p>
                <a:pPr lvl="1"/>
                <a:r>
                  <a:rPr dirty="0"/>
                  <a:t>Confidence intervals are based on a </a:t>
                </a:r>
                <a:r>
                  <a:rPr b="1" dirty="0"/>
                  <a:t>sampling distribution</a:t>
                </a:r>
                <a:r>
                  <a:rPr lang="en-US" dirty="0"/>
                  <a:t>, not posterior distribution </a:t>
                </a:r>
                <a:endParaRPr dirty="0"/>
              </a:p>
              <a:p>
                <a:pPr lvl="1"/>
                <a:r>
                  <a:rPr dirty="0"/>
                  <a:t>The upper and lower </a:t>
                </a:r>
                <a:r>
                  <a:rPr lang="en-US" dirty="0"/>
                  <a:t>bounds on </a:t>
                </a:r>
                <a:r>
                  <a:rPr dirty="0"/>
                  <a:t>confidence intervals </a:t>
                </a:r>
                <a:r>
                  <a:rPr lang="en-US" dirty="0"/>
                  <a:t>are </a:t>
                </a:r>
                <a:r>
                  <a:rPr dirty="0"/>
                  <a:t>quantiles of the sampling distribution</a:t>
                </a:r>
              </a:p>
              <a:p>
                <a:pPr lvl="0"/>
                <a:r>
                  <a:rPr dirty="0"/>
                  <a:t>For Bayesian analysis </a:t>
                </a:r>
                <a:r>
                  <a:rPr b="1" dirty="0"/>
                  <a:t>inference performed on posterior distribution</a:t>
                </a:r>
              </a:p>
              <a:p>
                <a:pPr lvl="1"/>
                <a:r>
                  <a:rPr lang="en-US" dirty="0"/>
                  <a:t>Bayesian analysis has no concept sampling distribution</a:t>
                </a:r>
              </a:p>
              <a:p>
                <a:pPr lvl="1"/>
                <a:r>
                  <a:rPr dirty="0"/>
                  <a:t>We use a concept known as the </a:t>
                </a:r>
                <a:r>
                  <a:rPr b="1" dirty="0"/>
                  <a:t>credible interval</a:t>
                </a:r>
                <a:r>
                  <a:rPr lang="en-US" dirty="0"/>
                  <a:t> on the posterior distribution</a:t>
                </a:r>
              </a:p>
              <a:p>
                <a:pPr lvl="1"/>
                <a:r>
                  <a:rPr lang="en-US" b="1" dirty="0"/>
                  <a:t>Credible interval </a:t>
                </a:r>
                <a:r>
                  <a:rPr lang="en-US" dirty="0"/>
                  <a:t>is the</a:t>
                </a:r>
                <a:r>
                  <a:rPr dirty="0"/>
                  <a:t> interval with the </a:t>
                </a:r>
                <a:r>
                  <a:rPr b="1" dirty="0"/>
                  <a:t>highest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b="1" dirty="0"/>
                  <a:t> </a:t>
                </a:r>
                <a:r>
                  <a:rPr lang="en-US" b="1" dirty="0"/>
                  <a:t>fraction</a:t>
                </a:r>
                <a:r>
                  <a:rPr b="1" dirty="0"/>
                  <a:t> of posterior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  <a:blipFill>
                <a:blip r:embed="rId2"/>
                <a:stretch>
                  <a:fillRect l="-741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dirty="0"/>
                  <a:t> credible interval encompasses the 90% of the posterior distribution with the </a:t>
                </a:r>
                <a:r>
                  <a:rPr b="1" dirty="0"/>
                  <a:t>highest density</a:t>
                </a:r>
              </a:p>
              <a:p>
                <a:pPr lvl="0"/>
                <a:r>
                  <a:rPr dirty="0"/>
                  <a:t>The credible interval is sometime called the </a:t>
                </a:r>
                <a:r>
                  <a:rPr b="1" dirty="0"/>
                  <a:t>highest density interval (HDI)</a:t>
                </a:r>
                <a:r>
                  <a:rPr dirty="0"/>
                  <a:t>, or </a:t>
                </a:r>
                <a:r>
                  <a:rPr b="1" dirty="0"/>
                  <a:t>highest posterior density interval (HPDI)</a:t>
                </a:r>
              </a:p>
              <a:p>
                <a:pPr lvl="1"/>
                <a:r>
                  <a:rPr dirty="0"/>
                  <a:t>These names make sense, since we seek the </a:t>
                </a:r>
                <a:r>
                  <a:rPr dirty="0" err="1"/>
                  <a:t>the</a:t>
                </a:r>
                <a:r>
                  <a:rPr dirty="0"/>
                  <a:t> densest posterior interval </a:t>
                </a:r>
                <a:r>
                  <a:rPr lang="en-US" dirty="0"/>
                  <a:t>with</a:t>
                </a:r>
                <a:r>
                  <a:rPr dirty="0"/>
                  <a:t>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  <a:p>
                <a:pPr lvl="0"/>
                <a:r>
                  <a:rPr dirty="0"/>
                  <a:t>For symmetric distributions the credible interval </a:t>
                </a:r>
                <a:r>
                  <a:rPr lang="en-US" dirty="0"/>
                  <a:t>is</a:t>
                </a:r>
                <a:r>
                  <a:rPr dirty="0"/>
                  <a:t> numerically the same as the confidence interval</a:t>
                </a:r>
              </a:p>
              <a:p>
                <a:pPr lvl="1"/>
                <a:r>
                  <a:rPr dirty="0"/>
                  <a:t>In general, these two quantities can be quite different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0620" y="1643639"/>
            <a:ext cx="6733540" cy="3087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92176" y="4731545"/>
            <a:ext cx="8229600" cy="35001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Credible Intervals are not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are credible intervals different from the more familiar confidence intervals?</a:t>
                </a:r>
              </a:p>
              <a:p>
                <a:r>
                  <a:rPr lang="en-US" dirty="0"/>
                  <a:t>A confidence interval is a purely frequentist concept</a:t>
                </a:r>
              </a:p>
              <a:p>
                <a:pPr lvl="1"/>
                <a:r>
                  <a:rPr lang="en-US" dirty="0"/>
                  <a:t>Is an interval on the </a:t>
                </a:r>
                <a:r>
                  <a:rPr lang="en-US" b="1" dirty="0"/>
                  <a:t>sampling distribution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Cannot interpret</a:t>
                </a:r>
                <a:r>
                  <a:rPr lang="en-US" dirty="0"/>
                  <a:t> a confidence interval as an interval on a population distribution of a statistic!</a:t>
                </a:r>
              </a:p>
              <a:p>
                <a:r>
                  <a:rPr lang="en-US" dirty="0"/>
                  <a:t>Credible interval is an interval on a posterior distribution of the statistic</a:t>
                </a:r>
              </a:p>
              <a:p>
                <a:pPr lvl="1"/>
                <a:r>
                  <a:rPr lang="en-US" b="1" dirty="0"/>
                  <a:t>Credible interval is the interval with highest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/>
                  <a:t> probability</a:t>
                </a:r>
                <a:r>
                  <a:rPr lang="en-US" dirty="0"/>
                  <a:t> for the posterior of the statistic</a:t>
                </a:r>
              </a:p>
              <a:p>
                <a:pPr lvl="1"/>
                <a:r>
                  <a:rPr lang="en-US" dirty="0"/>
                  <a:t>Credible interval is exactly what would like the confidence interval to be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  <a:blipFill>
                <a:blip r:embed="rId2"/>
                <a:stretch>
                  <a:fillRect l="-963" t="-103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12" y="1017271"/>
            <a:ext cx="8479536" cy="12707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Compare </a:t>
            </a:r>
            <a:r>
              <a:rPr lang="en-US" dirty="0"/>
              <a:t>95% </a:t>
            </a:r>
            <a:r>
              <a:rPr dirty="0"/>
              <a:t>confidence interval and </a:t>
            </a:r>
            <a:r>
              <a:rPr lang="en-US" dirty="0"/>
              <a:t>95% </a:t>
            </a:r>
            <a:r>
              <a:rPr dirty="0"/>
              <a:t>credible interval for the case of 10 observations</a:t>
            </a:r>
          </a:p>
          <a:p>
            <a:pPr lvl="0"/>
            <a:r>
              <a:rPr dirty="0"/>
              <a:t>Credible intervals cross the density function at exactly the same density</a:t>
            </a:r>
          </a:p>
          <a:p>
            <a:pPr lvl="0"/>
            <a:r>
              <a:rPr dirty="0"/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200" y="2217521"/>
            <a:ext cx="5704832" cy="2626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9712" y="4730816"/>
            <a:ext cx="7130290" cy="325441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7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else can we do with </a:t>
            </a:r>
            <a:r>
              <a:rPr lang="en-US" dirty="0"/>
              <a:t>the</a:t>
            </a:r>
            <a:r>
              <a:rPr dirty="0"/>
              <a:t> Bayesian posterior distribution?</a:t>
            </a:r>
          </a:p>
          <a:p>
            <a:pPr lvl="0"/>
            <a:r>
              <a:t>Predictions </a:t>
            </a:r>
            <a:r>
              <a:rPr dirty="0"/>
              <a:t>are computed by simulating from the posterior distribution</a:t>
            </a:r>
          </a:p>
          <a:p>
            <a:pPr lvl="0"/>
            <a:r>
              <a:rPr dirty="0"/>
              <a:t>Results of these simulations are useful for several purposes, including:</a:t>
            </a:r>
          </a:p>
          <a:p>
            <a:pPr lvl="1"/>
            <a:r>
              <a:rPr dirty="0"/>
              <a:t>Predicting posterior values</a:t>
            </a:r>
          </a:p>
          <a:p>
            <a:pPr lvl="1"/>
            <a:r>
              <a:rPr dirty="0"/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Example; What are the probabilities of distracted drivers for the next 10 cars </a:t>
                </a:r>
                <a:r>
                  <a:rPr lang="en-US" dirty="0"/>
                  <a:t>simulated from</a:t>
                </a:r>
                <a:r>
                  <a:rPr dirty="0"/>
                  <a:t>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rPr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  <a:blipFill>
                <a:blip r:embed="rId2"/>
                <a:stretch>
                  <a:fillRect l="-963" t="-1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6756" y="1883173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3504" y="4731544"/>
            <a:ext cx="8229600" cy="35353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77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Contrasts with frequentist statistics </a:t>
            </a:r>
            <a:r>
              <a:rPr lang="en-US" dirty="0"/>
              <a:t>which </a:t>
            </a:r>
            <a:r>
              <a:rPr dirty="0"/>
              <a:t>compute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/>
              <a:t>point estimate </a:t>
            </a:r>
            <a:r>
              <a:rPr dirty="0"/>
              <a:t>and </a:t>
            </a:r>
            <a:r>
              <a:rPr b="1" dirty="0"/>
              <a:t>confidence interval </a:t>
            </a:r>
            <a:r>
              <a:rPr dirty="0"/>
              <a:t>from a sample</a:t>
            </a:r>
          </a:p>
          <a:p>
            <a:pPr lvl="0"/>
            <a:r>
              <a:rPr dirty="0"/>
              <a:t>Bayesian models allow expressing prior information in the form of a </a:t>
            </a:r>
            <a:r>
              <a:rPr b="1" dirty="0"/>
              <a:t>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 on additional data or evidence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 </a:t>
            </a:r>
            <a:r>
              <a:rPr dirty="0"/>
              <a:t>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simulating from the posterior distribution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  <a:blipFill>
                <a:blip r:embed="rId2"/>
                <a:stretch>
                  <a:fillRect l="-741" t="-257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Despite the long history, </a:t>
            </a:r>
            <a:r>
              <a:rPr b="1" dirty="0"/>
              <a:t>Bayesian models </a:t>
            </a:r>
            <a:r>
              <a:rPr dirty="0"/>
              <a:t>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b="1" dirty="0"/>
              <a:t>Frequentist </a:t>
            </a:r>
            <a:r>
              <a:rPr lang="en-US" b="1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</a:t>
            </a:r>
            <a:r>
              <a:rPr lang="en-US" dirty="0"/>
              <a:t> of Bayesian methods</a:t>
            </a:r>
            <a:r>
              <a:rPr dirty="0"/>
              <a:t>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lang="en-US" dirty="0"/>
              <a:t>Specifying </a:t>
            </a:r>
            <a:r>
              <a:rPr dirty="0"/>
              <a:t>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lang="en-US" dirty="0"/>
              <a:t>E</a:t>
            </a:r>
            <a:r>
              <a:rPr dirty="0"/>
              <a:t>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r>
              <a:rPr lang="en-US" dirty="0"/>
              <a:t>The objective of Bayesian analysis is to compute a </a:t>
            </a:r>
            <a:r>
              <a:rPr lang="en-US" b="1" dirty="0"/>
              <a:t>posterior distribution</a:t>
            </a:r>
          </a:p>
          <a:p>
            <a:r>
              <a:rPr lang="en-US" dirty="0"/>
              <a:t>Inference can be performed on the posterior distribution by finding the </a:t>
            </a:r>
            <a:r>
              <a:rPr lang="en-US" b="1" dirty="0"/>
              <a:t>maximum a </a:t>
            </a:r>
            <a:r>
              <a:rPr lang="en-US" b="1" dirty="0" err="1"/>
              <a:t>postiori</a:t>
            </a:r>
            <a:r>
              <a:rPr lang="en-US" b="1" dirty="0"/>
              <a:t> (MAP)</a:t>
            </a:r>
            <a:r>
              <a:rPr lang="en-US" dirty="0"/>
              <a:t> value and a </a:t>
            </a:r>
            <a:r>
              <a:rPr lang="en-US" b="1" dirty="0"/>
              <a:t>credible interval</a:t>
            </a:r>
            <a:endParaRPr lang="en-US" dirty="0"/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lang="en-US" b="1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r>
              <a:rPr lang="en-US" dirty="0"/>
              <a:t>Frequentist models which must be recomputed from a complete sample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  <a:r>
              <a:rPr lang="en-US" dirty="0"/>
              <a:t> on June 1, 2009</a:t>
            </a:r>
            <a:endParaRPr dirty="0"/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 for the </a:t>
            </a:r>
            <a:r>
              <a:rPr lang="en-US"/>
              <a:t>US Coast Guard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3576</Words>
  <Application>Microsoft Office PowerPoint</Application>
  <PresentationFormat>On-screen Show (16:9)</PresentationFormat>
  <Paragraphs>353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Bayesian Workflow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111</cp:revision>
  <dcterms:created xsi:type="dcterms:W3CDTF">2024-08-16T02:28:43Z</dcterms:created>
  <dcterms:modified xsi:type="dcterms:W3CDTF">2024-10-14T15:23:32Z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