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337" r:id="rId2"/>
    <p:sldId id="339" r:id="rId3"/>
    <p:sldId id="319" r:id="rId4"/>
    <p:sldId id="338" r:id="rId5"/>
    <p:sldId id="340" r:id="rId6"/>
    <p:sldId id="344" r:id="rId7"/>
    <p:sldId id="345" r:id="rId8"/>
    <p:sldId id="346" r:id="rId9"/>
    <p:sldId id="347" r:id="rId10"/>
    <p:sldId id="348" r:id="rId11"/>
    <p:sldId id="350" r:id="rId12"/>
    <p:sldId id="355" r:id="rId13"/>
    <p:sldId id="356" r:id="rId14"/>
    <p:sldId id="373" r:id="rId15"/>
    <p:sldId id="369" r:id="rId16"/>
    <p:sldId id="372" r:id="rId17"/>
    <p:sldId id="374" r:id="rId18"/>
    <p:sldId id="371" r:id="rId19"/>
    <p:sldId id="341" r:id="rId20"/>
    <p:sldId id="353" r:id="rId21"/>
    <p:sldId id="352" r:id="rId22"/>
    <p:sldId id="349" r:id="rId23"/>
    <p:sldId id="354" r:id="rId24"/>
    <p:sldId id="358" r:id="rId25"/>
    <p:sldId id="359" r:id="rId26"/>
    <p:sldId id="360" r:id="rId27"/>
    <p:sldId id="361" r:id="rId28"/>
    <p:sldId id="362" r:id="rId29"/>
    <p:sldId id="351" r:id="rId30"/>
    <p:sldId id="383" r:id="rId31"/>
    <p:sldId id="375" r:id="rId32"/>
    <p:sldId id="376" r:id="rId33"/>
    <p:sldId id="380" r:id="rId34"/>
    <p:sldId id="378" r:id="rId35"/>
    <p:sldId id="379" r:id="rId36"/>
    <p:sldId id="377" r:id="rId37"/>
    <p:sldId id="320" r:id="rId38"/>
    <p:sldId id="321" r:id="rId39"/>
    <p:sldId id="364" r:id="rId40"/>
    <p:sldId id="365" r:id="rId41"/>
    <p:sldId id="382" r:id="rId42"/>
    <p:sldId id="323" r:id="rId43"/>
    <p:sldId id="324" r:id="rId44"/>
    <p:sldId id="326" r:id="rId45"/>
    <p:sldId id="366" r:id="rId46"/>
    <p:sldId id="327" r:id="rId47"/>
    <p:sldId id="328" r:id="rId48"/>
    <p:sldId id="329" r:id="rId49"/>
    <p:sldId id="330" r:id="rId50"/>
    <p:sldId id="331" r:id="rId51"/>
    <p:sldId id="332" r:id="rId52"/>
    <p:sldId id="333" r:id="rId53"/>
    <p:sldId id="367" r:id="rId54"/>
    <p:sldId id="368" r:id="rId55"/>
    <p:sldId id="381" r:id="rId5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2" d="100"/>
          <a:sy n="92" d="100"/>
        </p:scale>
        <p:origin x="182" y="4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A0028-71D2-4800-AD8E-38BD1BCDF688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90C29-277A-4C0B-9914-D82F5D04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08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09307-CA8F-4289-A7CE-F587EC42BD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0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Zero-inflated_mode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hyperlink" Target="https://www.statology.org/pearson-residual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n.wikipedia.org/wiki/Mixture_distributio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eavy-tailed_distributio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inomial_coefficient" TargetMode="External"/><Relationship Id="rId2" Type="http://schemas.openxmlformats.org/officeDocument/2006/relationships/hyperlink" Target="https://en.wikipedia.org/wiki/Negative_binomial_distribu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en.wikipedia.org/wiki/Negative_binomial_distributio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en.wikipedia.org/wiki/Negative_binomial_distributio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ncss.com/wp-content/themes/ncss/pdf/Procedures/NCSS/Zero-Inflated_Negative_Binomial_Regression.pd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en.wikipedia.org/wiki/Studentized_residua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Models for Messy Data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2025,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C65D1-0629-048B-E925-6A17F56DA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AF045-2CA5-7833-C0AC-1E68DA4D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Poisson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DF26E4-3371-064A-6570-B618A73060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</a:t>
                </a:r>
                <a:r>
                  <a:rPr lang="en-US" b="1" dirty="0"/>
                  <a:t>, </a:t>
                </a:r>
                <a:r>
                  <a:rPr lang="en-US" b="1" dirty="0">
                    <a:hlinkClick r:id="rId2"/>
                  </a:rPr>
                  <a:t>zero-inflated Poisson distribution </a:t>
                </a:r>
                <a:endParaRPr lang="en-US" b="1" dirty="0"/>
              </a:p>
              <a:p>
                <a:r>
                  <a:rPr lang="en-US" dirty="0"/>
                  <a:t>Recall the PMF of the standard Poisson distribution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= count of events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= mean count</a:t>
                </a:r>
              </a:p>
              <a:p>
                <a:r>
                  <a:rPr lang="en-US" dirty="0"/>
                  <a:t>Mix Poisson distribution with a binomial distribution with parameter,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DF26E4-3371-064A-6570-B618A73060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  <a:blipFill>
                <a:blip r:embed="rId3"/>
                <a:stretch>
                  <a:fillRect l="-741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65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8B609-0209-30CC-95E8-278C2AE03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AA27-D2A3-2195-57D9-6998CD56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55115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Zero-Inflated Poisson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AEE55-B0CC-A536-1D87-C17E87E075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497" y="1098920"/>
                <a:ext cx="4434635" cy="387902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</a:t>
                </a:r>
                <a:r>
                  <a:rPr lang="en-US" b="1" dirty="0"/>
                  <a:t>, zero-inflated Poisson distribution </a:t>
                </a:r>
              </a:p>
              <a:p>
                <a:r>
                  <a:rPr lang="en-US" dirty="0"/>
                  <a:t>Standard Poisson distributions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Zero inflated Poisson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=0.2 </a:t>
                </a:r>
              </a:p>
              <a:p>
                <a:r>
                  <a:rPr lang="en-US" dirty="0"/>
                  <a:t>Zero inflated Poisson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=0.5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AEE55-B0CC-A536-1D87-C17E87E075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497" y="1098920"/>
                <a:ext cx="4434635" cy="3879023"/>
              </a:xfrm>
              <a:blipFill>
                <a:blip r:embed="rId2"/>
                <a:stretch>
                  <a:fillRect l="-2060" t="-1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510F70D-36A7-155F-2485-5367BDFEC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698" y="973343"/>
            <a:ext cx="4028802" cy="41045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9D24AF-BB61-12F9-B828-4888004FDC0A}"/>
              </a:ext>
            </a:extLst>
          </p:cNvPr>
          <p:cNvCxnSpPr>
            <a:cxnSpLocks/>
          </p:cNvCxnSpPr>
          <p:nvPr/>
        </p:nvCxnSpPr>
        <p:spPr>
          <a:xfrm flipV="1">
            <a:off x="4736018" y="1853403"/>
            <a:ext cx="385442" cy="27062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EE4919-AC92-DFD5-ABB9-999E7D3BC294}"/>
              </a:ext>
            </a:extLst>
          </p:cNvPr>
          <p:cNvCxnSpPr>
            <a:cxnSpLocks/>
          </p:cNvCxnSpPr>
          <p:nvPr/>
        </p:nvCxnSpPr>
        <p:spPr>
          <a:xfrm>
            <a:off x="4108649" y="3004092"/>
            <a:ext cx="943103" cy="18605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9E9038-E8A3-1C1E-5E16-7AFDFF3C889D}"/>
              </a:ext>
            </a:extLst>
          </p:cNvPr>
          <p:cNvCxnSpPr>
            <a:cxnSpLocks/>
          </p:cNvCxnSpPr>
          <p:nvPr/>
        </p:nvCxnSpPr>
        <p:spPr>
          <a:xfrm>
            <a:off x="4108649" y="3797015"/>
            <a:ext cx="824190" cy="5371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96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BC6A4-857B-DC6B-9336-D253B4B3D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48C5-DECC-C14B-D6E1-6ADC55A2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Response Regression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BB3C24-B2A6-ABAB-74A0-C12FD14224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fit a model with zero inflated distributions?  </a:t>
                </a:r>
              </a:p>
              <a:p>
                <a:r>
                  <a:rPr lang="en-US" dirty="0"/>
                  <a:t>In some cases, a nearly analytic solution is possible    </a:t>
                </a:r>
              </a:p>
              <a:p>
                <a:r>
                  <a:rPr lang="en-US" dirty="0"/>
                  <a:t>How can we find a numerical solution? </a:t>
                </a:r>
              </a:p>
              <a:p>
                <a:pPr lvl="1"/>
                <a:r>
                  <a:rPr lang="en-US" dirty="0"/>
                  <a:t>Fit parameters of the switching distribution </a:t>
                </a:r>
              </a:p>
              <a:p>
                <a:pPr lvl="1"/>
                <a:r>
                  <a:rPr lang="en-US" dirty="0"/>
                  <a:t>Fit parameters of the other distribution </a:t>
                </a:r>
              </a:p>
              <a:p>
                <a:pPr lvl="1"/>
                <a:r>
                  <a:rPr lang="en-US" dirty="0"/>
                  <a:t>The model is nonlinear!</a:t>
                </a:r>
              </a:p>
              <a:p>
                <a:r>
                  <a:rPr lang="en-US" dirty="0"/>
                  <a:t>Use an iterative (alternating) solution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Estimate parameter(s) of switching distribution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Estimate parameter(s) of other distribution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Estimate error in fit to the data 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Repeat steps 1, 2 and 3 until convergence,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𝑜𝑙𝑑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pPr lvl="0"/>
                <a:endParaRPr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BB3C24-B2A6-ABAB-74A0-C12FD14224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  <a:blipFill>
                <a:blip r:embed="rId2"/>
                <a:stretch>
                  <a:fillRect l="-963" t="-2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63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FCDCC-A891-FAD2-7E8E-28DACE3CB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9469-8BB5-D00E-F486-A613048D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Response Regression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482F6-6F05-517A-F3BD-DC90A1974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fit a model with zero inflated distributions?  </a:t>
                </a:r>
              </a:p>
              <a:p>
                <a:pPr marL="0" indent="0">
                  <a:buNone/>
                </a:pPr>
                <a:r>
                  <a:rPr lang="en-US" dirty="0"/>
                  <a:t>Example, zero-inflated Poisson distribution  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Estimate parameter,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of binomial distribution as GLM</a:t>
                </a:r>
              </a:p>
              <a:p>
                <a:pPr lvl="2"/>
                <a:r>
                  <a:rPr lang="en-US" dirty="0"/>
                  <a:t>Poisson distribution parameter held constant 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Estimate parameter,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of Poisson distribution as GLM</a:t>
                </a:r>
              </a:p>
              <a:p>
                <a:pPr lvl="2"/>
                <a:r>
                  <a:rPr lang="en-US" dirty="0"/>
                  <a:t>Binomial distribution parameter held constant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Find error between estimate and observed data 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Repeat steps 1, 2 and 3 until convergence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0"/>
                <a:endParaRPr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482F6-6F05-517A-F3BD-DC90A1974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  <a:blipFill>
                <a:blip r:embed="rId2"/>
                <a:stretch>
                  <a:fillRect l="-1111" t="-1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39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83D6F-D893-DA13-853F-A9881CC56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A3F3-7181-C173-382B-2D2AA99BC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Poisson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D9DE8-3CA0-350C-E556-EEFC89404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1995055"/>
            <a:ext cx="3871650" cy="268501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model for fish caught by parties visiting a park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distribution is zero inflated, many parties do not catch any fish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C0445D-ABCD-B101-00A3-EF9F7082F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869" y="1512916"/>
            <a:ext cx="4729701" cy="3058181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6BF2677-7F67-46D3-02CB-2BBB9F7E6387}"/>
              </a:ext>
            </a:extLst>
          </p:cNvPr>
          <p:cNvCxnSpPr>
            <a:cxnSpLocks/>
          </p:cNvCxnSpPr>
          <p:nvPr/>
        </p:nvCxnSpPr>
        <p:spPr>
          <a:xfrm>
            <a:off x="4060767" y="3125585"/>
            <a:ext cx="935182" cy="33251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04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9EA63-83E3-1C55-7E5E-003914F59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B3EF-8AFD-D43E-E1F9-1C70D0D87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Poisson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54A87-DA9E-3737-627D-548F0DEF0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812601"/>
            <a:ext cx="8381305" cy="156483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model for fish caught by parties visiting a park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Exogenous variables, persons in party, children in party, did the party camp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Facet plot of the response variable vs. the exogenous variables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26E4EE-106F-5AB2-1AA2-C4E81F014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68970"/>
            <a:ext cx="8244431" cy="245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99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94746-4749-4FB0-5CB4-48DBD2CA7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6857-4CA1-DF47-C163-671D5556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Poisson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8B0C5-D708-13A5-020E-78E79C75A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1068185"/>
            <a:ext cx="4653048" cy="353706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model for fish caught by parties visiting a park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Model is significant in explaining the data compared to the null model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coefficients are all significant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Coefficient for switching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Adding people to party or camping increases expected number of fish caught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Children in party reduce expected number of fish caught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3AE126-A2E1-4BB6-62EC-3A9E87603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12" y="893616"/>
            <a:ext cx="3645628" cy="407531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AA0651-EF34-BE67-36D9-ED87C3AB1760}"/>
              </a:ext>
            </a:extLst>
          </p:cNvPr>
          <p:cNvCxnSpPr>
            <a:cxnSpLocks/>
          </p:cNvCxnSpPr>
          <p:nvPr/>
        </p:nvCxnSpPr>
        <p:spPr>
          <a:xfrm>
            <a:off x="4572000" y="2049087"/>
            <a:ext cx="3084023" cy="13050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22EFC8-1E22-00B6-1333-C5684091AA57}"/>
              </a:ext>
            </a:extLst>
          </p:cNvPr>
          <p:cNvCxnSpPr>
            <a:cxnSpLocks/>
          </p:cNvCxnSpPr>
          <p:nvPr/>
        </p:nvCxnSpPr>
        <p:spPr>
          <a:xfrm>
            <a:off x="3653444" y="2937555"/>
            <a:ext cx="2622665" cy="10300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4A3AF0-A54E-AA24-9428-9795BB249912}"/>
              </a:ext>
            </a:extLst>
          </p:cNvPr>
          <p:cNvCxnSpPr>
            <a:cxnSpLocks/>
          </p:cNvCxnSpPr>
          <p:nvPr/>
        </p:nvCxnSpPr>
        <p:spPr>
          <a:xfrm>
            <a:off x="4821382" y="3602527"/>
            <a:ext cx="749999" cy="6930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1F32A9-C574-B383-2D30-A94CF83FA8A9}"/>
              </a:ext>
            </a:extLst>
          </p:cNvPr>
          <p:cNvCxnSpPr>
            <a:cxnSpLocks/>
          </p:cNvCxnSpPr>
          <p:nvPr/>
        </p:nvCxnSpPr>
        <p:spPr>
          <a:xfrm>
            <a:off x="4756959" y="3948543"/>
            <a:ext cx="926869" cy="63176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FA3CC1-AFAE-5D22-0215-84C2EABFAABF}"/>
              </a:ext>
            </a:extLst>
          </p:cNvPr>
          <p:cNvCxnSpPr>
            <a:cxnSpLocks/>
          </p:cNvCxnSpPr>
          <p:nvPr/>
        </p:nvCxnSpPr>
        <p:spPr>
          <a:xfrm>
            <a:off x="4268585" y="2662494"/>
            <a:ext cx="3429001" cy="110317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67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27D63-CE8B-7C84-26AC-FBBCF013A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2CBA2-E206-728D-2AA7-52C261CBE1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1560"/>
                <a:ext cx="8229600" cy="377056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Residuals of GLM models are not expected to be Normally distributed  </a:t>
                </a:r>
              </a:p>
              <a:p>
                <a:r>
                  <a:rPr lang="en-US" dirty="0"/>
                  <a:t>Need a transformation of residuals to an easier to understand distribution  </a:t>
                </a:r>
              </a:p>
              <a:p>
                <a:r>
                  <a:rPr lang="en-US" dirty="0"/>
                  <a:t>The </a:t>
                </a:r>
                <a:r>
                  <a:rPr lang="en-US" dirty="0">
                    <a:hlinkClick r:id="rId2"/>
                  </a:rPr>
                  <a:t>Pearson adjustment </a:t>
                </a:r>
                <a:r>
                  <a:rPr lang="en-US" dirty="0"/>
                  <a:t>transforms the distributions of the residuals to approximately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2CBA2-E206-728D-2AA7-52C261CBE1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1560"/>
                <a:ext cx="8229600" cy="3770567"/>
              </a:xfrm>
              <a:blipFill>
                <a:blip r:embed="rId3"/>
                <a:stretch>
                  <a:fillRect l="-1111" t="-1294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2DC14BED-D8BA-13A9-A5D6-1D3905775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Poisson Regression</a:t>
            </a:r>
            <a:endParaRPr sz="3200" b="0" dirty="0"/>
          </a:p>
        </p:txBody>
      </p:sp>
    </p:spTree>
    <p:extLst>
      <p:ext uri="{BB962C8B-B14F-4D97-AF65-F5344CB8AC3E}">
        <p14:creationId xmlns:p14="http://schemas.microsoft.com/office/powerpoint/2010/main" val="415574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DE16C-B8BA-7E63-0400-D9D4B825C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F0C0-57E2-E59F-7F90-2C8E6119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Poisson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DC013-3F3F-9611-72C4-36CB32D35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1376794"/>
            <a:ext cx="4274818" cy="3362499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model for fish caught by parties visiting a park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Pearson adjusted residuals show some heteroscedastic behavior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50" b="1" dirty="0"/>
              <a:t>Do not over interpret this plot!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50" dirty="0"/>
              <a:t>A sample of only 250 cases is small and there can be </a:t>
            </a:r>
            <a:r>
              <a:rPr lang="en-US" sz="1850" b="1" dirty="0"/>
              <a:t>considerable variation from sampling alone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Histogram and Q-Q plot show considerable right skew and larger outliers in the Pearson adjusted residuals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921FE1-0E21-7AB3-9569-8F438587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718" y="1026622"/>
            <a:ext cx="4450282" cy="406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19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5C1C8-BE41-6056-2236-1780797FA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7884-1785-002A-C91F-EB861AA82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1" y="1850264"/>
            <a:ext cx="7772400" cy="1021556"/>
          </a:xfrm>
        </p:spPr>
        <p:txBody>
          <a:bodyPr/>
          <a:lstStyle/>
          <a:p>
            <a:pPr algn="ctr"/>
            <a:r>
              <a:rPr lang="en-US" b="0" cap="none" dirty="0"/>
              <a:t>Models for Over-Dispersed Response</a:t>
            </a:r>
          </a:p>
        </p:txBody>
      </p:sp>
    </p:spTree>
    <p:extLst>
      <p:ext uri="{BB962C8B-B14F-4D97-AF65-F5344CB8AC3E}">
        <p14:creationId xmlns:p14="http://schemas.microsoft.com/office/powerpoint/2010/main" val="154029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Welcome to the Second Half of CSCI E-83!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Plan going forward:</a:t>
            </a:r>
          </a:p>
          <a:p>
            <a:pPr lvl="0"/>
            <a:r>
              <a:rPr dirty="0"/>
              <a:t>Week </a:t>
            </a:r>
            <a:r>
              <a:rPr lang="en-US" dirty="0"/>
              <a:t>8</a:t>
            </a:r>
            <a:r>
              <a:rPr dirty="0"/>
              <a:t>, </a:t>
            </a:r>
            <a:r>
              <a:rPr lang="en-US" dirty="0"/>
              <a:t>Oct 23</a:t>
            </a:r>
            <a:r>
              <a:rPr dirty="0"/>
              <a:t>: </a:t>
            </a:r>
            <a:r>
              <a:rPr lang="en-US" dirty="0"/>
              <a:t>Statistical Properties of Time Series </a:t>
            </a:r>
          </a:p>
          <a:p>
            <a:pPr lvl="0"/>
            <a:r>
              <a:rPr lang="en-US" dirty="0"/>
              <a:t>Week 9, Oct 30: Introduction to Time Series Models </a:t>
            </a:r>
            <a:endParaRPr dirty="0"/>
          </a:p>
          <a:p>
            <a:pPr lvl="0"/>
            <a:r>
              <a:rPr dirty="0"/>
              <a:t>Week 1</a:t>
            </a:r>
            <a:r>
              <a:rPr lang="en-US" dirty="0"/>
              <a:t>0</a:t>
            </a:r>
            <a:r>
              <a:rPr dirty="0"/>
              <a:t>, Nov</a:t>
            </a:r>
            <a:r>
              <a:rPr lang="en-US" dirty="0"/>
              <a:t> 6</a:t>
            </a:r>
            <a:r>
              <a:rPr dirty="0"/>
              <a:t>:</a:t>
            </a:r>
            <a:r>
              <a:rPr lang="en-US" dirty="0"/>
              <a:t> Introduction to Bayes Models</a:t>
            </a:r>
            <a:endParaRPr dirty="0"/>
          </a:p>
          <a:p>
            <a:pPr lvl="0"/>
            <a:r>
              <a:rPr lang="en-US" dirty="0"/>
              <a:t>Week 11, </a:t>
            </a:r>
            <a:r>
              <a:rPr dirty="0"/>
              <a:t>Nov 1</a:t>
            </a:r>
            <a:r>
              <a:rPr lang="en-US" dirty="0"/>
              <a:t>3</a:t>
            </a:r>
            <a:r>
              <a:rPr dirty="0"/>
              <a:t>:</a:t>
            </a:r>
            <a:r>
              <a:rPr lang="en-US" dirty="0"/>
              <a:t> MCMC for Bayes</a:t>
            </a:r>
            <a:endParaRPr dirty="0"/>
          </a:p>
          <a:p>
            <a:pPr lvl="0"/>
            <a:r>
              <a:rPr dirty="0"/>
              <a:t>Week</a:t>
            </a:r>
            <a:r>
              <a:rPr lang="en-US" dirty="0"/>
              <a:t> </a:t>
            </a:r>
            <a:r>
              <a:rPr dirty="0"/>
              <a:t>12, Nov 2</a:t>
            </a:r>
            <a:r>
              <a:rPr lang="en-US" dirty="0"/>
              <a:t>0</a:t>
            </a:r>
            <a:r>
              <a:rPr dirty="0"/>
              <a:t>:</a:t>
            </a:r>
            <a:r>
              <a:rPr lang="en-US" dirty="0"/>
              <a:t> Hierarchical Bayesian models</a:t>
            </a:r>
          </a:p>
          <a:p>
            <a:pPr lvl="0"/>
            <a:r>
              <a:rPr lang="en-US" dirty="0"/>
              <a:t>Nov 24: Project proposals due</a:t>
            </a:r>
          </a:p>
          <a:p>
            <a:pPr lvl="0"/>
            <a:r>
              <a:rPr lang="en-US" dirty="0"/>
              <a:t>Nov 27: No class, Thanksgiving holiday</a:t>
            </a:r>
            <a:endParaRPr dirty="0"/>
          </a:p>
          <a:p>
            <a:pPr lvl="0"/>
            <a:r>
              <a:rPr dirty="0"/>
              <a:t>Week 13, </a:t>
            </a:r>
            <a:r>
              <a:rPr lang="en-US" dirty="0"/>
              <a:t>Dec 4</a:t>
            </a:r>
            <a:r>
              <a:rPr dirty="0"/>
              <a:t>: </a:t>
            </a:r>
            <a:r>
              <a:rPr lang="en-US" dirty="0"/>
              <a:t>Modern Time Series Models </a:t>
            </a:r>
            <a:endParaRPr dirty="0"/>
          </a:p>
          <a:p>
            <a:pPr lvl="0"/>
            <a:r>
              <a:rPr dirty="0"/>
              <a:t>Dec </a:t>
            </a:r>
            <a:r>
              <a:rPr lang="en-US" dirty="0"/>
              <a:t>19</a:t>
            </a:r>
            <a:r>
              <a:rPr dirty="0"/>
              <a:t>: Submit Graduate Independent Projects</a:t>
            </a:r>
            <a:r>
              <a:rPr lang="en-US" dirty="0"/>
              <a:t> – </a:t>
            </a:r>
            <a:r>
              <a:rPr lang="en-US" b="1" dirty="0">
                <a:solidFill>
                  <a:srgbClr val="FF0000"/>
                </a:solidFill>
              </a:rPr>
              <a:t>No extension possible!</a:t>
            </a:r>
            <a:endParaRPr b="1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dirty="0"/>
              <a:t>Let me know if you have suggestions to update this schedule</a:t>
            </a:r>
          </a:p>
        </p:txBody>
      </p:sp>
    </p:spTree>
    <p:extLst>
      <p:ext uri="{BB962C8B-B14F-4D97-AF65-F5344CB8AC3E}">
        <p14:creationId xmlns:p14="http://schemas.microsoft.com/office/powerpoint/2010/main" val="97211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D7613-D14E-EC43-A019-B4A9F531D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483E-65DC-99C1-549C-85BA0EF4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Over-Dispersed </a:t>
            </a:r>
            <a:r>
              <a:rPr lang="en-US"/>
              <a:t>Response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17C2F-7BD8-0D47-C916-F716C0846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dirty="0"/>
              <a:t>Over-dispersed response variables are commonly encountered     </a:t>
            </a:r>
            <a:endParaRPr dirty="0"/>
          </a:p>
          <a:p>
            <a:pPr lvl="0"/>
            <a:r>
              <a:rPr lang="en-US" dirty="0"/>
              <a:t>Sales volume of a product can show have sudden surges</a:t>
            </a:r>
          </a:p>
          <a:p>
            <a:pPr lvl="0"/>
            <a:r>
              <a:rPr lang="en-US" dirty="0"/>
              <a:t>Demand on an electric grid can have extreme spikes beyond the mean load</a:t>
            </a:r>
          </a:p>
          <a:p>
            <a:pPr lvl="0"/>
            <a:r>
              <a:rPr lang="en-US" dirty="0"/>
              <a:t>Number of emergency patients seen at a hospital can surge well beyond the norm</a:t>
            </a:r>
          </a:p>
          <a:p>
            <a:pPr lvl="0"/>
            <a:r>
              <a:rPr lang="en-US" dirty="0"/>
              <a:t>Frequency of tornados is subject to outbreaks</a:t>
            </a:r>
          </a:p>
          <a:p>
            <a:pPr lvl="0"/>
            <a:r>
              <a:rPr lang="en-US" dirty="0"/>
              <a:t>Number of publications by academic researchers, where a few people have very high numbers</a:t>
            </a:r>
          </a:p>
          <a:p>
            <a:pPr lvl="0"/>
            <a:r>
              <a:rPr lang="en-US" dirty="0"/>
              <a:t>The daily trading volume of a stock can spike occasionally  </a:t>
            </a:r>
          </a:p>
          <a:p>
            <a:r>
              <a:rPr lang="en-US" dirty="0"/>
              <a:t>In epidemiology, the number of people contracting a disease is generally low, but can spike to large numbers</a:t>
            </a:r>
          </a:p>
          <a:p>
            <a:r>
              <a:rPr lang="en-US" dirty="0"/>
              <a:t>Etc.</a:t>
            </a:r>
          </a:p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042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3FC11-9C3C-118F-79AB-D990D84D8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682E-2FF7-FAAB-55B1-B9E5F954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Over-Dispersed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0A91-AE2B-4B56-0879-723A7F8B0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How can we model over-dispersed distributions?  </a:t>
            </a:r>
            <a:endParaRPr dirty="0"/>
          </a:p>
          <a:p>
            <a:pPr lvl="0"/>
            <a:r>
              <a:rPr lang="en-US" dirty="0"/>
              <a:t>Two widely used options  </a:t>
            </a:r>
          </a:p>
          <a:p>
            <a:pPr lvl="0"/>
            <a:r>
              <a:rPr lang="en-US" dirty="0"/>
              <a:t>Inherently heavy tailed distributions   </a:t>
            </a:r>
          </a:p>
          <a:p>
            <a:pPr lvl="0"/>
            <a:r>
              <a:rPr lang="en-US" dirty="0"/>
              <a:t>Mixtures of distributions   </a:t>
            </a:r>
          </a:p>
          <a:p>
            <a:pPr lvl="0"/>
            <a:r>
              <a:rPr lang="en-US" dirty="0"/>
              <a:t>Or both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535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A82E9-2C31-4130-2849-500159057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B3605-78EF-6927-618F-A0DDE1DD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Over-Dispersed Distributions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14F5DE-1921-738D-F785-5363AED3B4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do we construct finite </a:t>
                </a:r>
                <a:r>
                  <a:rPr lang="en-US" b="1" dirty="0">
                    <a:hlinkClick r:id="rId2"/>
                  </a:rPr>
                  <a:t>mixtures of distributions</a:t>
                </a:r>
                <a:endParaRPr lang="en-US" b="1" dirty="0"/>
              </a:p>
              <a:p>
                <a:pPr lvl="0"/>
                <a:r>
                  <a:rPr lang="en-US" dirty="0"/>
                  <a:t>Model has two components   </a:t>
                </a:r>
              </a:p>
              <a:p>
                <a:pPr lvl="1"/>
                <a:r>
                  <a:rPr lang="en-US" dirty="0"/>
                  <a:t>A switching distribution, e.g. binomial or categorical   </a:t>
                </a:r>
              </a:p>
              <a:p>
                <a:pPr lvl="1"/>
                <a:r>
                  <a:rPr lang="en-US" dirty="0"/>
                  <a:t>Two or more other distributions</a:t>
                </a:r>
              </a:p>
              <a:p>
                <a:pPr lvl="0"/>
                <a:r>
                  <a:rPr lang="en-US" dirty="0"/>
                  <a:t>Example, </a:t>
                </a:r>
                <a:r>
                  <a:rPr lang="en-US" b="1" dirty="0"/>
                  <a:t>mixture of three Normal distributions </a:t>
                </a:r>
                <a:r>
                  <a:rPr lang="en-US" dirty="0"/>
                  <a:t>creates distribution with high dispersion   </a:t>
                </a:r>
              </a:p>
              <a:p>
                <a:pPr lvl="1"/>
                <a:r>
                  <a:rPr lang="en-US" dirty="0"/>
                  <a:t>Switching probabilities from categorical distribution,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Three Normal distributions with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ar-A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First and third distributions have weight on left and right tails 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14F5DE-1921-738D-F785-5363AED3B4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80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B9F2A-0799-0329-3BFF-4F3FD9AC6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8645-A612-547B-BE69-1774C4B4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Over-Dispersed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78F1-CBE5-7762-35DD-4AB3F3A43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Many choices of </a:t>
            </a:r>
            <a:r>
              <a:rPr lang="en-US" dirty="0">
                <a:hlinkClick r:id="rId2"/>
              </a:rPr>
              <a:t>heavy tailed distributions </a:t>
            </a:r>
            <a:r>
              <a:rPr lang="en-US" dirty="0"/>
              <a:t>to model over-dispersed variables </a:t>
            </a:r>
            <a:endParaRPr dirty="0"/>
          </a:p>
          <a:p>
            <a:pPr lvl="0"/>
            <a:r>
              <a:rPr lang="en-US" dirty="0"/>
              <a:t>Student-t with low degrees of freedom – cannot use GLM! </a:t>
            </a:r>
          </a:p>
          <a:p>
            <a:pPr lvl="0"/>
            <a:r>
              <a:rPr lang="en-US" dirty="0"/>
              <a:t>Negative binomial</a:t>
            </a:r>
          </a:p>
          <a:p>
            <a:pPr lvl="0"/>
            <a:r>
              <a:rPr lang="en-US" dirty="0"/>
              <a:t>Log-gamma</a:t>
            </a:r>
          </a:p>
          <a:p>
            <a:pPr lvl="0"/>
            <a:r>
              <a:rPr lang="en-US" dirty="0"/>
              <a:t>Pareto</a:t>
            </a:r>
          </a:p>
          <a:p>
            <a:pPr lvl="0"/>
            <a:r>
              <a:rPr lang="en-US" dirty="0"/>
              <a:t>Log-logistic</a:t>
            </a:r>
          </a:p>
          <a:p>
            <a:pPr lvl="0"/>
            <a:r>
              <a:rPr lang="en-US" dirty="0"/>
              <a:t>Log-normal </a:t>
            </a:r>
          </a:p>
          <a:p>
            <a:pPr lvl="0"/>
            <a:r>
              <a:rPr lang="en-US" dirty="0"/>
              <a:t>Etc.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7734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B436B-EC23-FEE9-FC8D-FF8C5CEDB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1029-867C-D91C-69AA-494FD000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Negative Binomial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D034CF-91F6-FE3D-104F-E5818A5450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37920"/>
                <a:ext cx="8229600" cy="3616959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𝐧𝐞𝐠𝐚𝐭𝐢𝐯𝐞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𝐛𝐢𝐧𝐨𝐦𝐢𝐚𝐥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𝐝𝐢𝐬𝐭𝐫𝐢𝐛𝐮𝐭𝐢𝐨𝐧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</m:oMath>
                </a14:m>
                <a:r>
                  <a:rPr lang="en-US" dirty="0"/>
                  <a:t>is a generalization of the Poisson distribution </a:t>
                </a:r>
              </a:p>
              <a:p>
                <a:r>
                  <a:rPr lang="en-US" dirty="0"/>
                  <a:t>The general form of the negative binomial distribution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Where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trials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successes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probability of success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hlinkClick r:id="rId3"/>
                      </a:rPr>
                      <m:t>𝐛𝐢𝐧𝐨𝐦𝐢𝐚𝐥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3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3"/>
                      </a:rPr>
                      <m:t>𝐜𝐨𝐞𝐟𝐟𝐢𝐜𝐢𝐞𝐧𝐭</m:t>
                    </m:r>
                  </m:oMath>
                </a14:m>
                <a:r>
                  <a:rPr lang="en-US" dirty="0"/>
                  <a:t>, pronounced ‘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’, is the number of combinations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D034CF-91F6-FE3D-104F-E5818A5450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37920"/>
                <a:ext cx="8229600" cy="3616959"/>
              </a:xfrm>
              <a:blipFill>
                <a:blip r:embed="rId4"/>
                <a:stretch>
                  <a:fillRect l="-963" t="-2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124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26A59-C31D-CA4F-22DC-CE0BC44AC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3BF8-D3F1-8411-50B3-B0EACB4B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Negative Binomial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7160E7-1674-F41A-2EC9-D8EC46BD80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𝐧𝐞𝐠𝐚𝐭𝐢𝐯𝐞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𝐛𝐢𝐧𝐨𝐦𝐢𝐚𝐥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𝐝𝐢𝐬𝐭𝐫𝐢𝐛𝐮𝐭𝐢𝐨𝐧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</m:oMath>
                </a14:m>
                <a:r>
                  <a:rPr lang="en-US" dirty="0"/>
                  <a:t>is a generalization of the Poisson distribution </a:t>
                </a:r>
              </a:p>
              <a:p>
                <a:r>
                  <a:rPr lang="en-US" dirty="0"/>
                  <a:t>The general form of the negative binomial distribution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Reparametrize to get a form suitable for analysis in terms of the expected arrival rate,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 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:r>
                  <a:rPr lang="en-US" b="1" dirty="0"/>
                  <a:t>over-dispersion parameter,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endParaRPr lang="en-US" b="1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7160E7-1674-F41A-2EC9-D8EC46BD8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  <a:blipFill>
                <a:blip r:embed="rId3"/>
                <a:stretch>
                  <a:fillRect l="-1111" t="-2357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07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13279-F436-FB2E-C060-C62748F09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94E5-8555-ECFC-E468-D9EEF558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Negative Binomial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4107CC-0B7A-2331-4339-E9C4D766CB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𝐧𝐞𝐠𝐚𝐭𝐢𝐯𝐞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𝐛𝐢𝐧𝐨𝐦𝐢𝐚𝐥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𝐝𝐢𝐬𝐭𝐫𝐢𝐛𝐮𝐭𝐢𝐨𝐧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</m:oMath>
                </a14:m>
                <a:r>
                  <a:rPr lang="en-US" dirty="0"/>
                  <a:t>is a generalization of the Poisson distribution </a:t>
                </a:r>
              </a:p>
              <a:p>
                <a:r>
                  <a:rPr lang="en-US" dirty="0"/>
                  <a:t>We can reparametrize to get a form suitable for analysis in terms of the average arrival rate,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and the 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Compare this parameterization to the Poisson distribution  </a:t>
                </a:r>
              </a:p>
              <a:p>
                <a:pPr lvl="1"/>
                <a:r>
                  <a:rPr lang="en-US" dirty="0"/>
                  <a:t>For the Poisson distribution, the variance equals the mean,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adds </a:t>
                </a:r>
                <a:r>
                  <a:rPr lang="en-US" b="1" dirty="0"/>
                  <a:t>excess dispersion </a:t>
                </a:r>
                <a:r>
                  <a:rPr lang="en-US" dirty="0"/>
                  <a:t>as a function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Increasing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increases the dispersion of the negative binomial distribution </a:t>
                </a:r>
              </a:p>
              <a:p>
                <a:pPr lvl="1"/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the negative binomial distribution is identical to the Poisson distribution </a:t>
                </a:r>
              </a:p>
              <a:p>
                <a:endParaRPr lang="en-US" dirty="0"/>
              </a:p>
              <a:p>
                <a:pPr lvl="1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4107CC-0B7A-2331-4339-E9C4D766CB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  <a:blipFill>
                <a:blip r:embed="rId3"/>
                <a:stretch>
                  <a:fillRect l="-741" t="-2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99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BF2F3-8894-1B9E-15CE-B3FC1B795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1F966-FC29-1E41-EEEA-01BA21E09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Over-Dispersed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4FEF-C2B0-84F8-8459-C7B206F8F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5408"/>
            <a:ext cx="8229600" cy="3832113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dirty="0"/>
              <a:t>How can we work with distributions that exhibit both zero-inflation and over-dispersion? </a:t>
            </a:r>
          </a:p>
          <a:p>
            <a:r>
              <a:rPr lang="en-US" dirty="0"/>
              <a:t>Create a mixture of two distributions </a:t>
            </a:r>
          </a:p>
          <a:p>
            <a:pPr lvl="1"/>
            <a:r>
              <a:rPr lang="en-US" dirty="0"/>
              <a:t>A binomial switching distribution for the zero-inflation</a:t>
            </a:r>
          </a:p>
          <a:p>
            <a:pPr lvl="1"/>
            <a:r>
              <a:rPr lang="en-US" dirty="0"/>
              <a:t>An over-dispersed distribution </a:t>
            </a:r>
          </a:p>
          <a:p>
            <a:r>
              <a:rPr lang="en-US" dirty="0"/>
              <a:t>Examples of zero-inflated and over-dispersed count data:</a:t>
            </a:r>
          </a:p>
          <a:p>
            <a:pPr lvl="1"/>
            <a:r>
              <a:rPr lang="en-US" dirty="0"/>
              <a:t>There are zero tornados on most days in most area, but can have large outbreaks with low probability</a:t>
            </a:r>
          </a:p>
          <a:p>
            <a:pPr lvl="1"/>
            <a:r>
              <a:rPr lang="en-US" dirty="0"/>
              <a:t>A wildlife biologist may spot none of a specific species on a given day, but could encounter large numbers occasionally   </a:t>
            </a:r>
          </a:p>
          <a:p>
            <a:pPr lvl="1"/>
            <a:r>
              <a:rPr lang="en-US" dirty="0"/>
              <a:t>Most days there are no auto accidents on a segment of road, but there are a few days with high numbers of accidents   </a:t>
            </a:r>
          </a:p>
          <a:p>
            <a:pPr lvl="1"/>
            <a:r>
              <a:rPr lang="en-US" dirty="0"/>
              <a:t>Demand for a rarely purchased product is zero on most days, but can have spikes in demand</a:t>
            </a:r>
          </a:p>
        </p:txBody>
      </p:sp>
    </p:spTree>
    <p:extLst>
      <p:ext uri="{BB962C8B-B14F-4D97-AF65-F5344CB8AC3E}">
        <p14:creationId xmlns:p14="http://schemas.microsoft.com/office/powerpoint/2010/main" val="315306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ED322-EC72-9B4B-B7DF-34CE131EA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88C3-4F96-E656-796F-780A92B3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Negative Binomial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402454-ACF7-9F01-68E1-AAF1064ECD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:r>
                  <a:rPr lang="en-US" b="1" dirty="0">
                    <a:hlinkClick r:id="rId2"/>
                  </a:rPr>
                  <a:t>zero-inflated n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𝐞𝐠𝐚𝐭𝐢𝐯𝐞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𝐛𝐢𝐧𝐨𝐦𝐢𝐚𝐥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𝐝𝐢𝐬𝐭𝐫𝐢𝐛𝐮𝐭𝐢𝐨𝐧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</m:oMath>
                </a14:m>
                <a:r>
                  <a:rPr lang="en-US" dirty="0"/>
                  <a:t>is a generalization of the zero-inflated Poisson distribution </a:t>
                </a:r>
              </a:p>
              <a:p>
                <a:r>
                  <a:rPr lang="en-US" dirty="0"/>
                  <a:t>We can create a mixture distribution with binomial switching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distribution is both </a:t>
                </a:r>
                <a:r>
                  <a:rPr lang="en-US" b="1" dirty="0"/>
                  <a:t>zero-inflated and over-dispersed!</a:t>
                </a:r>
              </a:p>
              <a:p>
                <a:pPr lvl="1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402454-ACF7-9F01-68E1-AAF1064ECD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  <a:blipFill>
                <a:blip r:embed="rId3"/>
                <a:stretch>
                  <a:fillRect l="-1111" t="-1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41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731EE-7D67-38D5-F926-AC676739B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0B6A-949A-70C5-ADEE-1B777AA3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55115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Zero-Inflated Negative Binomial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D4097-0951-82F3-F594-38F57DC99D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951304"/>
                <a:ext cx="3651449" cy="4026639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</a:t>
                </a:r>
                <a:r>
                  <a:rPr lang="en-US" b="1" dirty="0"/>
                  <a:t>, zero-inflated negative binomial distribution </a:t>
                </a:r>
              </a:p>
              <a:p>
                <a:r>
                  <a:rPr lang="en-US" dirty="0"/>
                  <a:t>Standard negative binomial distribution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Zero inflated negative binomial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=0.2 </a:t>
                </a:r>
              </a:p>
              <a:p>
                <a:r>
                  <a:rPr lang="en-US" dirty="0"/>
                  <a:t>Zero inflated negative binomial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=0.5 </a:t>
                </a:r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D4097-0951-82F3-F594-38F57DC99D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951304"/>
                <a:ext cx="3651449" cy="4026639"/>
              </a:xfrm>
              <a:blipFill>
                <a:blip r:embed="rId2"/>
                <a:stretch>
                  <a:fillRect l="-2170" t="-1059" r="-3005" b="-1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B39DC39-B936-ABB8-14A5-08C488C28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352" y="1332025"/>
            <a:ext cx="4973802" cy="345847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9F19F43-F7EE-BF41-AF5E-4CCC505D1543}"/>
              </a:ext>
            </a:extLst>
          </p:cNvPr>
          <p:cNvCxnSpPr>
            <a:cxnSpLocks/>
          </p:cNvCxnSpPr>
          <p:nvPr/>
        </p:nvCxnSpPr>
        <p:spPr>
          <a:xfrm flipV="1">
            <a:off x="3987685" y="2146274"/>
            <a:ext cx="219374" cy="11481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F5ECBC-6B77-9FE1-CA50-680606ED289E}"/>
              </a:ext>
            </a:extLst>
          </p:cNvPr>
          <p:cNvCxnSpPr>
            <a:cxnSpLocks/>
          </p:cNvCxnSpPr>
          <p:nvPr/>
        </p:nvCxnSpPr>
        <p:spPr>
          <a:xfrm flipV="1">
            <a:off x="3378770" y="3190149"/>
            <a:ext cx="820089" cy="76255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FFF6A4-71EC-AE04-2191-240F91A54AC0}"/>
              </a:ext>
            </a:extLst>
          </p:cNvPr>
          <p:cNvCxnSpPr>
            <a:cxnSpLocks/>
          </p:cNvCxnSpPr>
          <p:nvPr/>
        </p:nvCxnSpPr>
        <p:spPr>
          <a:xfrm flipV="1">
            <a:off x="3378770" y="4334174"/>
            <a:ext cx="791386" cy="1271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3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Linear Model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7938"/>
            <a:ext cx="8229600" cy="3769583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There are a number of assumptions in linear models that you overlook at your peril!</a:t>
            </a:r>
          </a:p>
          <a:p>
            <a:pPr lvl="0"/>
            <a:r>
              <a:rPr dirty="0"/>
              <a:t>The feature or predictor variables should be </a:t>
            </a:r>
            <a:r>
              <a:rPr b="1" dirty="0"/>
              <a:t>independent</a:t>
            </a:r>
            <a:r>
              <a:rPr dirty="0"/>
              <a:t> of one another</a:t>
            </a:r>
          </a:p>
          <a:p>
            <a:pPr lvl="1"/>
            <a:r>
              <a:rPr dirty="0"/>
              <a:t>This is rarely true in practice</a:t>
            </a:r>
          </a:p>
          <a:p>
            <a:pPr lvl="1"/>
            <a:r>
              <a:rPr b="1" dirty="0"/>
              <a:t>Multi-</a:t>
            </a:r>
            <a:r>
              <a:rPr b="1" dirty="0" err="1"/>
              <a:t>colinearity</a:t>
            </a:r>
            <a:r>
              <a:rPr dirty="0"/>
              <a:t> between features makes the model </a:t>
            </a:r>
            <a:r>
              <a:rPr b="1" dirty="0"/>
              <a:t>under-determined</a:t>
            </a:r>
          </a:p>
          <a:p>
            <a:pPr lvl="0"/>
            <a:r>
              <a:rPr dirty="0"/>
              <a:t>We assume that numeric features or predictors have zero mean and about the same scale</a:t>
            </a:r>
          </a:p>
          <a:p>
            <a:pPr lvl="1"/>
            <a:r>
              <a:rPr lang="en-US" dirty="0"/>
              <a:t>Zero-center predictors to get</a:t>
            </a:r>
            <a:r>
              <a:rPr dirty="0"/>
              <a:t> </a:t>
            </a:r>
            <a:r>
              <a:rPr lang="en-US" dirty="0"/>
              <a:t>interpretable </a:t>
            </a:r>
            <a:r>
              <a:rPr dirty="0"/>
              <a:t>estimat</a:t>
            </a:r>
            <a:r>
              <a:rPr lang="en-US" dirty="0"/>
              <a:t>es</a:t>
            </a:r>
            <a:r>
              <a:rPr dirty="0"/>
              <a:t> of regression coefficients</a:t>
            </a:r>
          </a:p>
          <a:p>
            <a:pPr lvl="1"/>
            <a:r>
              <a:rPr dirty="0"/>
              <a:t>We do not want to have predictors with a large numeric range dominate training</a:t>
            </a:r>
          </a:p>
          <a:p>
            <a:pPr lvl="1"/>
            <a:r>
              <a:rPr dirty="0"/>
              <a:t>Example: income is in the range of 10s or 100s of thousands and age is in the range of 10s, but </a:t>
            </a:r>
            <a:r>
              <a:rPr dirty="0" err="1"/>
              <a:t>apriori</a:t>
            </a:r>
            <a:r>
              <a:rPr dirty="0"/>
              <a:t> income is no more important than age as a predictor</a:t>
            </a:r>
          </a:p>
          <a:p>
            <a:pPr lvl="0"/>
            <a:r>
              <a:rPr dirty="0"/>
              <a:t>Values of each predictor or feature should be </a:t>
            </a:r>
            <a:r>
              <a:rPr dirty="0" err="1"/>
              <a:t>iid</a:t>
            </a:r>
            <a:endParaRPr dirty="0"/>
          </a:p>
          <a:p>
            <a:pPr lvl="1"/>
            <a:r>
              <a:rPr dirty="0"/>
              <a:t>If variance changes with sample, the optimal value of the coefficient could not be constant</a:t>
            </a:r>
          </a:p>
          <a:p>
            <a:pPr lvl="1"/>
            <a:r>
              <a:rPr dirty="0"/>
              <a:t>If there</a:t>
            </a:r>
            <a:r>
              <a:rPr lang="en-US" dirty="0"/>
              <a:t> is</a:t>
            </a:r>
            <a:r>
              <a:rPr dirty="0"/>
              <a:t> </a:t>
            </a:r>
            <a:r>
              <a:rPr b="1" dirty="0"/>
              <a:t>serial correlation</a:t>
            </a:r>
            <a:r>
              <a:rPr dirty="0"/>
              <a:t> in the predictor values, the </a:t>
            </a:r>
            <a:r>
              <a:rPr dirty="0" err="1"/>
              <a:t>iid</a:t>
            </a:r>
            <a:r>
              <a:rPr dirty="0"/>
              <a:t> assumption is violated - but can account for this such as in time series models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AE21E-FA0D-ED24-47F8-1E46927A3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92C8-0A70-0F50-73AA-664033EB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Poisson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7B798-D7EA-4958-6E54-8FA77CBF9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1995055"/>
            <a:ext cx="3871650" cy="2685011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model for fish caught by parties visiting a park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distribution is zero inflated, many parties do not catch any fish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There is a strong right skew, some parties catch large numbers of fish – </a:t>
            </a:r>
            <a:r>
              <a:rPr lang="en-US" sz="2000" b="1" dirty="0"/>
              <a:t>over-dispersion!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5E8469-02D9-A783-1EFB-74AB523C7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869" y="1512916"/>
            <a:ext cx="4729701" cy="3058181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95693FF-EB30-0F9D-74A8-44D2DBEC16AD}"/>
              </a:ext>
            </a:extLst>
          </p:cNvPr>
          <p:cNvCxnSpPr>
            <a:cxnSpLocks/>
          </p:cNvCxnSpPr>
          <p:nvPr/>
        </p:nvCxnSpPr>
        <p:spPr>
          <a:xfrm>
            <a:off x="4060767" y="3125585"/>
            <a:ext cx="910244" cy="33666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02D0DE-1B74-3843-2A04-E924FE113FDA}"/>
              </a:ext>
            </a:extLst>
          </p:cNvPr>
          <p:cNvCxnSpPr>
            <a:cxnSpLocks/>
          </p:cNvCxnSpPr>
          <p:nvPr/>
        </p:nvCxnSpPr>
        <p:spPr>
          <a:xfrm>
            <a:off x="3167149" y="4443153"/>
            <a:ext cx="313389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21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08D65-F0CE-46C8-50FA-290102D5D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835584-6F5A-BF20-32A6-4531D3254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514" y="1020984"/>
            <a:ext cx="4004425" cy="34151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18FB71-6756-E980-79DD-868281B2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NB Distribution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43A19-21FE-4DBB-A146-D3AB3928B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1068185"/>
            <a:ext cx="4653048" cy="387052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The zero-inflated Poisson regression model for fish caught showed significant over-dispersion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Try zero-inflated negative binomial distribution regression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Log-likelihood increased from -542 for zero-inflated Poisson regression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All coefficients are significant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inflation coefficient has a large  standard error and wide CI!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Significant over-dispersion coefficient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50" dirty="0"/>
              <a:t>Adds 1 extra parameter to model compared to zero-inflated Poisson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29B1D4-FC2D-51F9-8621-C63FA036283B}"/>
              </a:ext>
            </a:extLst>
          </p:cNvPr>
          <p:cNvCxnSpPr>
            <a:cxnSpLocks/>
          </p:cNvCxnSpPr>
          <p:nvPr/>
        </p:nvCxnSpPr>
        <p:spPr>
          <a:xfrm flipV="1">
            <a:off x="3757353" y="3063240"/>
            <a:ext cx="3208712" cy="1662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6DB7B1-1D9B-F928-F82B-17A5ADE04979}"/>
              </a:ext>
            </a:extLst>
          </p:cNvPr>
          <p:cNvCxnSpPr>
            <a:cxnSpLocks/>
          </p:cNvCxnSpPr>
          <p:nvPr/>
        </p:nvCxnSpPr>
        <p:spPr>
          <a:xfrm>
            <a:off x="4605251" y="4122516"/>
            <a:ext cx="806334" cy="2084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C5723A-46E6-BCA6-18E3-AE6820E4BA68}"/>
              </a:ext>
            </a:extLst>
          </p:cNvPr>
          <p:cNvCxnSpPr>
            <a:cxnSpLocks/>
          </p:cNvCxnSpPr>
          <p:nvPr/>
        </p:nvCxnSpPr>
        <p:spPr>
          <a:xfrm flipV="1">
            <a:off x="4572000" y="2227811"/>
            <a:ext cx="3046615" cy="43641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CC8F22-5695-5760-E022-0AEDE4D0DCE8}"/>
              </a:ext>
            </a:extLst>
          </p:cNvPr>
          <p:cNvCxnSpPr>
            <a:cxnSpLocks/>
          </p:cNvCxnSpPr>
          <p:nvPr/>
        </p:nvCxnSpPr>
        <p:spPr>
          <a:xfrm flipV="1">
            <a:off x="4276768" y="3366655"/>
            <a:ext cx="835559" cy="2327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5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E0BEB-C4D8-6D31-BDF0-B0D260502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9765-EFBE-27B5-F1F3-F4CFD020E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NB Distribution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4235B-8D87-745E-4745-282CADA35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8971" y="922713"/>
            <a:ext cx="8441574" cy="1558636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Compare zero-inflated negative binomial distribution regression to zero-inflated Poisson regression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distribution of the over-dispersion coefficient is far from Normal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Distribution is bimodal with asymmetric CI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Perhaps a Bayesian model would have been a better choice?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8BEBC3-B293-3D25-0FC6-29736DFDE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901" y="2373285"/>
            <a:ext cx="5735783" cy="272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3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4012A-BE18-6CD3-D327-452A0A994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3DF84-1411-966E-9D2C-0D43DA3A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NB Distribution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BAA0D-11B3-4FE6-8B3F-57C5C55C6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8971" y="922713"/>
            <a:ext cx="8441574" cy="1558636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Compare zero-inflated negative binomial distribution regression to zero-inflated Poisson regression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Residual plots are similar, with noticeable outliers 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Both models exhibit a bit of heteroskedasticity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Heteroskedasticity near zero could be result of poor fit of binomial parameter   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EBF1277F-D87C-5759-C27E-1463704BF9BB}"/>
              </a:ext>
            </a:extLst>
          </p:cNvPr>
          <p:cNvSpPr txBox="1"/>
          <p:nvPr/>
        </p:nvSpPr>
        <p:spPr>
          <a:xfrm>
            <a:off x="315884" y="473978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Zero-inflated Poisson regression</a:t>
            </a:r>
            <a:endParaRPr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2C16CA9F-3456-8E6B-A082-8DE642E0C06C}"/>
              </a:ext>
            </a:extLst>
          </p:cNvPr>
          <p:cNvSpPr txBox="1"/>
          <p:nvPr/>
        </p:nvSpPr>
        <p:spPr>
          <a:xfrm>
            <a:off x="4953000" y="472752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Zero-inflated NB distribution regression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87EBC9-C685-AB27-4107-65CB41869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042" y="2593097"/>
            <a:ext cx="4523706" cy="20786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8951EB-1FBA-DF9A-6CFB-9765242F6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31985"/>
            <a:ext cx="4589758" cy="207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7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18AA3-4357-A8FE-64EC-611F9FDFE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4F5F37A-EC46-0D82-1AB8-8A8023DCC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" y="2710829"/>
            <a:ext cx="4398778" cy="20166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038AD3-7E99-0806-76B5-936FA08C1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411" y="2651166"/>
            <a:ext cx="4401588" cy="20512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0366F2-9344-091D-15CF-78FA4867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NB Distribution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B8E88-BEF2-48A3-EF3C-7FD0C7E82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768927"/>
            <a:ext cx="8441574" cy="172340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Zero-inflated negative binomial distribution regression for fish caught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Dispersion of residuals is a slightly less for NB distribution regression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Bulk of residual distribution more symmetric for NB regression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Notice the greater fraction in straight line (e.g. Normal) for NB distribution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E03F3E-C55D-59A7-193C-DFBC56B7DFDB}"/>
              </a:ext>
            </a:extLst>
          </p:cNvPr>
          <p:cNvCxnSpPr>
            <a:cxnSpLocks/>
          </p:cNvCxnSpPr>
          <p:nvPr/>
        </p:nvCxnSpPr>
        <p:spPr>
          <a:xfrm flipH="1">
            <a:off x="3192087" y="2273531"/>
            <a:ext cx="1126375" cy="17332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C41F93BC-04C6-2D51-60AE-F5C1D585BCA4}"/>
              </a:ext>
            </a:extLst>
          </p:cNvPr>
          <p:cNvSpPr txBox="1"/>
          <p:nvPr/>
        </p:nvSpPr>
        <p:spPr>
          <a:xfrm>
            <a:off x="315884" y="473978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Zero-inflated Poisson regression</a:t>
            </a:r>
            <a:endParaRPr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5A5FE0CD-F62F-C84A-5F18-FCD2CBD0255C}"/>
              </a:ext>
            </a:extLst>
          </p:cNvPr>
          <p:cNvSpPr txBox="1"/>
          <p:nvPr/>
        </p:nvSpPr>
        <p:spPr>
          <a:xfrm>
            <a:off x="4953000" y="472752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Zero-inflated NB distribution regression</a:t>
            </a:r>
            <a:endParaRPr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620545-03AE-8CE6-5ED3-AD3E3E3C99AD}"/>
              </a:ext>
            </a:extLst>
          </p:cNvPr>
          <p:cNvSpPr/>
          <p:nvPr/>
        </p:nvSpPr>
        <p:spPr>
          <a:xfrm rot="21174054">
            <a:off x="2796699" y="4024020"/>
            <a:ext cx="785547" cy="2115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C2F465-0F7B-2F4C-2FDD-48CB2362000F}"/>
              </a:ext>
            </a:extLst>
          </p:cNvPr>
          <p:cNvSpPr/>
          <p:nvPr/>
        </p:nvSpPr>
        <p:spPr>
          <a:xfrm rot="20679620">
            <a:off x="7386377" y="4000275"/>
            <a:ext cx="1021439" cy="22453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44B9AB-16D9-A21A-152E-852507D411C8}"/>
              </a:ext>
            </a:extLst>
          </p:cNvPr>
          <p:cNvCxnSpPr>
            <a:cxnSpLocks/>
          </p:cNvCxnSpPr>
          <p:nvPr/>
        </p:nvCxnSpPr>
        <p:spPr>
          <a:xfrm>
            <a:off x="5798127" y="2273531"/>
            <a:ext cx="1999211" cy="16904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85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704A0-6F31-8C09-159F-C48B746BC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9E026C-DE03-7E12-04AD-1D030B1EB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84" y="2697999"/>
            <a:ext cx="7826432" cy="22004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156F20-4CF8-B601-9597-154D7ECFD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NB Distribution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F7524-DBAA-5D7E-2EDB-C436AC690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768927"/>
            <a:ext cx="8441574" cy="172340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Zero-inflated negative binomial distribution regression for fish caught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Bootstrap resamples of the NB distribution regression 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General behavior is reasonable, but wide dispersion of outcomes  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Notice outliers that affect the model fit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AA43AE-1662-40E0-C50F-BE558643B7DA}"/>
              </a:ext>
            </a:extLst>
          </p:cNvPr>
          <p:cNvCxnSpPr>
            <a:cxnSpLocks/>
          </p:cNvCxnSpPr>
          <p:nvPr/>
        </p:nvCxnSpPr>
        <p:spPr>
          <a:xfrm flipH="1">
            <a:off x="1620982" y="2223655"/>
            <a:ext cx="640080" cy="11014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878999-D9D1-0A50-FA1E-1B9841925E2B}"/>
              </a:ext>
            </a:extLst>
          </p:cNvPr>
          <p:cNvCxnSpPr>
            <a:cxnSpLocks/>
          </p:cNvCxnSpPr>
          <p:nvPr/>
        </p:nvCxnSpPr>
        <p:spPr>
          <a:xfrm flipH="1">
            <a:off x="1675015" y="2177935"/>
            <a:ext cx="835429" cy="178609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C15D4C-A135-93CA-0A5B-56274A4458B3}"/>
              </a:ext>
            </a:extLst>
          </p:cNvPr>
          <p:cNvCxnSpPr>
            <a:cxnSpLocks/>
          </p:cNvCxnSpPr>
          <p:nvPr/>
        </p:nvCxnSpPr>
        <p:spPr>
          <a:xfrm>
            <a:off x="3038302" y="2177935"/>
            <a:ext cx="1338349" cy="14464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D54397-AAA2-5BE1-1069-94C1497AB0B4}"/>
              </a:ext>
            </a:extLst>
          </p:cNvPr>
          <p:cNvCxnSpPr>
            <a:cxnSpLocks/>
          </p:cNvCxnSpPr>
          <p:nvPr/>
        </p:nvCxnSpPr>
        <p:spPr>
          <a:xfrm flipH="1">
            <a:off x="2630978" y="2177935"/>
            <a:ext cx="157942" cy="72320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65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30AAC-22B8-9E0C-D9FD-39181F96F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DB99-90DA-CAA0-594C-BFF050DF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1" y="1850264"/>
            <a:ext cx="7772400" cy="1021556"/>
          </a:xfrm>
        </p:spPr>
        <p:txBody>
          <a:bodyPr/>
          <a:lstStyle/>
          <a:p>
            <a:pPr algn="ctr"/>
            <a:r>
              <a:rPr lang="en-US" b="0" cap="none" dirty="0"/>
              <a:t>Dealing with Outliers</a:t>
            </a:r>
          </a:p>
        </p:txBody>
      </p:sp>
    </p:spTree>
    <p:extLst>
      <p:ext uri="{BB962C8B-B14F-4D97-AF65-F5344CB8AC3E}">
        <p14:creationId xmlns:p14="http://schemas.microsoft.com/office/powerpoint/2010/main" val="3169928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Outliers are a persistent problem with statistical and machine learning models</a:t>
            </a:r>
          </a:p>
          <a:p>
            <a:pPr lvl="0"/>
            <a:r>
              <a:rPr dirty="0"/>
              <a:t>What are outliers?</a:t>
            </a:r>
          </a:p>
          <a:p>
            <a:pPr lvl="1"/>
            <a:r>
              <a:rPr dirty="0"/>
              <a:t>Errors or noisy measurement</a:t>
            </a:r>
            <a:r>
              <a:rPr lang="en-US" dirty="0"/>
              <a:t> value</a:t>
            </a:r>
            <a:r>
              <a:rPr dirty="0"/>
              <a:t>s</a:t>
            </a:r>
            <a:endParaRPr lang="en-US" dirty="0"/>
          </a:p>
          <a:p>
            <a:pPr lvl="1"/>
            <a:r>
              <a:rPr lang="en-US" dirty="0"/>
              <a:t>Extreme events not accounted for in model</a:t>
            </a:r>
            <a:endParaRPr dirty="0"/>
          </a:p>
          <a:p>
            <a:pPr lvl="0"/>
            <a:r>
              <a:rPr dirty="0"/>
              <a:t>But, </a:t>
            </a:r>
            <a:r>
              <a:rPr lang="en-US" dirty="0"/>
              <a:t>outliers </a:t>
            </a:r>
            <a:r>
              <a:rPr dirty="0"/>
              <a:t>may be of </a:t>
            </a:r>
            <a:r>
              <a:rPr lang="en-US" dirty="0"/>
              <a:t>greatest </a:t>
            </a:r>
            <a:r>
              <a:rPr dirty="0"/>
              <a:t>interest</a:t>
            </a:r>
            <a:r>
              <a:rPr lang="en-US" dirty="0"/>
              <a:t>!</a:t>
            </a:r>
            <a:endParaRPr dirty="0"/>
          </a:p>
          <a:p>
            <a:pPr lvl="1"/>
            <a:r>
              <a:rPr dirty="0"/>
              <a:t>May need to explicitly model</a:t>
            </a:r>
          </a:p>
          <a:p>
            <a:pPr lvl="1"/>
            <a:r>
              <a:rPr dirty="0"/>
              <a:t>Example: Fraud detection</a:t>
            </a:r>
          </a:p>
          <a:p>
            <a:pPr lvl="1"/>
            <a:r>
              <a:rPr dirty="0"/>
              <a:t>Example: Scientific discovery</a:t>
            </a:r>
          </a:p>
          <a:p>
            <a:pPr lvl="0"/>
            <a:r>
              <a:rPr dirty="0"/>
              <a:t>Outliers can be hard to detect</a:t>
            </a:r>
          </a:p>
          <a:p>
            <a:pPr lvl="1"/>
            <a:r>
              <a:rPr dirty="0"/>
              <a:t>Difficult in high-dimensions</a:t>
            </a:r>
          </a:p>
          <a:p>
            <a:pPr lvl="1"/>
            <a:r>
              <a:rPr dirty="0"/>
              <a:t>Often find by influence on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195055" cy="66084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dirty="0"/>
              <a:t>Effects of </a:t>
            </a:r>
            <a:r>
              <a:rPr sz="3200" dirty="0"/>
              <a:t>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4561839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Example: </a:t>
            </a:r>
            <a:r>
              <a:rPr lang="en-US" sz="1800" dirty="0"/>
              <a:t>OLS regression with and without a single outlier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Add a single </a:t>
            </a:r>
            <a:r>
              <a:rPr lang="en-US" sz="1800" b="1" dirty="0"/>
              <a:t>outlier with high leverage </a:t>
            </a:r>
            <a:r>
              <a:rPr lang="en-US" sz="1800" dirty="0"/>
              <a:t>to the regression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Regression without the outlier represents the bulk of the data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regression line with the outlier is skewed with respect to the bulk of the data </a:t>
            </a:r>
            <a:endParaRPr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DA428D-7340-9746-59F2-EA53D56D4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040" y="843534"/>
            <a:ext cx="4124960" cy="415366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963543-D811-2E02-1545-5EBE2C6C8E4B}"/>
              </a:ext>
            </a:extLst>
          </p:cNvPr>
          <p:cNvCxnSpPr>
            <a:cxnSpLocks/>
          </p:cNvCxnSpPr>
          <p:nvPr/>
        </p:nvCxnSpPr>
        <p:spPr>
          <a:xfrm flipV="1">
            <a:off x="4767072" y="2479040"/>
            <a:ext cx="3604768" cy="5218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CCB139-2282-EE51-34F1-E6F9421077A3}"/>
              </a:ext>
            </a:extLst>
          </p:cNvPr>
          <p:cNvCxnSpPr>
            <a:cxnSpLocks/>
          </p:cNvCxnSpPr>
          <p:nvPr/>
        </p:nvCxnSpPr>
        <p:spPr>
          <a:xfrm flipV="1">
            <a:off x="4767072" y="1247648"/>
            <a:ext cx="764032" cy="6434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E733AF-BE74-2BC0-E1E9-778B8B9572B4}"/>
              </a:ext>
            </a:extLst>
          </p:cNvPr>
          <p:cNvCxnSpPr>
            <a:cxnSpLocks/>
          </p:cNvCxnSpPr>
          <p:nvPr/>
        </p:nvCxnSpPr>
        <p:spPr>
          <a:xfrm>
            <a:off x="4912337" y="3441469"/>
            <a:ext cx="1301519" cy="3746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24EA5-5EBE-F6BF-BE4D-E2A13308A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0F9D-2FF1-3271-A206-A8D5B37B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195055" cy="66084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dirty="0"/>
              <a:t>Effect of </a:t>
            </a:r>
            <a:r>
              <a:rPr sz="3200" dirty="0"/>
              <a:t>Outliers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0803E-680F-65EF-66FF-55AA4DB7E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991617"/>
            <a:ext cx="8507983" cy="1243583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sz="1800" dirty="0"/>
              <a:t>Example: </a:t>
            </a:r>
            <a:r>
              <a:rPr lang="en-US" sz="1800" dirty="0"/>
              <a:t>OLS regression with and without a single outlier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Intercept has only small change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Slope is noticeably changed 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Changes are not statistically significant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0F359-DBBE-5A94-C2DA-2A27AD7C9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84" y="2286633"/>
            <a:ext cx="4043284" cy="2772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2A5C75-CF83-CCBD-D70C-A343C9226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31" y="2273309"/>
            <a:ext cx="4075887" cy="278561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73013D-05BF-DCDA-9AF5-35184CE9CA9D}"/>
              </a:ext>
            </a:extLst>
          </p:cNvPr>
          <p:cNvCxnSpPr>
            <a:cxnSpLocks/>
          </p:cNvCxnSpPr>
          <p:nvPr/>
        </p:nvCxnSpPr>
        <p:spPr>
          <a:xfrm>
            <a:off x="4360672" y="4145280"/>
            <a:ext cx="73558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0FCB32-FBF1-37D6-22F1-0AE50AF36297}"/>
              </a:ext>
            </a:extLst>
          </p:cNvPr>
          <p:cNvCxnSpPr>
            <a:cxnSpLocks/>
          </p:cNvCxnSpPr>
          <p:nvPr/>
        </p:nvCxnSpPr>
        <p:spPr>
          <a:xfrm>
            <a:off x="4360672" y="4256675"/>
            <a:ext cx="73558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35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CC54D-A93E-7DF0-F2EC-603642194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EEC6-D606-BDA0-212E-8D3ADDAC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54A8C-8365-5A51-A4BD-48F8386E8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dirty="0"/>
              <a:t>Several commonly encountered data problems affect OLS and GLM models</a:t>
            </a:r>
            <a:endParaRPr dirty="0"/>
          </a:p>
          <a:p>
            <a:pPr lvl="0"/>
            <a:r>
              <a:rPr lang="en-US" b="1" dirty="0"/>
              <a:t>Zero inflated response variables </a:t>
            </a:r>
            <a:r>
              <a:rPr lang="en-US" dirty="0"/>
              <a:t>have an unusual number of zero values   </a:t>
            </a:r>
          </a:p>
          <a:p>
            <a:pPr lvl="1"/>
            <a:r>
              <a:rPr lang="en-US" dirty="0"/>
              <a:t>Use a </a:t>
            </a:r>
            <a:r>
              <a:rPr lang="en-US" b="1" dirty="0"/>
              <a:t>mixture model </a:t>
            </a:r>
            <a:r>
              <a:rPr lang="en-US" dirty="0"/>
              <a:t>to switch between a binomial and another distribution</a:t>
            </a:r>
          </a:p>
          <a:p>
            <a:pPr lvl="0"/>
            <a:r>
              <a:rPr lang="en-US" b="1" dirty="0"/>
              <a:t>Over-dispersed response variables </a:t>
            </a:r>
            <a:r>
              <a:rPr lang="en-US" dirty="0"/>
              <a:t>have a long tails </a:t>
            </a:r>
          </a:p>
          <a:p>
            <a:pPr lvl="1"/>
            <a:r>
              <a:rPr lang="en-US" dirty="0"/>
              <a:t>Can be asymmetric with long tails</a:t>
            </a:r>
          </a:p>
          <a:p>
            <a:pPr lvl="1"/>
            <a:r>
              <a:rPr lang="en-US" dirty="0"/>
              <a:t>Use heavy tailed distribution models</a:t>
            </a:r>
          </a:p>
          <a:p>
            <a:pPr lvl="1"/>
            <a:r>
              <a:rPr lang="en-US" dirty="0"/>
              <a:t>Apply models with mixtures of distributions to account for large low probability responses </a:t>
            </a:r>
          </a:p>
          <a:p>
            <a:pPr lvl="0"/>
            <a:r>
              <a:rPr lang="en-US" b="1" dirty="0"/>
              <a:t>Outliers in independent variables </a:t>
            </a:r>
            <a:r>
              <a:rPr lang="en-US" dirty="0"/>
              <a:t>have an undue influence on OLS and GLM models </a:t>
            </a:r>
          </a:p>
          <a:p>
            <a:pPr lvl="1"/>
            <a:r>
              <a:rPr lang="en-US" dirty="0"/>
              <a:t>Robust regression models </a:t>
            </a:r>
            <a:r>
              <a:rPr lang="en-US" b="1" dirty="0"/>
              <a:t>limit the influence of outliers </a:t>
            </a:r>
            <a:r>
              <a:rPr lang="en-US" dirty="0"/>
              <a:t>on parameter estimates</a:t>
            </a:r>
          </a:p>
          <a:p>
            <a:pPr lvl="0"/>
            <a:r>
              <a:rPr lang="en-US" dirty="0"/>
              <a:t>We can extend the OLS and GLM frameworks to deal with these situations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74598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0E964-EB53-35F3-BFC3-FBEEBE8C6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8C7F-847F-2A06-3230-699147C01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195055" cy="66084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dirty="0"/>
              <a:t>Effect of </a:t>
            </a:r>
            <a:r>
              <a:rPr sz="3200" dirty="0"/>
              <a:t>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FE6BF0F-C66E-8BAB-F761-0FE7A73EC4E3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991617"/>
                <a:ext cx="8507983" cy="1243583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sz="1800" dirty="0"/>
                  <a:t>Example: Effects of outlier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ar-AE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dirty="0"/>
                  <a:t> reduced</a:t>
                </a:r>
                <a:endParaRPr lang="ar-AE" sz="18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F statistics reduced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Log-likelihood reduced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FE6BF0F-C66E-8BAB-F761-0FE7A73EC4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991617"/>
                <a:ext cx="8507983" cy="1243583"/>
              </a:xfrm>
              <a:blipFill>
                <a:blip r:embed="rId2"/>
                <a:stretch>
                  <a:fillRect l="-430" t="-3922" b="-5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38C90D1-72D4-A04D-2E34-4BBBD23A4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84" y="2286633"/>
            <a:ext cx="4043284" cy="2772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FD8E4D-A3FF-8FBE-589F-C98A95219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231" y="2273309"/>
            <a:ext cx="4075887" cy="278561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92AF7F-1C09-E57A-F59C-47C182B894DD}"/>
              </a:ext>
            </a:extLst>
          </p:cNvPr>
          <p:cNvCxnSpPr>
            <a:cxnSpLocks/>
          </p:cNvCxnSpPr>
          <p:nvPr/>
        </p:nvCxnSpPr>
        <p:spPr>
          <a:xfrm>
            <a:off x="4360672" y="2759328"/>
            <a:ext cx="433227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731CF4-28B3-C670-60EE-40E6D3E12B8E}"/>
              </a:ext>
            </a:extLst>
          </p:cNvPr>
          <p:cNvCxnSpPr>
            <a:cxnSpLocks/>
          </p:cNvCxnSpPr>
          <p:nvPr/>
        </p:nvCxnSpPr>
        <p:spPr>
          <a:xfrm>
            <a:off x="4360672" y="2928130"/>
            <a:ext cx="433227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31D4E0-EA82-C62D-6FFB-2CA6292217CE}"/>
              </a:ext>
            </a:extLst>
          </p:cNvPr>
          <p:cNvCxnSpPr>
            <a:cxnSpLocks/>
          </p:cNvCxnSpPr>
          <p:nvPr/>
        </p:nvCxnSpPr>
        <p:spPr>
          <a:xfrm>
            <a:off x="4389685" y="3167734"/>
            <a:ext cx="42625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32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F1735-9903-BE8B-601F-5E7F191EC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9E11-5EA0-97D5-B56A-60615F66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latin typeface="+mn-lt"/>
              </a:rPr>
              <a:t>Measuring Influence of </a:t>
            </a:r>
            <a:r>
              <a:rPr dirty="0">
                <a:latin typeface="+mn-lt"/>
              </a:rPr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098F-EB4C-4DC9-6F93-02AA0DA4F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96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There are several measures we can use to understand outliers</a:t>
            </a:r>
          </a:p>
          <a:p>
            <a:r>
              <a:rPr lang="en-US" b="1" dirty="0"/>
              <a:t>Residual distance</a:t>
            </a:r>
            <a:r>
              <a:rPr lang="en-US" dirty="0"/>
              <a:t>, the difference between observed and model response    </a:t>
            </a:r>
          </a:p>
          <a:p>
            <a:r>
              <a:rPr lang="en-US" b="1" dirty="0"/>
              <a:t>Leverage</a:t>
            </a:r>
            <a:r>
              <a:rPr lang="en-US" dirty="0"/>
              <a:t>, a measure of distance of an observation from the mean of the independent variables   </a:t>
            </a:r>
          </a:p>
          <a:p>
            <a:r>
              <a:rPr lang="en-US" b="1" dirty="0"/>
              <a:t>Influence and Cooke’s distance</a:t>
            </a:r>
            <a:r>
              <a:rPr lang="en-US" dirty="0"/>
              <a:t>, the change in the response from leaving out an observation when fitting the model 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271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latin typeface="+mn-lt"/>
              </a:rPr>
              <a:t>Measuring Influence of </a:t>
            </a:r>
            <a:r>
              <a:rPr dirty="0">
                <a:latin typeface="+mn-lt"/>
              </a:rPr>
              <a:t>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09675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b="1" dirty="0"/>
                  <a:t>Cook’s distance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measures the </a:t>
                </a:r>
                <a:r>
                  <a:rPr b="1" dirty="0"/>
                  <a:t>influence of an outlier </a:t>
                </a:r>
                <a:r>
                  <a:rPr dirty="0"/>
                  <a:t>on model</a:t>
                </a:r>
                <a:r>
                  <a:rPr lang="en-US" dirty="0"/>
                  <a:t> response</a:t>
                </a:r>
                <a:endParaRPr dirty="0"/>
              </a:p>
              <a:p>
                <a:pPr lvl="0"/>
                <a:r>
                  <a:rPr dirty="0"/>
                  <a:t>Cook’s distance for the </a:t>
                </a:r>
                <a:r>
                  <a:rPr dirty="0" err="1"/>
                  <a:t>ith</a:t>
                </a:r>
                <a:r>
                  <a:rPr dirty="0"/>
                  <a:t> data point is the degree of freedom adjusted average squared error against a model without this value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d>
                                        <m:d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</m:den>
                      </m:f>
                    </m:oMath>
                  </m:oMathPara>
                </a14:m>
                <a:endParaRPr dirty="0"/>
              </a:p>
              <a:p>
                <a:pPr marL="685800" lvl="2" indent="0">
                  <a:buNone/>
                </a:pPr>
                <a:r>
                  <a:rPr dirty="0"/>
                  <a:t>where,</a:t>
                </a:r>
                <a:br>
                  <a:rPr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the </a:t>
                </a:r>
                <a:r>
                  <a:rPr dirty="0" err="1"/>
                  <a:t>jth</a:t>
                </a:r>
                <a:r>
                  <a:rPr dirty="0"/>
                  <a:t> prediction computed with all observations</a:t>
                </a:r>
                <a:br>
                  <a:rPr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the </a:t>
                </a:r>
                <a:r>
                  <a:rPr dirty="0" err="1"/>
                  <a:t>jth</a:t>
                </a:r>
                <a:r>
                  <a:rPr dirty="0"/>
                  <a:t> prediction computed without the </a:t>
                </a:r>
                <a:r>
                  <a:rPr dirty="0" err="1"/>
                  <a:t>ith</a:t>
                </a:r>
                <a:r>
                  <a:rPr dirty="0"/>
                  <a:t> observation</a:t>
                </a:r>
                <a:br>
                  <a:rPr dirty="0"/>
                </a:b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number of parameters</a:t>
                </a:r>
                <a:br>
                  <a:rPr dirty="0"/>
                </a:b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number of data points</a:t>
                </a:r>
              </a:p>
              <a:p>
                <a:pPr lvl="0"/>
                <a:r>
                  <a:rPr dirty="0"/>
                  <a:t>Cook’s distance is computed using a </a:t>
                </a:r>
                <a:r>
                  <a:rPr b="1" dirty="0"/>
                  <a:t>leave-one-out resampling algorithm!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09675"/>
              </a:xfrm>
              <a:blipFill>
                <a:blip r:embed="rId2"/>
                <a:stretch>
                  <a:fillRect l="-741" t="-1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20270" cy="664508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b="0" dirty="0">
                <a:latin typeface="+mn-lt"/>
              </a:rPr>
              <a:t>Measuring Influence of Outliers</a:t>
            </a:r>
            <a:endParaRPr sz="3200" b="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4311621" cy="3717098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1800" b="1" dirty="0"/>
                  <a:t>Influence plot </a:t>
                </a:r>
                <a:r>
                  <a:rPr lang="en-US" sz="1800" dirty="0"/>
                  <a:t>enables evaluation of </a:t>
                </a:r>
                <a:r>
                  <a:rPr lang="en-US" sz="1800" b="1" dirty="0"/>
                  <a:t>outlier effects 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hlinkClick r:id="rId2"/>
                  </a:rPr>
                  <a:t>Studentized residuals </a:t>
                </a:r>
                <a:r>
                  <a:rPr lang="en-US" sz="1800" dirty="0"/>
                  <a:t>on the vertical axis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ar-AE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</m:e>
                            <m:sub>
                              <m:r>
                                <a:rPr lang="ar-AE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ar-AE" sz="1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  <m:rad>
                            <m:radPr>
                              <m:degHide m:val="on"/>
                              <m:ctrlPr>
                                <a:rPr lang="ar-AE" sz="18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ar-AE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ar-AE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ar-AE" sz="1800" b="0" i="1" smtClean="0"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ar-AE" sz="1800" dirty="0"/>
              </a:p>
              <a:p>
                <a:pPr lvl="1"/>
                <a:r>
                  <a:rPr lang="en-US" sz="165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ar-AE" sz="1600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ar-AE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600" b="0" i="1" smtClean="0">
                        <a:latin typeface="Cambria Math" panose="02040503050406030204" pitchFamily="18" charset="0"/>
                      </a:rPr>
                      <m:t>𝑙𝑒𝑣𝑒𝑟𝑎𝑔𝑒</m:t>
                    </m:r>
                  </m:oMath>
                </a14:m>
                <a:endParaRPr lang="en-US" sz="18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b="1" dirty="0"/>
                  <a:t>Leverage</a:t>
                </a:r>
                <a:r>
                  <a:rPr lang="en-US" sz="1800" dirty="0"/>
                  <a:t> on the horizontal axis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Size of the markers indicates overall </a:t>
                </a:r>
                <a:r>
                  <a:rPr lang="en-US" sz="1800" b="1" dirty="0"/>
                  <a:t>influence 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4311621" cy="3717098"/>
              </a:xfrm>
              <a:blipFill>
                <a:blip r:embed="rId3"/>
                <a:stretch>
                  <a:fillRect l="-1132" t="-985" r="-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F94D8A0-8036-B7DB-DB79-38B98A049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333" y="810469"/>
            <a:ext cx="4235763" cy="4275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Robust Models and Influence Function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We can measure the sensitivity of a model by its </a:t>
            </a:r>
            <a:r>
              <a:rPr lang="en-US" b="1" dirty="0"/>
              <a:t>influence function </a:t>
            </a:r>
            <a:endParaRPr lang="en-US" dirty="0"/>
          </a:p>
          <a:p>
            <a:pPr lvl="0"/>
            <a:r>
              <a:rPr lang="en-US" dirty="0"/>
              <a:t>Example: </a:t>
            </a:r>
            <a:r>
              <a:rPr dirty="0"/>
              <a:t>Ordinary linear regression uses </a:t>
            </a:r>
            <a:r>
              <a:rPr b="1" dirty="0"/>
              <a:t>squared error loss</a:t>
            </a:r>
            <a:r>
              <a:rPr dirty="0"/>
              <a:t> function</a:t>
            </a:r>
          </a:p>
          <a:p>
            <a:pPr lvl="1"/>
            <a:r>
              <a:rPr dirty="0"/>
              <a:t>Optimal if the errors are </a:t>
            </a:r>
            <a:r>
              <a:rPr dirty="0" err="1"/>
              <a:t>iid</a:t>
            </a:r>
            <a:r>
              <a:rPr dirty="0"/>
              <a:t> Normal</a:t>
            </a:r>
          </a:p>
          <a:p>
            <a:pPr lvl="1"/>
            <a:r>
              <a:rPr dirty="0"/>
              <a:t>Is an </a:t>
            </a:r>
            <a:r>
              <a:rPr b="1" dirty="0"/>
              <a:t>unbiased estimator</a:t>
            </a:r>
            <a:endParaRPr lang="en-US" b="1" dirty="0"/>
          </a:p>
          <a:p>
            <a:pPr lvl="1"/>
            <a:r>
              <a:rPr lang="en-US" dirty="0"/>
              <a:t>But the influence function is </a:t>
            </a:r>
            <a:r>
              <a:rPr lang="en-US" b="1" dirty="0"/>
              <a:t>unbounded!</a:t>
            </a:r>
          </a:p>
          <a:p>
            <a:r>
              <a:rPr lang="en-US" dirty="0"/>
              <a:t>Robust models have </a:t>
            </a:r>
            <a:r>
              <a:rPr lang="en-US" b="1" dirty="0"/>
              <a:t>bounded influence function 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505DB-4EA8-2B7C-5B94-91EF103FD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645B-865C-8C36-8DD9-F9B2BE9C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Robust Models and Influence Function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34288-B992-2D42-1E65-BECDCA6AE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Example: compare robust and non-robust model</a:t>
            </a:r>
            <a:endParaRPr dirty="0"/>
          </a:p>
          <a:p>
            <a:pPr lvl="0"/>
            <a:r>
              <a:rPr dirty="0"/>
              <a:t>Ordinary linear regression uses </a:t>
            </a:r>
            <a:r>
              <a:rPr b="1" dirty="0"/>
              <a:t>squared error loss</a:t>
            </a:r>
            <a:r>
              <a:rPr dirty="0"/>
              <a:t> function</a:t>
            </a:r>
          </a:p>
          <a:p>
            <a:pPr lvl="1"/>
            <a:r>
              <a:rPr dirty="0"/>
              <a:t>Optimal if the errors are </a:t>
            </a:r>
            <a:r>
              <a:rPr dirty="0" err="1"/>
              <a:t>iid</a:t>
            </a:r>
            <a:r>
              <a:rPr dirty="0"/>
              <a:t> Normal</a:t>
            </a:r>
          </a:p>
          <a:p>
            <a:pPr lvl="1"/>
            <a:r>
              <a:rPr lang="en-US" dirty="0"/>
              <a:t>Has unbounded influence function </a:t>
            </a:r>
            <a:endParaRPr b="1" dirty="0"/>
          </a:p>
          <a:p>
            <a:pPr lvl="0"/>
            <a:r>
              <a:rPr dirty="0"/>
              <a:t>In 1-dimension</a:t>
            </a:r>
            <a:r>
              <a:rPr lang="en-US" dirty="0"/>
              <a:t>,</a:t>
            </a:r>
            <a:r>
              <a:rPr dirty="0"/>
              <a:t> median is robust to outliers</a:t>
            </a:r>
          </a:p>
          <a:p>
            <a:pPr lvl="1"/>
            <a:r>
              <a:rPr lang="en-US" dirty="0"/>
              <a:t>A h</a:t>
            </a:r>
            <a:r>
              <a:rPr dirty="0"/>
              <a:t>igh bias</a:t>
            </a:r>
            <a:r>
              <a:rPr lang="en-US" dirty="0"/>
              <a:t> estimator</a:t>
            </a:r>
            <a:endParaRPr dirty="0"/>
          </a:p>
          <a:p>
            <a:pPr lvl="1"/>
            <a:r>
              <a:rPr lang="en-US" dirty="0"/>
              <a:t>Difficult</a:t>
            </a:r>
            <a:r>
              <a:rPr dirty="0"/>
              <a:t> to implement beyond 1-dimension</a:t>
            </a:r>
            <a:endParaRPr lang="en-US" dirty="0"/>
          </a:p>
          <a:p>
            <a:pPr lvl="1"/>
            <a:r>
              <a:rPr lang="en-US" dirty="0"/>
              <a:t>Bounded influence function </a:t>
            </a:r>
            <a:endParaRPr dirty="0"/>
          </a:p>
          <a:p>
            <a:pPr lvl="0"/>
            <a:r>
              <a:rPr dirty="0"/>
              <a:t>We can </a:t>
            </a:r>
            <a:r>
              <a:rPr lang="en-US" dirty="0"/>
              <a:t>compare</a:t>
            </a:r>
            <a:r>
              <a:rPr dirty="0"/>
              <a:t> the response of estimators to outliers </a:t>
            </a:r>
            <a:r>
              <a:rPr lang="en-US" dirty="0"/>
              <a:t>by comparing their </a:t>
            </a:r>
            <a:r>
              <a:rPr b="1" dirty="0"/>
              <a:t>influence function</a:t>
            </a:r>
            <a:r>
              <a:rPr lang="en-US" b="1" dirty="0"/>
              <a:t>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40521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Robust Models and Influence Function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63229"/>
            <a:ext cx="4738255" cy="387429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Compare the influence functions of the mean and median estimators</a:t>
            </a:r>
          </a:p>
          <a:p>
            <a:pPr lvl="0"/>
            <a:r>
              <a:rPr dirty="0"/>
              <a:t>Mean estimator has linear influence function</a:t>
            </a:r>
          </a:p>
          <a:p>
            <a:pPr lvl="1"/>
            <a:r>
              <a:rPr dirty="0"/>
              <a:t>Influence of outliers is </a:t>
            </a:r>
            <a:r>
              <a:rPr b="1" dirty="0"/>
              <a:t>unbounded</a:t>
            </a:r>
            <a:endParaRPr dirty="0"/>
          </a:p>
          <a:p>
            <a:pPr lvl="1"/>
            <a:r>
              <a:rPr dirty="0"/>
              <a:t>Derivative of the influence function is constant</a:t>
            </a:r>
          </a:p>
          <a:p>
            <a:pPr lvl="0"/>
            <a:r>
              <a:rPr dirty="0"/>
              <a:t>Influence function of median estimator is discontinuous</a:t>
            </a:r>
          </a:p>
          <a:p>
            <a:pPr lvl="1"/>
            <a:r>
              <a:rPr dirty="0"/>
              <a:t>Influence of any observation is </a:t>
            </a:r>
            <a:r>
              <a:rPr lang="en-US" b="1" dirty="0"/>
              <a:t>bounded and </a:t>
            </a:r>
            <a:r>
              <a:rPr b="1" dirty="0"/>
              <a:t>constant</a:t>
            </a:r>
          </a:p>
          <a:p>
            <a:pPr lvl="1"/>
            <a:r>
              <a:rPr dirty="0"/>
              <a:t>Derivative of influence function is not defined</a:t>
            </a:r>
            <a:r>
              <a:rPr lang="en-US" dirty="0"/>
              <a:t> at 0</a:t>
            </a:r>
            <a:endParaRPr dirty="0"/>
          </a:p>
        </p:txBody>
      </p:sp>
      <p:pic>
        <p:nvPicPr>
          <p:cNvPr id="4" name="Picture 1" descr="../images/MeanMedianInfluenc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11831" y="1128514"/>
            <a:ext cx="3771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453148" y="4076700"/>
            <a:ext cx="3630583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Influence functions for mean and median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726426" y="4735436"/>
            <a:ext cx="3357305" cy="272744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sz="1200" i="1" dirty="0"/>
              <a:t>Figure from Hampel, el.al., Robust Statistics, 1986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707F7E-EE20-ADD7-6F37-122ACD61A228}"/>
              </a:ext>
            </a:extLst>
          </p:cNvPr>
          <p:cNvCxnSpPr>
            <a:cxnSpLocks/>
          </p:cNvCxnSpPr>
          <p:nvPr/>
        </p:nvCxnSpPr>
        <p:spPr>
          <a:xfrm flipV="1">
            <a:off x="4717473" y="1641764"/>
            <a:ext cx="3262745" cy="7689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0F11AD-2F4C-20C9-53CA-5DB2AF77BAE4}"/>
              </a:ext>
            </a:extLst>
          </p:cNvPr>
          <p:cNvCxnSpPr>
            <a:cxnSpLocks/>
          </p:cNvCxnSpPr>
          <p:nvPr/>
        </p:nvCxnSpPr>
        <p:spPr>
          <a:xfrm flipV="1">
            <a:off x="4239491" y="3117273"/>
            <a:ext cx="1749829" cy="71073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83483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Dealing With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30"/>
                <a:ext cx="5291051" cy="3916094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Can we simply edit out the outliers?</a:t>
                </a:r>
              </a:p>
              <a:p>
                <a:pPr lvl="0"/>
                <a:r>
                  <a:rPr lang="en-US" dirty="0"/>
                  <a:t>But, what fraction of the data are outliers?</a:t>
                </a:r>
              </a:p>
              <a:p>
                <a:pPr lvl="0"/>
                <a:r>
                  <a:rPr lang="en-US" dirty="0"/>
                  <a:t>Known as the </a:t>
                </a:r>
                <a:r>
                  <a:rPr lang="en-US" b="1" dirty="0"/>
                  <a:t>alpha trimmed mean</a:t>
                </a:r>
                <a:r>
                  <a:rPr lang="en-US" dirty="0"/>
                  <a:t> algorithm</a:t>
                </a:r>
              </a:p>
              <a:p>
                <a:pPr lvl="1"/>
                <a:r>
                  <a:rPr lang="en-US" dirty="0"/>
                  <a:t>Order the values and remove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of highest and lowest</a:t>
                </a:r>
              </a:p>
              <a:p>
                <a:pPr lvl="1"/>
                <a:r>
                  <a:rPr lang="en-US" dirty="0"/>
                  <a:t>But, alpha trimming is a bit arbitrary</a:t>
                </a:r>
              </a:p>
              <a:p>
                <a:pPr lvl="1"/>
                <a:r>
                  <a:rPr lang="en-US" dirty="0"/>
                  <a:t>Is a biased estimator, with bias increasing with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is the median</a:t>
                </a:r>
              </a:p>
              <a:p>
                <a:pPr lvl="0"/>
                <a:r>
                  <a:rPr lang="en-US" dirty="0"/>
                  <a:t>Alpha trimming hard to implement in higher dimensions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30"/>
                <a:ext cx="5291051" cy="3916094"/>
              </a:xfrm>
              <a:blipFill>
                <a:blip r:embed="rId2"/>
                <a:stretch>
                  <a:fillRect l="-1498" t="-2488" r="-461" b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AlphaTrimming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60473" y="933983"/>
            <a:ext cx="3087947" cy="327553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105697" y="4209516"/>
            <a:ext cx="2925849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Influence functions for alpha trimmed mean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A6E9E0-6D9D-0857-6834-F72B52D4AE52}"/>
              </a:ext>
            </a:extLst>
          </p:cNvPr>
          <p:cNvSpPr txBox="1">
            <a:spLocks/>
          </p:cNvSpPr>
          <p:nvPr/>
        </p:nvSpPr>
        <p:spPr>
          <a:xfrm>
            <a:off x="5831377" y="4801148"/>
            <a:ext cx="3312623" cy="2727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i="1" dirty="0"/>
              <a:t>Figure from Hampel, el.al., Robust Statistics, 1986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86ED9C3-06CA-B81F-A0ED-4288104E91FB}"/>
              </a:ext>
            </a:extLst>
          </p:cNvPr>
          <p:cNvSpPr txBox="1">
            <a:spLocks/>
          </p:cNvSpPr>
          <p:nvPr/>
        </p:nvSpPr>
        <p:spPr>
          <a:xfrm>
            <a:off x="4991792" y="4711284"/>
            <a:ext cx="3312623" cy="2727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i="1" dirty="0"/>
              <a:t>Figure from Hampel, el.al., Robust Statistics, 1986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Are there better </a:t>
            </a:r>
            <a:r>
              <a:rPr lang="en-US" dirty="0"/>
              <a:t>robust </a:t>
            </a:r>
            <a:r>
              <a:rPr dirty="0"/>
              <a:t>estimators</a:t>
            </a:r>
            <a:r>
              <a:rPr lang="en-US" dirty="0"/>
              <a:t>?</a:t>
            </a:r>
            <a:endParaRPr dirty="0"/>
          </a:p>
          <a:p>
            <a:pPr lvl="0"/>
            <a:r>
              <a:rPr dirty="0"/>
              <a:t>Yes, but must accept some bias</a:t>
            </a:r>
          </a:p>
          <a:p>
            <a:pPr lvl="0"/>
            <a:r>
              <a:rPr dirty="0"/>
              <a:t>Idea; estimator can be unbiased near the expected value</a:t>
            </a:r>
            <a:endParaRPr lang="en-US" dirty="0"/>
          </a:p>
          <a:p>
            <a:pPr lvl="1"/>
            <a:r>
              <a:rPr lang="en-US" dirty="0"/>
              <a:t>L</a:t>
            </a:r>
            <a:r>
              <a:rPr dirty="0"/>
              <a:t>imit influence of outliers</a:t>
            </a:r>
          </a:p>
          <a:p>
            <a:pPr lvl="1"/>
            <a:r>
              <a:rPr dirty="0"/>
              <a:t>Trade-off between high robustness and low bias</a:t>
            </a:r>
          </a:p>
          <a:p>
            <a:pPr lvl="0"/>
            <a:r>
              <a:rPr dirty="0"/>
              <a:t>Many ideas have been tried</a:t>
            </a:r>
          </a:p>
          <a:p>
            <a:pPr lvl="1"/>
            <a:r>
              <a:rPr dirty="0"/>
              <a:t>A major research focus in the 1970s and 1980s</a:t>
            </a:r>
          </a:p>
          <a:p>
            <a:pPr lvl="1"/>
            <a:r>
              <a:rPr b="1" dirty="0"/>
              <a:t>Huber estimator</a:t>
            </a:r>
            <a:endParaRPr dirty="0"/>
          </a:p>
          <a:p>
            <a:pPr lvl="1"/>
            <a:r>
              <a:rPr dirty="0"/>
              <a:t>Family of </a:t>
            </a:r>
            <a:r>
              <a:rPr b="1" dirty="0"/>
              <a:t>M-estimators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4871258" cy="3737371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What are the properties of the Huber estimator?</a:t>
                </a:r>
              </a:p>
              <a:p>
                <a:pPr lvl="0"/>
                <a:r>
                  <a:rPr lang="en-US" dirty="0"/>
                  <a:t>Influence function is linear near the mean but constant away from the mean</a:t>
                </a:r>
              </a:p>
              <a:p>
                <a:pPr lvl="1"/>
                <a:r>
                  <a:rPr lang="en-US" b="1" dirty="0"/>
                  <a:t>hinge point</a:t>
                </a:r>
                <a:r>
                  <a:rPr lang="en-US" dirty="0"/>
                  <a:t> is 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𝑀𝐴𝐷</m:t>
                    </m:r>
                  </m:oMath>
                </a14:m>
                <a:endParaRPr lang="en-US" dirty="0"/>
              </a:p>
              <a:p>
                <a:pPr marL="685800" lvl="2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𝑀𝐴𝐷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median absolute deviation</a:t>
                </a:r>
                <a:endParaRPr lang="en-US" dirty="0"/>
              </a:p>
              <a:p>
                <a:pPr lvl="1"/>
                <a:r>
                  <a:rPr lang="en-US" dirty="0"/>
                  <a:t>Robustness and bias increases as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decreases</a:t>
                </a:r>
              </a:p>
              <a:p>
                <a:pPr lvl="0"/>
                <a:r>
                  <a:rPr lang="en-US" dirty="0"/>
                  <a:t>Huber estimator is low bias</a:t>
                </a:r>
              </a:p>
              <a:p>
                <a:pPr lvl="1"/>
                <a:r>
                  <a:rPr lang="en-US" dirty="0"/>
                  <a:t>Unbiased for samples near the point estimate</a:t>
                </a:r>
              </a:p>
              <a:p>
                <a:pPr lvl="1"/>
                <a:r>
                  <a:rPr lang="en-US" dirty="0"/>
                  <a:t>Constant influence away from the point estimate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4871258" cy="3737371"/>
              </a:xfrm>
              <a:blipFill>
                <a:blip r:embed="rId2"/>
                <a:stretch>
                  <a:fillRect l="-1252" t="-2447" r="-1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Huber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70268" y="1556328"/>
            <a:ext cx="3812826" cy="208557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586153" y="3699814"/>
            <a:ext cx="3557847" cy="660536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Influence function of the Huber estimator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7DDE02E-B6AA-FD37-F3A4-CEAB38E9CBC0}"/>
              </a:ext>
            </a:extLst>
          </p:cNvPr>
          <p:cNvSpPr txBox="1">
            <a:spLocks/>
          </p:cNvSpPr>
          <p:nvPr/>
        </p:nvSpPr>
        <p:spPr>
          <a:xfrm>
            <a:off x="5792291" y="4458251"/>
            <a:ext cx="3290803" cy="2727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i="1" dirty="0"/>
              <a:t>Figure from Hampel, el.al., Robust Statistics, 1986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3082CB-1516-E15D-DF1D-6AC71FF21633}"/>
              </a:ext>
            </a:extLst>
          </p:cNvPr>
          <p:cNvCxnSpPr>
            <a:cxnSpLocks/>
          </p:cNvCxnSpPr>
          <p:nvPr/>
        </p:nvCxnSpPr>
        <p:spPr>
          <a:xfrm flipV="1">
            <a:off x="3819698" y="2078182"/>
            <a:ext cx="3757353" cy="3325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D75EF2-A7E1-5990-C1C8-35953C44AEF4}"/>
              </a:ext>
            </a:extLst>
          </p:cNvPr>
          <p:cNvCxnSpPr>
            <a:cxnSpLocks/>
          </p:cNvCxnSpPr>
          <p:nvPr/>
        </p:nvCxnSpPr>
        <p:spPr>
          <a:xfrm flipV="1">
            <a:off x="5016731" y="3266902"/>
            <a:ext cx="993371" cy="95180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AD05EF-E70B-3B51-76CB-B942235D9C7D}"/>
              </a:ext>
            </a:extLst>
          </p:cNvPr>
          <p:cNvCxnSpPr>
            <a:cxnSpLocks/>
          </p:cNvCxnSpPr>
          <p:nvPr/>
        </p:nvCxnSpPr>
        <p:spPr>
          <a:xfrm flipV="1">
            <a:off x="4659284" y="2732810"/>
            <a:ext cx="2244436" cy="9670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C255-8488-A6BF-D8CF-6C0F8BDB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1" y="1850264"/>
            <a:ext cx="7772400" cy="1021556"/>
          </a:xfrm>
        </p:spPr>
        <p:txBody>
          <a:bodyPr/>
          <a:lstStyle/>
          <a:p>
            <a:pPr algn="ctr"/>
            <a:r>
              <a:rPr lang="en-US" b="0" cap="none" dirty="0"/>
              <a:t>Models for Zero-Inflated Response</a:t>
            </a:r>
          </a:p>
        </p:txBody>
      </p:sp>
    </p:spTree>
    <p:extLst>
      <p:ext uri="{BB962C8B-B14F-4D97-AF65-F5344CB8AC3E}">
        <p14:creationId xmlns:p14="http://schemas.microsoft.com/office/powerpoint/2010/main" val="37617949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Dealing With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4782272" cy="3394472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b="1" dirty="0"/>
                  <a:t>M-estimators</a:t>
                </a:r>
                <a:r>
                  <a:rPr dirty="0"/>
                  <a:t> tapper influence to zero</a:t>
                </a:r>
              </a:p>
              <a:p>
                <a:pPr lvl="0"/>
                <a:r>
                  <a:rPr dirty="0"/>
                  <a:t>Approximately linear influence near point estimate</a:t>
                </a:r>
              </a:p>
              <a:p>
                <a:pPr lvl="1"/>
                <a:r>
                  <a:rPr dirty="0"/>
                  <a:t>So nearly unbiased near the point estimate</a:t>
                </a:r>
              </a:p>
              <a:p>
                <a:pPr lvl="0"/>
                <a:r>
                  <a:rPr dirty="0"/>
                  <a:t>Influence tapers to 0 for extreme outliers</a:t>
                </a:r>
              </a:p>
              <a:p>
                <a:pPr lvl="0"/>
                <a:r>
                  <a:rPr lang="en-US" dirty="0"/>
                  <a:t>E</a:t>
                </a:r>
                <a:r>
                  <a:rPr dirty="0"/>
                  <a:t>xample</a:t>
                </a:r>
                <a:r>
                  <a:rPr lang="en-US" dirty="0"/>
                  <a:t>,</a:t>
                </a:r>
                <a:r>
                  <a:rPr dirty="0"/>
                  <a:t> </a:t>
                </a:r>
                <a:r>
                  <a:rPr b="1" dirty="0"/>
                  <a:t>Tukey’s </a:t>
                </a:r>
                <a:r>
                  <a:rPr b="1" dirty="0" err="1"/>
                  <a:t>biweight</a:t>
                </a:r>
                <a:endParaRPr b="1" dirty="0"/>
              </a:p>
              <a:p>
                <a:pPr lvl="1"/>
                <a:r>
                  <a:rPr dirty="0"/>
                  <a:t>Only a single parameter for </a:t>
                </a:r>
                <a:r>
                  <a:rPr dirty="0" err="1"/>
                  <a:t>biweight</a:t>
                </a:r>
                <a:r>
                  <a:rPr dirty="0"/>
                  <a:t> function,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the cutoff point</a:t>
                </a:r>
                <a:endParaRPr dirty="0"/>
              </a:p>
              <a:p>
                <a:pPr lvl="1"/>
                <a:r>
                  <a:rPr dirty="0"/>
                  <a:t>Robustness and bias increase with decreasing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4782272" cy="3394472"/>
              </a:xfrm>
              <a:blipFill>
                <a:blip r:embed="rId2"/>
                <a:stretch>
                  <a:fillRect l="-1276" t="-1975" r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TukeysBiweight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5439" y="1200151"/>
            <a:ext cx="3904528" cy="182372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311832" y="3148091"/>
            <a:ext cx="3778135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Influence function of the Tukey’s </a:t>
            </a:r>
            <a:r>
              <a:rPr dirty="0" err="1"/>
              <a:t>Biweight</a:t>
            </a:r>
            <a:r>
              <a:rPr dirty="0"/>
              <a:t> M-estimator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60BE0B-C75A-3FA7-3CA7-B0CBBEC6CAFC}"/>
              </a:ext>
            </a:extLst>
          </p:cNvPr>
          <p:cNvSpPr txBox="1">
            <a:spLocks/>
          </p:cNvSpPr>
          <p:nvPr/>
        </p:nvSpPr>
        <p:spPr>
          <a:xfrm>
            <a:off x="5792291" y="4458251"/>
            <a:ext cx="3290803" cy="2727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i="1" dirty="0"/>
              <a:t>Figure from Hampel, el.al., Robust Statistics, 1986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687FF5-2F4F-964A-7E48-2F37A940534E}"/>
              </a:ext>
            </a:extLst>
          </p:cNvPr>
          <p:cNvCxnSpPr>
            <a:cxnSpLocks/>
          </p:cNvCxnSpPr>
          <p:nvPr/>
        </p:nvCxnSpPr>
        <p:spPr>
          <a:xfrm>
            <a:off x="4659284" y="1733204"/>
            <a:ext cx="2439785" cy="3449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F8C9FD-51CA-5C46-95D8-1FA442B9D74B}"/>
              </a:ext>
            </a:extLst>
          </p:cNvPr>
          <p:cNvCxnSpPr>
            <a:cxnSpLocks/>
          </p:cNvCxnSpPr>
          <p:nvPr/>
        </p:nvCxnSpPr>
        <p:spPr>
          <a:xfrm flipV="1">
            <a:off x="5185439" y="2115589"/>
            <a:ext cx="508779" cy="7689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329352" cy="56414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</a:t>
            </a:r>
            <a:r>
              <a:rPr sz="3200" b="0" dirty="0"/>
              <a:t>Dealing With 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7930341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Example: regression with Huber loss function</a:t>
            </a:r>
          </a:p>
          <a:p>
            <a:pPr lvl="0" indent="0">
              <a:buNone/>
            </a:pPr>
            <a:r>
              <a:rPr sz="1800" i="1" dirty="0">
                <a:solidFill>
                  <a:srgbClr val="60A0B0"/>
                </a:solidFill>
                <a:latin typeface="Courier"/>
              </a:rPr>
              <a:t>## Define the robust regression model and fit it to the data</a:t>
            </a:r>
            <a:br>
              <a:rPr sz="1800" dirty="0"/>
            </a:br>
            <a:r>
              <a:rPr sz="1800" dirty="0" err="1">
                <a:latin typeface="Courier"/>
              </a:rPr>
              <a:t>ols_model_huber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smf.rlm</a:t>
            </a:r>
            <a:r>
              <a:rPr sz="1800" dirty="0">
                <a:latin typeface="Courier"/>
              </a:rPr>
              <a:t>(formula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y~x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sz="1800" dirty="0">
                <a:latin typeface="Courier"/>
              </a:rPr>
              <a:t>, data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sim_data_ol</a:t>
            </a:r>
            <a:r>
              <a:rPr sz="1800" dirty="0">
                <a:latin typeface="Courier"/>
              </a:rPr>
              <a:t>).fit()</a:t>
            </a:r>
            <a:br>
              <a:rPr sz="1800"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Add predicted to pandas data frame</a:t>
            </a:r>
            <a:br>
              <a:rPr sz="1800" dirty="0"/>
            </a:br>
            <a:r>
              <a:rPr sz="1800" dirty="0" err="1">
                <a:latin typeface="Courier"/>
              </a:rPr>
              <a:t>sim_data_ol</a:t>
            </a:r>
            <a:r>
              <a:rPr sz="1800" dirty="0">
                <a:latin typeface="Courier"/>
              </a:rPr>
              <a:t>[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predicted_huber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sz="1800" dirty="0">
                <a:latin typeface="Courier"/>
              </a:rPr>
              <a:t>]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ols_model_huber.predict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sim_data_ol.x</a:t>
            </a:r>
            <a:r>
              <a:rPr sz="1800" dirty="0">
                <a:latin typeface="Courier"/>
              </a:rPr>
              <a:t>)</a:t>
            </a:r>
            <a:br>
              <a:rPr sz="1800"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## Display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sumamry</a:t>
            </a:r>
            <a:br>
              <a:rPr sz="1800" dirty="0"/>
            </a:br>
            <a:r>
              <a:rPr sz="1800" dirty="0" err="1">
                <a:latin typeface="Courier"/>
              </a:rPr>
              <a:t>ols_model_huber.summary</a:t>
            </a:r>
            <a:r>
              <a:rPr sz="1800" dirty="0">
                <a:latin typeface="Courier"/>
              </a:rPr>
              <a:t>()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</a:t>
            </a:r>
            <a:r>
              <a:rPr sz="3200" b="0" dirty="0"/>
              <a:t>Dealing With 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4343399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Comparing </a:t>
            </a:r>
            <a:r>
              <a:rPr sz="2000" dirty="0"/>
              <a:t>regression </a:t>
            </a:r>
            <a:r>
              <a:rPr lang="en-US" sz="2000" dirty="0"/>
              <a:t>Results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Regression line with no outlier is benchmark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OLS fit shows influence of single outlier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Huber loss regression is nearly the same as OLS with no outlier</a:t>
            </a:r>
            <a:endParaRPr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C11778-6223-EAA5-1D78-7F1CF3D5E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633" y="768204"/>
            <a:ext cx="4190534" cy="426307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CBE661-ADA5-7BCF-91F6-B7AC219F974D}"/>
              </a:ext>
            </a:extLst>
          </p:cNvPr>
          <p:cNvCxnSpPr>
            <a:cxnSpLocks/>
          </p:cNvCxnSpPr>
          <p:nvPr/>
        </p:nvCxnSpPr>
        <p:spPr>
          <a:xfrm>
            <a:off x="4326775" y="1691640"/>
            <a:ext cx="4305992" cy="55695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BC623E-A5CB-9D38-9437-6FFE6B3419D1}"/>
              </a:ext>
            </a:extLst>
          </p:cNvPr>
          <p:cNvCxnSpPr>
            <a:cxnSpLocks/>
          </p:cNvCxnSpPr>
          <p:nvPr/>
        </p:nvCxnSpPr>
        <p:spPr>
          <a:xfrm>
            <a:off x="4289368" y="2344189"/>
            <a:ext cx="2015836" cy="13217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40514E-FD89-A21F-8FA4-2A3870F74C06}"/>
              </a:ext>
            </a:extLst>
          </p:cNvPr>
          <p:cNvCxnSpPr>
            <a:cxnSpLocks/>
          </p:cNvCxnSpPr>
          <p:nvPr/>
        </p:nvCxnSpPr>
        <p:spPr>
          <a:xfrm>
            <a:off x="4441768" y="3088178"/>
            <a:ext cx="1314796" cy="10307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3BC7C-4132-F9BF-73C9-6FF072E56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5DFE41B-4B1A-88E0-8623-0BFC0D995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882" y="2493819"/>
            <a:ext cx="4611579" cy="232182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277FCA9-F3A2-9438-BB04-EC1EABF86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4" y="2132376"/>
            <a:ext cx="4117542" cy="26823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186D12-1D29-E74D-3770-528A7210F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</a:t>
            </a:r>
            <a:r>
              <a:rPr sz="3200" b="0" dirty="0"/>
              <a:t>Dealing With Outliers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ABFE9-928B-07B0-9586-78B6BB636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812602"/>
            <a:ext cx="8381305" cy="1258356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Comparing </a:t>
            </a:r>
            <a:r>
              <a:rPr sz="2000" dirty="0"/>
              <a:t>regression </a:t>
            </a:r>
            <a:r>
              <a:rPr lang="en-US" sz="2000" dirty="0"/>
              <a:t>Results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slope coefficients are noticeably different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CIs of intercept and slope coefficient are reduced in robust model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From the confidence intervals the differences are not statistically significant</a:t>
            </a:r>
            <a:endParaRPr lang="en-US" sz="185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546D69-0BFA-B326-23C5-05752DD2FEF7}"/>
              </a:ext>
            </a:extLst>
          </p:cNvPr>
          <p:cNvCxnSpPr>
            <a:cxnSpLocks/>
          </p:cNvCxnSpPr>
          <p:nvPr/>
        </p:nvCxnSpPr>
        <p:spPr>
          <a:xfrm flipH="1" flipV="1">
            <a:off x="1309255" y="4048408"/>
            <a:ext cx="4039985" cy="583983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3">
            <a:extLst>
              <a:ext uri="{FF2B5EF4-FFF2-40B4-BE49-F238E27FC236}">
                <a16:creationId xmlns:a16="http://schemas.microsoft.com/office/drawing/2014/main" id="{11B523AB-B324-7300-A087-98CC3802CD0D}"/>
              </a:ext>
            </a:extLst>
          </p:cNvPr>
          <p:cNvSpPr txBox="1"/>
          <p:nvPr/>
        </p:nvSpPr>
        <p:spPr>
          <a:xfrm>
            <a:off x="315884" y="473978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Summary of OLS regression</a:t>
            </a:r>
            <a:endParaRPr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15F8500F-2377-3261-55E2-94C4F1B60EB3}"/>
              </a:ext>
            </a:extLst>
          </p:cNvPr>
          <p:cNvSpPr txBox="1"/>
          <p:nvPr/>
        </p:nvSpPr>
        <p:spPr>
          <a:xfrm>
            <a:off x="4962700" y="473978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Summary of Huber regression</a:t>
            </a:r>
            <a:endParaRPr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EC46BB-C537-054C-7C27-6F534DE125C6}"/>
              </a:ext>
            </a:extLst>
          </p:cNvPr>
          <p:cNvCxnSpPr>
            <a:cxnSpLocks/>
          </p:cNvCxnSpPr>
          <p:nvPr/>
        </p:nvCxnSpPr>
        <p:spPr>
          <a:xfrm flipH="1" flipV="1">
            <a:off x="4152207" y="3908072"/>
            <a:ext cx="3840480" cy="583983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23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EAF9E-E131-F0C3-03A1-6AAB91ED7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C2B34F-9E29-6C61-590B-E0F6C83E4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57" y="2766612"/>
            <a:ext cx="4285178" cy="1989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44E973-488F-7053-DA64-3B1CEDD23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721" y="2800951"/>
            <a:ext cx="4343399" cy="19834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03BA09-1D96-56F0-7A49-EF53E727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</a:t>
            </a:r>
            <a:r>
              <a:rPr sz="3200" b="0" dirty="0"/>
              <a:t>Dealing With Outliers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B25F9-4133-A498-4747-D43DC52DF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812601"/>
            <a:ext cx="8381305" cy="17004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Comparing </a:t>
            </a:r>
            <a:r>
              <a:rPr sz="2000" dirty="0"/>
              <a:t>regression </a:t>
            </a:r>
            <a:r>
              <a:rPr lang="en-US" sz="2000" dirty="0"/>
              <a:t>Results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residuals are nearly identical for the two models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residuals are near normal except of an obvious outlier  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50" dirty="0"/>
              <a:t>Note the near straight line of the quantiles in the Q-Q plots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057CED-0346-FB0A-CCF9-806C190E1E3D}"/>
              </a:ext>
            </a:extLst>
          </p:cNvPr>
          <p:cNvCxnSpPr>
            <a:cxnSpLocks/>
          </p:cNvCxnSpPr>
          <p:nvPr/>
        </p:nvCxnSpPr>
        <p:spPr>
          <a:xfrm>
            <a:off x="5498869" y="2256905"/>
            <a:ext cx="2244436" cy="10349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77A427-DC4E-77FF-300F-D12C69CE9D76}"/>
              </a:ext>
            </a:extLst>
          </p:cNvPr>
          <p:cNvCxnSpPr>
            <a:cxnSpLocks/>
          </p:cNvCxnSpPr>
          <p:nvPr/>
        </p:nvCxnSpPr>
        <p:spPr>
          <a:xfrm flipH="1">
            <a:off x="2975956" y="2256905"/>
            <a:ext cx="1765765" cy="10686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3">
            <a:extLst>
              <a:ext uri="{FF2B5EF4-FFF2-40B4-BE49-F238E27FC236}">
                <a16:creationId xmlns:a16="http://schemas.microsoft.com/office/drawing/2014/main" id="{19F19E4A-F907-2352-F4F0-0986610A093C}"/>
              </a:ext>
            </a:extLst>
          </p:cNvPr>
          <p:cNvSpPr txBox="1"/>
          <p:nvPr/>
        </p:nvSpPr>
        <p:spPr>
          <a:xfrm>
            <a:off x="315884" y="473978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Residuals of OLS regression</a:t>
            </a:r>
            <a:endParaRPr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1B6DAC9B-0782-94FD-2021-4FCB0D720768}"/>
              </a:ext>
            </a:extLst>
          </p:cNvPr>
          <p:cNvSpPr txBox="1"/>
          <p:nvPr/>
        </p:nvSpPr>
        <p:spPr>
          <a:xfrm>
            <a:off x="4962700" y="473978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Residuals of Huber regression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204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654A4-438A-3598-2173-713F8FD13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4BA0-F13E-AC4D-C2C3-E5DD3FB7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00005-97A5-AC99-D88A-30B041420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dirty="0"/>
              <a:t>Several commonly encountered data problems create problems for OLS and GLM models</a:t>
            </a:r>
            <a:endParaRPr dirty="0"/>
          </a:p>
          <a:p>
            <a:pPr lvl="0"/>
            <a:r>
              <a:rPr lang="en-US" b="1" dirty="0"/>
              <a:t>Zero inflated response variables </a:t>
            </a:r>
            <a:r>
              <a:rPr lang="en-US" dirty="0"/>
              <a:t>have an unusual number of zero values   </a:t>
            </a:r>
          </a:p>
          <a:p>
            <a:pPr lvl="1"/>
            <a:r>
              <a:rPr lang="en-US" dirty="0"/>
              <a:t>Use a </a:t>
            </a:r>
            <a:r>
              <a:rPr lang="en-US" b="1" dirty="0"/>
              <a:t>mixture model </a:t>
            </a:r>
            <a:r>
              <a:rPr lang="en-US" dirty="0"/>
              <a:t>to switch between a binomial and another distribution</a:t>
            </a:r>
          </a:p>
          <a:p>
            <a:pPr lvl="0"/>
            <a:r>
              <a:rPr lang="en-US" b="1" dirty="0"/>
              <a:t>Over-dispersed response variables </a:t>
            </a:r>
            <a:r>
              <a:rPr lang="en-US" dirty="0"/>
              <a:t>have a long (typically right) tail </a:t>
            </a:r>
          </a:p>
          <a:p>
            <a:pPr lvl="1"/>
            <a:r>
              <a:rPr lang="en-US" dirty="0"/>
              <a:t>Apply models with distributions and mixtures that account for large low probability responses </a:t>
            </a:r>
          </a:p>
          <a:p>
            <a:pPr lvl="0"/>
            <a:r>
              <a:rPr lang="en-US" b="1" dirty="0"/>
              <a:t>Outliers in independent variables </a:t>
            </a:r>
            <a:r>
              <a:rPr lang="en-US" dirty="0"/>
              <a:t>have an undue influence on OLS and GLM models </a:t>
            </a:r>
          </a:p>
          <a:p>
            <a:pPr lvl="1"/>
            <a:r>
              <a:rPr lang="en-US" dirty="0"/>
              <a:t>Robust regression models </a:t>
            </a:r>
            <a:r>
              <a:rPr lang="en-US" b="1" dirty="0"/>
              <a:t>limit the influence of outliers </a:t>
            </a:r>
            <a:r>
              <a:rPr lang="en-US" dirty="0"/>
              <a:t>on the response </a:t>
            </a:r>
          </a:p>
        </p:txBody>
      </p:sp>
    </p:spTree>
    <p:extLst>
      <p:ext uri="{BB962C8B-B14F-4D97-AF65-F5344CB8AC3E}">
        <p14:creationId xmlns:p14="http://schemas.microsoft.com/office/powerpoint/2010/main" val="346792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68F5F-5608-0C70-F2DD-623A1DC2F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49BB-AD56-E7CF-4823-D942D28B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Responses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97D54-EC36-0EE6-7D66-58D0B07E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dirty="0"/>
              <a:t>Zero-inflated response variables arise in many situations </a:t>
            </a:r>
            <a:endParaRPr dirty="0"/>
          </a:p>
          <a:p>
            <a:pPr lvl="0"/>
            <a:r>
              <a:rPr lang="en-US" dirty="0"/>
              <a:t>Most people who view an ecommerce site buy 0 products</a:t>
            </a:r>
          </a:p>
          <a:p>
            <a:pPr lvl="0"/>
            <a:r>
              <a:rPr lang="en-US" dirty="0"/>
              <a:t>Most auto drivers have no crashes per year </a:t>
            </a:r>
          </a:p>
          <a:p>
            <a:pPr lvl="0"/>
            <a:r>
              <a:rPr lang="en-US" dirty="0"/>
              <a:t>Most dental patients examined require 0 root canals </a:t>
            </a:r>
          </a:p>
          <a:p>
            <a:pPr lvl="0"/>
            <a:r>
              <a:rPr lang="en-US" dirty="0"/>
              <a:t>In much of the world the average rainfall amount on a specific day is 0 </a:t>
            </a:r>
          </a:p>
          <a:p>
            <a:pPr lvl="0"/>
            <a:r>
              <a:rPr lang="en-US" dirty="0"/>
              <a:t>The number of sever weather events in a specific area per month is typically 0  </a:t>
            </a:r>
          </a:p>
          <a:p>
            <a:r>
              <a:rPr lang="en-US" dirty="0"/>
              <a:t>In epidemiology the probability distribution of the of people contracting a disease per day has many zeros</a:t>
            </a:r>
          </a:p>
          <a:p>
            <a:r>
              <a:rPr lang="en-US" dirty="0"/>
              <a:t>Etc.</a:t>
            </a:r>
          </a:p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789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4D2F8-E9B0-B458-3221-728A7417F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26928FC-ABFC-E215-267D-029ABCD9E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246" y="1861604"/>
            <a:ext cx="4116664" cy="28656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C43B79-51BC-5AB4-B7E8-AEF722E3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Responses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11C61B-337B-8E4D-BA08-45ECEB736E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4484624" cy="3394472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 of a </a:t>
                </a:r>
                <a:r>
                  <a:rPr lang="en-US" b="1" dirty="0"/>
                  <a:t>zero-inflated Poisson distribution  </a:t>
                </a:r>
              </a:p>
              <a:p>
                <a:pPr lvl="0"/>
                <a:r>
                  <a:rPr lang="en-US" dirty="0"/>
                  <a:t>The number of zero values is inflated compared to a standard Poisson distribution   </a:t>
                </a:r>
              </a:p>
              <a:p>
                <a:pPr lvl="0"/>
                <a:r>
                  <a:rPr lang="en-US" dirty="0"/>
                  <a:t>The rest of the distribution is standard Poisson with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11C61B-337B-8E4D-BA08-45ECEB736E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4484624" cy="3394472"/>
              </a:xfrm>
              <a:blipFill>
                <a:blip r:embed="rId3"/>
                <a:stretch>
                  <a:fillRect l="-2038" t="-1436" r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F7A29A-7157-D61A-8920-AF8969DB3B73}"/>
              </a:ext>
            </a:extLst>
          </p:cNvPr>
          <p:cNvCxnSpPr>
            <a:cxnSpLocks/>
          </p:cNvCxnSpPr>
          <p:nvPr/>
        </p:nvCxnSpPr>
        <p:spPr>
          <a:xfrm>
            <a:off x="4498192" y="2271648"/>
            <a:ext cx="1215792" cy="3618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363DF7-0DA2-26E6-3AEA-FF10AC23BE52}"/>
              </a:ext>
            </a:extLst>
          </p:cNvPr>
          <p:cNvCxnSpPr>
            <a:cxnSpLocks/>
          </p:cNvCxnSpPr>
          <p:nvPr/>
        </p:nvCxnSpPr>
        <p:spPr>
          <a:xfrm>
            <a:off x="4498192" y="3432075"/>
            <a:ext cx="2050224" cy="3618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96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93F59-9009-4191-4BD0-62EAFBE30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5B7B-EC31-F645-671E-3F211640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Zero-Inflated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AB32E-A8D9-3191-4BF8-4C76B8CCB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How can we model zero inflated distributions?  </a:t>
            </a:r>
            <a:endParaRPr dirty="0"/>
          </a:p>
          <a:p>
            <a:pPr lvl="0"/>
            <a:r>
              <a:rPr lang="en-US" dirty="0"/>
              <a:t>Standard ‘named’ distributions do not account for zero-inflation  </a:t>
            </a:r>
          </a:p>
          <a:p>
            <a:pPr lvl="0"/>
            <a:r>
              <a:rPr lang="en-US" dirty="0"/>
              <a:t>Can use a mixture of two distributions  </a:t>
            </a:r>
          </a:p>
          <a:p>
            <a:pPr lvl="1"/>
            <a:r>
              <a:rPr lang="en-US" dirty="0"/>
              <a:t>A binomial distribution, or switching distribution  </a:t>
            </a:r>
          </a:p>
          <a:p>
            <a:pPr lvl="1"/>
            <a:r>
              <a:rPr lang="en-US" dirty="0"/>
              <a:t>A standard distribution </a:t>
            </a:r>
          </a:p>
          <a:p>
            <a:r>
              <a:rPr lang="en-US" dirty="0"/>
              <a:t>The binomial distribution serves as a ‘switch’ between 0 response and the other distribution   </a:t>
            </a:r>
          </a:p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451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B693C-681F-BD19-D494-D40455944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A9A6-0BBC-2038-40FF-92376FBF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Zero-Inflated Distributions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4BBAF-F98F-3F4D-1C51-EE48865A9F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9916" y="1200151"/>
                <a:ext cx="8229600" cy="3621976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model zero inflated distributions?  </a:t>
                </a:r>
              </a:p>
              <a:p>
                <a:r>
                  <a:rPr lang="en-US" dirty="0"/>
                  <a:t>The binomial distribution serves as a ‘switch’ between 0 response and the other distribution 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be the probability density of the other distribution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may include 0 responses, but insufficient number  </a:t>
                </a:r>
              </a:p>
              <a:p>
                <a:r>
                  <a:rPr lang="en-US" dirty="0"/>
                  <a:t>Binomial distribution switches between 0 response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|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|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Switching probability adds an addition degree of freedom</a:t>
                </a:r>
              </a:p>
              <a:p>
                <a:pPr lvl="0"/>
                <a:endParaRPr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4BBAF-F98F-3F4D-1C51-EE48865A9F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9916" y="1200151"/>
                <a:ext cx="8229600" cy="3621976"/>
              </a:xfrm>
              <a:blipFill>
                <a:blip r:embed="rId2"/>
                <a:stretch>
                  <a:fillRect l="-963" t="-2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76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5625</TotalTime>
  <Words>3315</Words>
  <Application>Microsoft Office PowerPoint</Application>
  <PresentationFormat>On-screen Show (16:9)</PresentationFormat>
  <Paragraphs>396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Cambria Math</vt:lpstr>
      <vt:lpstr>Courier</vt:lpstr>
      <vt:lpstr>Office Theme</vt:lpstr>
      <vt:lpstr>Models for Messy Data</vt:lpstr>
      <vt:lpstr>Welcome to the Second Half of CSCI E-83!</vt:lpstr>
      <vt:lpstr>Linear Model Assumptions</vt:lpstr>
      <vt:lpstr>Introduction</vt:lpstr>
      <vt:lpstr>Models for Zero-Inflated Response</vt:lpstr>
      <vt:lpstr>Zero-Inflated Responses</vt:lpstr>
      <vt:lpstr>Zero-Inflated Responses</vt:lpstr>
      <vt:lpstr>Modeling Zero-Inflated Distributions</vt:lpstr>
      <vt:lpstr>Modeling Zero-Inflated Distributions</vt:lpstr>
      <vt:lpstr>Zero-Inflated Poisson Distribution</vt:lpstr>
      <vt:lpstr>Zero-Inflated Poisson Distribution</vt:lpstr>
      <vt:lpstr>Zero-Inflated Response Regression</vt:lpstr>
      <vt:lpstr>Zero-Inflated Response Regression</vt:lpstr>
      <vt:lpstr>Example: Zero-Inflated Poisson Regression</vt:lpstr>
      <vt:lpstr>Example: Zero-Inflated Poisson Regression</vt:lpstr>
      <vt:lpstr>Example: Zero-Inflated Poisson Regression</vt:lpstr>
      <vt:lpstr>Example: Zero-Inflated Poisson Regression</vt:lpstr>
      <vt:lpstr>Example: Zero-Inflated Poisson Regression</vt:lpstr>
      <vt:lpstr>Models for Over-Dispersed Response</vt:lpstr>
      <vt:lpstr>Over-Dispersed Response Distributions</vt:lpstr>
      <vt:lpstr>Modeling Over-Dispersed Distributions</vt:lpstr>
      <vt:lpstr>Modeling Over-Dispersed Distributions</vt:lpstr>
      <vt:lpstr>Modeling Over-Dispersed Distributions</vt:lpstr>
      <vt:lpstr>Negative Binomial Distribution</vt:lpstr>
      <vt:lpstr>Negative Binomial Distribution</vt:lpstr>
      <vt:lpstr>Negative Binomial Distribution</vt:lpstr>
      <vt:lpstr>Zero-Inflated Over-Dispersed Distributions</vt:lpstr>
      <vt:lpstr>Zero-Inflated Negative Binomial Distribution</vt:lpstr>
      <vt:lpstr>Zero-Inflated Negative Binomial Distribution</vt:lpstr>
      <vt:lpstr>Example: Zero-Inflated Poisson Regression</vt:lpstr>
      <vt:lpstr>Example: Zero-Inflated NB Distribution Regression</vt:lpstr>
      <vt:lpstr>Example: Zero-Inflated NB Distribution Regression</vt:lpstr>
      <vt:lpstr>Example: Zero-Inflated NB Distribution Regression</vt:lpstr>
      <vt:lpstr>Example: Zero-Inflated NB Distribution Regression</vt:lpstr>
      <vt:lpstr>Example: Zero-Inflated NB Distribution Regression</vt:lpstr>
      <vt:lpstr>Dealing with Outliers</vt:lpstr>
      <vt:lpstr>Dealing With Outliers</vt:lpstr>
      <vt:lpstr>Effects of Outliers</vt:lpstr>
      <vt:lpstr>Effect of Outliers</vt:lpstr>
      <vt:lpstr>Effect of Outliers</vt:lpstr>
      <vt:lpstr>Measuring Influence of Outliers</vt:lpstr>
      <vt:lpstr>Measuring Influence of Outliers</vt:lpstr>
      <vt:lpstr>Measuring Influence of Outliers</vt:lpstr>
      <vt:lpstr>Robust Models and Influence Function</vt:lpstr>
      <vt:lpstr>Robust Models and Influence Function</vt:lpstr>
      <vt:lpstr>Robust Models and Influence Function</vt:lpstr>
      <vt:lpstr>Dealing With Outliers</vt:lpstr>
      <vt:lpstr>Dealing With Outliers</vt:lpstr>
      <vt:lpstr>Dealing With Outliers</vt:lpstr>
      <vt:lpstr>Dealing With Outliers</vt:lpstr>
      <vt:lpstr>Example: Dealing With Outliers</vt:lpstr>
      <vt:lpstr>Example: Dealing With Outliers</vt:lpstr>
      <vt:lpstr>Example: Dealing With Outliers</vt:lpstr>
      <vt:lpstr>Example: Dealing With Outliers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Linear Models</dc:title>
  <dc:creator>Steve Elston</dc:creator>
  <cp:keywords/>
  <cp:lastModifiedBy>Stephen Elston</cp:lastModifiedBy>
  <cp:revision>263</cp:revision>
  <dcterms:created xsi:type="dcterms:W3CDTF">2024-08-16T02:31:51Z</dcterms:created>
  <dcterms:modified xsi:type="dcterms:W3CDTF">2025-10-16T02:26:21Z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10/23/2023</vt:lpwstr>
  </property>
  <property fmtid="{D5CDD505-2E9C-101B-9397-08002B2CF9AE}" pid="3" name="output">
    <vt:lpwstr/>
  </property>
</Properties>
</file>