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04" r:id="rId16"/>
    <p:sldId id="271" r:id="rId17"/>
    <p:sldId id="305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15" r:id="rId38"/>
    <p:sldId id="313" r:id="rId39"/>
    <p:sldId id="314" r:id="rId40"/>
    <p:sldId id="316" r:id="rId41"/>
    <p:sldId id="318" r:id="rId42"/>
    <p:sldId id="319" r:id="rId43"/>
    <p:sldId id="320" r:id="rId44"/>
    <p:sldId id="300" r:id="rId45"/>
    <p:sldId id="301" r:id="rId46"/>
    <p:sldId id="302" r:id="rId47"/>
    <p:sldId id="303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80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inomial_coefficient#Factorial_formu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Student%27s_t-distributio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hyperlink" Target="https://en.wikipedia.org/wiki/Odds_ratio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Review of Probability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b="1" dirty="0"/>
                  <a:t>Expected value</a:t>
                </a:r>
                <a:r>
                  <a:rPr dirty="0"/>
                  <a:t> with PDF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over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dirty="0"/>
                  <a:t> are weighted by the PDF</a:t>
                </a:r>
              </a:p>
              <a:p>
                <a:pPr lvl="0"/>
                <a:r>
                  <a:rPr dirty="0"/>
                  <a:t>By the second axiom of probability presented above, PDF must equal 1.0 integrated over the entire range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Transformation of expectation is same as for discrete random variables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48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Bernoulli distributions model a </a:t>
                </a:r>
                <a:r>
                  <a:rPr lang="en-US" b="1" dirty="0"/>
                  <a:t>single trial</a:t>
                </a:r>
                <a:r>
                  <a:rPr lang="en-US" dirty="0"/>
                  <a:t> or </a:t>
                </a:r>
                <a:r>
                  <a:rPr lang="en-US" b="1" dirty="0"/>
                  <a:t>single realization</a:t>
                </a:r>
                <a:r>
                  <a:rPr lang="en-US" dirty="0"/>
                  <a:t> with a binary outcome</a:t>
                </a:r>
              </a:p>
              <a:p>
                <a:pPr lvl="0"/>
                <a:r>
                  <a:rPr lang="en-US" dirty="0"/>
                  <a:t>For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𝑓𝑎𝑖𝑙𝑢𝑟𝑒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𝑠𝑢𝑐𝑐𝑒𝑠𝑠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success: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Bernoulli and Binomial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Model the number of successful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with the </a:t>
                </a:r>
                <a:r>
                  <a:rPr lang="en-US" b="1" dirty="0"/>
                  <a:t>Binomial distribution</a:t>
                </a:r>
              </a:p>
              <a:p>
                <a:pPr lvl="0"/>
                <a:r>
                  <a:rPr lang="en-US" dirty="0"/>
                  <a:t>Binomial distribution is product of multiple Bernoulli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Product of Bernoulli trials is normalized by the </a:t>
                </a:r>
                <a:r>
                  <a:rPr lang="en-US" b="1" dirty="0">
                    <a:hlinkClick r:id="rId2"/>
                  </a:rPr>
                  <a:t>Binomial coefficient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expected number of success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3971"/>
              </a:xfrm>
              <a:blipFill>
                <a:blip r:embed="rId3"/>
                <a:stretch>
                  <a:fillRect l="-963" t="-192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Distributions for Multiple Outomes; the Categorical and Multinomial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Many real-world cases have many possible outcomes</a:t>
            </a:r>
          </a:p>
          <a:p>
            <a:pPr lvl="0"/>
            <a:r>
              <a:rPr dirty="0"/>
              <a:t>In these cases</a:t>
            </a:r>
            <a:r>
              <a:rPr lang="en-US" dirty="0"/>
              <a:t>,</a:t>
            </a:r>
            <a:r>
              <a:rPr dirty="0"/>
              <a:t> need a probability distribution for multiple outcomes</a:t>
            </a:r>
          </a:p>
          <a:p>
            <a:pPr lvl="0"/>
            <a:r>
              <a:rPr b="1" dirty="0"/>
              <a:t>Categorical distribution</a:t>
            </a:r>
            <a:r>
              <a:rPr dirty="0"/>
              <a:t> models multiple outcomes</a:t>
            </a:r>
          </a:p>
          <a:p>
            <a:pPr lvl="0"/>
            <a:r>
              <a:rPr dirty="0"/>
              <a:t>Categorical Distribution is the multiple-outcome extension of the Bernoulli distribution, and is sometimes call the </a:t>
            </a:r>
            <a:r>
              <a:rPr b="1" dirty="0" err="1"/>
              <a:t>Multinoulli</a:t>
            </a:r>
            <a:r>
              <a:rPr b="1" dirty="0"/>
              <a:t> distribution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Sample space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𝒳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t>.</a:t>
                </a:r>
              </a:p>
              <a:p>
                <a:pPr lvl="0"/>
                <a:r>
                  <a:t>For each trial, there can only be one outcome</a:t>
                </a:r>
              </a:p>
              <a:p>
                <a:pPr lvl="0"/>
                <a:r>
                  <a:t>For outcome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:r>
                  <a:t>Only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has a value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; </a:t>
                </a:r>
                <a:r>
                  <a:rPr b="1"/>
                  <a:t>one hot encoding</a:t>
                </a:r>
              </a:p>
              <a:p>
                <a:pPr lvl="0"/>
                <a:r>
                  <a:t>For a single trial the probabilities of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t> possible outcomes are expressed:</a:t>
                </a:r>
              </a:p>
              <a:p>
                <a:pPr marL="0" lvl="0" indent="0">
                  <a:buNone/>
                </a:pPr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Sample space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For each trial, there can only be one outcome</a:t>
                </a:r>
              </a:p>
              <a:p>
                <a:pPr lvl="0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can encode the results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Only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has a value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</a:t>
                </a:r>
                <a:r>
                  <a:rPr lang="en-US" b="1" dirty="0"/>
                  <a:t>one hot encoding</a:t>
                </a:r>
              </a:p>
              <a:p>
                <a:pPr lvl="0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1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Categorical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</a:t>
                </a:r>
                <a:r>
                  <a:rPr dirty="0"/>
                  <a:t>can write the 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a series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dirty="0"/>
                  <a:t>trials we can estimate each of the probabilities of the possible outcomes,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# 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is the count 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expected number of outcome </a:t>
                </a:r>
                <a:r>
                  <a:rPr b="1" dirty="0" err="1"/>
                  <a:t>i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# 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trials can be computed: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# 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Categorical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901CC-7A7F-F467-FBC4-B86E3B76A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99" y="1684687"/>
            <a:ext cx="3926775" cy="3128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/>
              <p:nvPr/>
            </p:nvSpPr>
            <p:spPr>
              <a:xfrm>
                <a:off x="582592" y="1359234"/>
                <a:ext cx="4188913" cy="331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For the case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/>
                  <a:t> you can visualize the possible outcomes of a single Categorical trial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Each discrete outcome must fall at one of the corners of a </a:t>
                </a:r>
                <a:r>
                  <a:rPr lang="en-US" sz="2200" b="1" dirty="0"/>
                  <a:t>simplex</a:t>
                </a:r>
                <a:r>
                  <a:rPr lang="en-US" sz="22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expected outcomes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D25287-5D8B-9CD6-F5BE-654DB4E8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92" y="1359234"/>
                <a:ext cx="4188913" cy="3314049"/>
              </a:xfrm>
              <a:prstGeom prst="rect">
                <a:avLst/>
              </a:prstGeom>
              <a:blipFill>
                <a:blip r:embed="rId3"/>
                <a:stretch>
                  <a:fillRect l="-1892" t="-1287" r="-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2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the time period</a:t>
                </a:r>
              </a:p>
              <a:p>
                <a:pPr lvl="0"/>
                <a:r>
                  <a:rPr lang="en-US" dirty="0"/>
                  <a:t>Poisson process is an example of a </a:t>
                </a:r>
                <a:r>
                  <a:rPr lang="en-US" b="1" dirty="0"/>
                  <a:t>point process</a:t>
                </a:r>
              </a:p>
              <a:p>
                <a:pPr lvl="0"/>
                <a:r>
                  <a:rPr lang="en-US" dirty="0"/>
                  <a:t>The average number of arrivals of the Poisson process is referred to as the </a:t>
                </a:r>
                <a:r>
                  <a:rPr lang="en-US" b="1" dirty="0"/>
                  <a:t>intensity of the process</a:t>
                </a:r>
              </a:p>
              <a:p>
                <a:pPr lvl="0"/>
                <a:r>
                  <a:rPr lang="en-US" dirty="0"/>
                  <a:t>Write the Poisson distribution in terms of the average arrival rate,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mean and variance of the Poisson distribution are both equal to the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99484"/>
              </a:xfrm>
              <a:blipFill>
                <a:blip r:embed="rId2"/>
                <a:stretch>
                  <a:fillRect l="-741" t="-254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Poisson distribution models the probability,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of x </a:t>
                </a:r>
                <a:r>
                  <a:rPr lang="en-US" b="1" dirty="0"/>
                  <a:t>arrivals</a:t>
                </a:r>
                <a:r>
                  <a:rPr lang="en-US" dirty="0"/>
                  <a:t> within a time period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2374739" cy="3394472"/>
              </a:xfrm>
              <a:blipFill>
                <a:blip r:embed="rId2"/>
                <a:stretch>
                  <a:fillRect l="-3846" t="-1436" r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PoissonExample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62804" y="1020666"/>
            <a:ext cx="5914663" cy="358034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2928394" y="4594623"/>
            <a:ext cx="572753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Poisson distribution for several arrival rates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Importance of Probability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Probability theory is the basis of statistics, machine learning, and much AI</a:t>
            </a:r>
          </a:p>
          <a:p>
            <a:pPr lvl="0"/>
            <a:r>
              <a:rPr dirty="0"/>
              <a:t>An understanding of probability theory is an important foundation to understand these methods</a:t>
            </a:r>
          </a:p>
          <a:p>
            <a:pPr lvl="0"/>
            <a:r>
              <a:rPr dirty="0"/>
              <a:t>In this lesson we will review some basic concepts</a:t>
            </a:r>
          </a:p>
          <a:p>
            <a:pPr lvl="1"/>
            <a:r>
              <a:rPr dirty="0"/>
              <a:t>Properties of probability distributions</a:t>
            </a:r>
          </a:p>
          <a:p>
            <a:pPr lvl="1"/>
            <a:r>
              <a:rPr dirty="0"/>
              <a:t>Some commonly used probability distributions - focus on difficult to understand properties</a:t>
            </a:r>
          </a:p>
          <a:p>
            <a:pPr lvl="0"/>
            <a:r>
              <a:rPr dirty="0"/>
              <a:t>Many texts provide comprehensive introductions to probability theory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Uniform distribution has flat PDF between limits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Uniform distributions are fundamental to random sampling of data and in simulation</a:t>
                </a:r>
              </a:p>
              <a:p>
                <a:pPr lvl="0"/>
                <a:r>
                  <a:rPr lang="en-US" dirty="0"/>
                  <a:t>Transformations of the Uniform distribution are typically used to generate realizations of other distributions in computational statistics.</a:t>
                </a:r>
              </a:p>
              <a:p>
                <a:r>
                  <a:rPr lang="en-US" dirty="0"/>
                  <a:t>Write the probability density of the Uniform distribution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 |{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Uniform distribution has the following properties: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9595"/>
                <a:ext cx="8229600" cy="3796496"/>
              </a:xfrm>
              <a:blipFill>
                <a:blip r:embed="rId2"/>
                <a:stretch>
                  <a:fillRect l="-667" t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expectation of a uniform distribution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easy to work out: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Which is the mean!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</a:t>
            </a:r>
            <a:r>
              <a:rPr b="1"/>
              <a:t>Normal distribution</a:t>
            </a:r>
            <a:r>
              <a:t> or </a:t>
            </a:r>
            <a:r>
              <a:rPr b="1"/>
              <a:t>Gaussian distribution</a:t>
            </a:r>
            <a:r>
              <a:t> is one of the most widely used probability distributions</a:t>
            </a:r>
          </a:p>
          <a:p>
            <a:pPr lvl="0"/>
            <a:r>
              <a:t>The distribution of mean estimates of observations of a random variable drawn from any distribution converge to a Normal distribution by the </a:t>
            </a:r>
            <a:r>
              <a:rPr b="1"/>
              <a:t>central limit theorem (CLT)</a:t>
            </a:r>
          </a:p>
          <a:p>
            <a:pPr lvl="0"/>
            <a:r>
              <a:t>Many physical processes produce Normal measurement values</a:t>
            </a:r>
          </a:p>
          <a:p>
            <a:pPr lvl="0"/>
            <a:r>
              <a:t>Normal distribution has tractable mathematical properties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For a univariate Normal distribution, we can write the density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The parameters can be interpreted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𝑠𝑡𝑎𝑛𝑑𝑎𝑟𝑑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𝑑𝑒𝑣𝑖𝑎𝑡𝑖𝑜𝑛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Normal distribution</a:t>
            </a:r>
          </a:p>
        </p:txBody>
      </p:sp>
      <p:pic>
        <p:nvPicPr>
          <p:cNvPr id="3" name="Picture 1" descr="../images/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3111" y="869708"/>
            <a:ext cx="6224447" cy="366999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7357" y="4516538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density for several </a:t>
            </a:r>
            <a:r>
              <a:rPr dirty="0" err="1"/>
              <a:t>paramter</a:t>
            </a:r>
            <a:r>
              <a:rPr dirty="0"/>
              <a:t> values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Many practical applications have an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parameter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, </a:t>
                </a:r>
                <a:r>
                  <a:rPr lang="en-US" dirty="0"/>
                  <a:t>requiring </a:t>
                </a:r>
                <a:r>
                  <a:rPr lang="en-US" b="1" dirty="0"/>
                  <a:t>multivariate distributions</a:t>
                </a:r>
              </a:p>
              <a:p>
                <a:pPr marL="0" lvl="0" indent="0">
                  <a:buNone/>
                </a:pPr>
                <a:r>
                  <a:rPr lang="en-US" dirty="0"/>
                  <a:t>Example: The </a:t>
                </a:r>
                <a:r>
                  <a:rPr lang="en-US" b="1" dirty="0"/>
                  <a:t>Multivariate Normal distribution</a:t>
                </a:r>
                <a:r>
                  <a:rPr lang="en-US" dirty="0"/>
                  <a:t>, parameterized by:</a:t>
                </a:r>
              </a:p>
              <a:p>
                <a:pPr lvl="0"/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The vector(multi) valued version of univariate location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multi-dimensional version of univariate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determinant of the covariance matrix.</a:t>
                </a:r>
              </a:p>
              <a:p>
                <a:pPr lvl="1"/>
                <a:r>
                  <a:rPr lang="en-US" dirty="0"/>
                  <a:t>Along the diagonal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dirty="0"/>
                  <a:t> the values are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variances of each dimension,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Off-diagonal terms describe the </a:t>
                </a:r>
                <a:r>
                  <a:rPr lang="en-US" b="1" dirty="0"/>
                  <a:t>dependency</a:t>
                </a:r>
                <a:r>
                  <a:rPr lang="en-US" dirty="0"/>
                  <a:t> between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 of the distribution.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940892"/>
              </a:xfrm>
              <a:blipFill>
                <a:blip r:embed="rId2"/>
                <a:stretch>
                  <a:fillRect l="-741" t="-2318" r="-519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write the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For a Normally distributed n-dimensional multivariate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computed from the sample,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is the inner product operator and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mean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48098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2-dimensional Normal: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659039"/>
                <a:ext cx="3543781" cy="1589590"/>
              </a:xfrm>
              <a:blipFill>
                <a:blip r:embed="rId2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03a_ReviewOfProbability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66739" y="25560"/>
            <a:ext cx="5092379" cy="50923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694252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3-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52730"/>
            <a:ext cx="4975506" cy="49755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8355BA0-B7FA-3915-A188-1A859B479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657E6-9B31-3D74-E743-7A75D109D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82157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4-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3E4652D9-335D-5F42-E8F5-DC3A51D5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75CBB7-C7F5-D7B7-159F-3A631AE4E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 Has a Long History</a:t>
            </a:r>
          </a:p>
        </p:txBody>
      </p:sp>
      <p:pic>
        <p:nvPicPr>
          <p:cNvPr id="4" name="Picture 1" descr="../images/Ar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0258" y="1015664"/>
            <a:ext cx="2886437" cy="35417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44273" y="4429521"/>
            <a:ext cx="309236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First probability textbook Credit, Wikipedia commons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88669"/>
            <a:ext cx="4531489" cy="2763411"/>
          </a:xfrm>
        </p:spPr>
        <p:txBody>
          <a:bodyPr/>
          <a:lstStyle/>
          <a:p>
            <a:r>
              <a:rPr lang="en-US" dirty="0"/>
              <a:t>First probability textbook by Jacob Bernoulli, published posthumously in 1713</a:t>
            </a:r>
          </a:p>
          <a:p>
            <a:pPr lvl="0"/>
            <a:r>
              <a:rPr dirty="0"/>
              <a:t>In the 21st Century, probability theory is an active area of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728976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Multivariate Normal</a:t>
            </a:r>
          </a:p>
        </p:txBody>
      </p:sp>
      <p:pic>
        <p:nvPicPr>
          <p:cNvPr id="3" name="Picture 1" descr="03a_ReviewOfProbability_files/figure-pptx/unnamed-chunk-5-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59479"/>
            <a:ext cx="5037239" cy="503723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8D781A2A-62B2-B4A3-52D4-8FE41CD2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4D2A86-E49C-22ED-E2AE-D697A5BC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308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Multivariate Normal</a:t>
            </a:r>
          </a:p>
        </p:txBody>
      </p:sp>
      <p:pic>
        <p:nvPicPr>
          <p:cNvPr id="3" name="Picture 1" descr="03a_ReviewOfProbability_files/figure-pptx/unnamed-chunk-6-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6999" y="71055"/>
            <a:ext cx="5025664" cy="50256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2-dimensional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ar-AE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2000" dirty="0"/>
              </a:p>
            </p:txBody>
          </p:sp>
        </mc:Choice>
        <mc:Fallback xmlns="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4F1A6E0A-DE17-9294-9993-A73A6C137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59039"/>
                <a:ext cx="3543781" cy="1589590"/>
              </a:xfrm>
              <a:prstGeom prst="rect">
                <a:avLst/>
              </a:prstGeom>
              <a:blipFill>
                <a:blip r:embed="rId3"/>
                <a:stretch>
                  <a:fillRect l="-1721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A4AC5-E7B7-3EB3-BD05-5712C109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Log Normal distribution is defined for continuous random variables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 price, weight, length, and volume</a:t>
                </a:r>
              </a:p>
              <a:p>
                <a:pPr lvl="0"/>
                <a:r>
                  <a:rPr lang="en-US" dirty="0"/>
                  <a:t>The Log-Normal distribution is based on a log-transformation of the random variable: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Log-Normal distribution</a:t>
            </a:r>
          </a:p>
        </p:txBody>
      </p:sp>
      <p:pic>
        <p:nvPicPr>
          <p:cNvPr id="3" name="Picture 1" descr="../images/LogNormal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53519" y="939157"/>
            <a:ext cx="3892952" cy="36820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84208" y="46355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Log Normal and log transformed example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Student t-distribution</a:t>
                </a:r>
                <a:r>
                  <a:rPr lang="en-US" dirty="0"/>
                  <a:t>, or simply the t-distribution, is of importance in statistics since it is the distribution of the difference of means of two Normally distributed random variables</a:t>
                </a:r>
              </a:p>
              <a:p>
                <a:pPr lvl="0"/>
                <a:r>
                  <a:rPr lang="en-US" dirty="0"/>
                  <a:t>t-distribution has one parameter, the </a:t>
                </a:r>
                <a:r>
                  <a:rPr lang="en-US" b="1" dirty="0"/>
                  <a:t>degrees of freedom</a:t>
                </a:r>
                <a:r>
                  <a:rPr lang="en-US" dirty="0"/>
                  <a:t>, denoted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PDF of the t-distribution is rather complex looking: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30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Student t-distribution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Dispersion of student-t distribution determined by DOF,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dirty="0"/>
                  <a:t>Low DOF has heavy tails compared to Normal</a:t>
                </a:r>
                <a:endParaRPr lang="en-US" dirty="0"/>
              </a:p>
              <a:p>
                <a:r>
                  <a:rPr dirty="0"/>
                  <a:t>Student-t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standard Normal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𝐷𝑂𝐹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2"/>
                <a:stretch>
                  <a:fillRect l="-3110" t="-2906" r="-1435" b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AA2453-0AC0-E55E-AE02-04E3E90B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54" y="967047"/>
            <a:ext cx="6066046" cy="37341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</p:spPr>
            <p:txBody>
              <a:bodyPr>
                <a:normAutofit fontScale="9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05979"/>
                <a:ext cx="8229600" cy="530944"/>
              </a:xfrm>
              <a:blipFill>
                <a:blip r:embed="rId2"/>
                <a:stretch>
                  <a:fillRect t="-16092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342900" rtl="0" eaLnBrk="1" latinLnBrk="0" hangingPunct="1"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/>
                  <a:t>Gamma family of distributions </a:t>
                </a:r>
                <a:r>
                  <a:rPr lang="en-US" sz="2400" dirty="0"/>
                  <a:t>includes several members which are important in statistics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distributions are a two-parameter exponential family  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PDF is defined in the range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400" dirty="0"/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Gamma family is used for problems, ranging from measurements of physical systems to hypothesis testing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D4567134-43D9-6BFF-7929-7AB7348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02826"/>
                <a:ext cx="8229600" cy="2469266"/>
              </a:xfrm>
              <a:prstGeom prst="rect">
                <a:avLst/>
              </a:prstGeom>
              <a:blipFill>
                <a:blip r:embed="rId3"/>
                <a:stretch>
                  <a:fillRect l="-1111" r="-3333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/>
                  <a:t>The Gamma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Gamma family can be parameterized in several ways; we will use the following:  </a:t>
                </a:r>
              </a:p>
              <a:p>
                <a:r>
                  <a:rPr lang="en-US" dirty="0"/>
                  <a:t>A shape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, the degrees of freedom  </a:t>
                </a:r>
              </a:p>
              <a:p>
                <a:r>
                  <a:rPr lang="en-US" dirty="0"/>
                  <a:t>A scale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Alternatively,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inverse scale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 r="-222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55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Gamma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distributions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56779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useful special cases of the Gamma distribution are: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exponential distribution</a:t>
                </a:r>
                <a:r>
                  <a:rPr lang="en-US" dirty="0"/>
                  <a:t> with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and PDF: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𝐺𝑎𝑚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 the </a:t>
                </a:r>
                <a:r>
                  <a:rPr lang="en-US" b="1" dirty="0"/>
                  <a:t>Chi-squared distribution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degrees of freedom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many uses in statistics</a:t>
                </a:r>
              </a:p>
              <a:p>
                <a:pPr lvl="1"/>
                <a:r>
                  <a:rPr lang="en-US" dirty="0"/>
                  <a:t>PDF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distribution:   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𝑑𝑒𝑔𝑟𝑒𝑒𝑠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𝑓𝑟𝑒𝑒𝑑𝑜𝑚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567792"/>
              </a:xfrm>
              <a:blipFill>
                <a:blip r:embed="rId3"/>
                <a:stretch>
                  <a:fillRect l="-96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73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used to construct parametric hypothesis tests of differences in counts between groups and also:  </a:t>
                </a:r>
              </a:p>
              <a:p>
                <a:r>
                  <a:rPr lang="en-US" dirty="0"/>
                  <a:t>Constructing tests for the significance of fits of observed values to probability distributions</a:t>
                </a:r>
              </a:p>
              <a:p>
                <a:r>
                  <a:rPr lang="en-US" dirty="0"/>
                  <a:t>The likelihood ratio test for the significance of differences between nested models</a:t>
                </a:r>
              </a:p>
              <a:p>
                <a:r>
                  <a:rPr lang="en-US" dirty="0"/>
                  <a:t>Computing confidence intervals for empirical (as opposed to theoretical) variance estimates of observed values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6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Probability distributions</a:t>
                </a:r>
                <a:r>
                  <a:rPr lang="en-US" dirty="0"/>
                  <a:t> are models for uncertainty of </a:t>
                </a:r>
                <a:r>
                  <a:rPr lang="en-US" b="1" dirty="0"/>
                  <a:t>random variables</a:t>
                </a:r>
              </a:p>
              <a:p>
                <a:pPr lvl="0"/>
                <a:r>
                  <a:rPr lang="en-US" dirty="0"/>
                  <a:t>A random variable is any </a:t>
                </a:r>
                <a:r>
                  <a:rPr lang="en-US" b="1" dirty="0"/>
                  <a:t>mapping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from some outcome of a random event,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to a real number,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Example:</a:t>
                </a:r>
                <a:r>
                  <a:rPr lang="en-US" dirty="0"/>
                  <a:t> The mapping from,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 count in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This concept appears abstract at first glance, but is fundamental to the theory of probability</a:t>
                </a:r>
              </a:p>
              <a:p>
                <a:pPr lvl="0"/>
                <a:r>
                  <a:rPr lang="en-US" dirty="0"/>
                  <a:t>We will see many examples in this course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is a parametric distribution with a single parameter, the degrees of freedom,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number of possible outcomes – 1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</a:t>
                </a:r>
                <a:r>
                  <a:rPr lang="en-US" dirty="0" err="1"/>
                  <a:t>iid</a:t>
                </a:r>
                <a:r>
                  <a:rPr lang="en-US" dirty="0"/>
                  <a:t>  Normal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a statistic,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as the sum of squares: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said to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distributed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degrees of freedom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15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58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has an exponential decay with the maximum value 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589" t="-2393" r="-4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6F1667-0187-A3B3-D871-5EA1F9165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559" y="1188334"/>
            <a:ext cx="6091537" cy="32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72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r>
                  <a:rPr lang="en-US" dirty="0"/>
                  <a:t>For a middle range of </a:t>
                </a:r>
                <a:r>
                  <a:rPr lang="en-US" dirty="0" err="1"/>
                  <a:t>DoF</a:t>
                </a:r>
                <a:r>
                  <a:rPr lang="en-US" dirty="0"/>
                  <a:t>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 density starts at 0, rises to a maximum or mode and then decays toward 0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2222" r="-1914"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4A4CE83-7712-620C-EA0A-0CB5060F8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83" y="1310839"/>
            <a:ext cx="5970252" cy="32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distribution</a:t>
                </a:r>
                <a:endParaRPr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shape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changes character with the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For large </a:t>
                </a:r>
                <a:r>
                  <a:rPr lang="en-US" dirty="0" err="1"/>
                  <a:t>DoF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distribution converges toward a normal distribution with location parameter </a:t>
                </a:r>
                <a:r>
                  <a:rPr lang="en-US" dirty="0" err="1"/>
                  <a:t>DoF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8334"/>
                <a:ext cx="2548359" cy="3566852"/>
              </a:xfrm>
              <a:blipFill>
                <a:blip r:embed="rId3"/>
                <a:stretch>
                  <a:fillRect l="-3110" t="-1197" b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6B810F-06D4-F25F-1CA5-4480E0B91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633" y="1240420"/>
            <a:ext cx="6164396" cy="34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6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b="1"/>
                  <a:t>Odds</a:t>
                </a:r>
                <a:r>
                  <a:t> are the ratio of the number of ways an event occurs to the number of ways it does not occur</a:t>
                </a:r>
              </a:p>
              <a:p>
                <a:pPr lvl="0"/>
                <a:r>
                  <a:t>Can say that </a:t>
                </a:r>
                <a:r>
                  <a:rPr b="1"/>
                  <a:t>odds</a:t>
                </a:r>
                <a:r>
                  <a:t> are the count of events in favor of an event vs. the count against the event</a:t>
                </a:r>
              </a:p>
              <a:p>
                <a:pPr lvl="0"/>
                <a:r>
                  <a:rPr b="1"/>
                  <a:t>Example:</a:t>
                </a:r>
                <a:r>
                  <a:t> Flip a fair coin, odds of getting heads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 (1 in 1)</a:t>
                </a:r>
              </a:p>
              <a:p>
                <a:pPr lvl="0"/>
                <a:r>
                  <a:rPr b="1"/>
                  <a:t>Example:</a:t>
                </a:r>
                <a:r>
                  <a:t> Roll a single fair die your odds of rolling a 6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r>
                      <a:rPr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t> (1 in 5), or 0.2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is the relationship between odds and probability of an event?</a:t>
                </a:r>
              </a:p>
              <a:p>
                <a:pPr lvl="0"/>
                <a:r>
                  <a:rPr lang="en-US" dirty="0"/>
                  <a:t>For some event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a set of all outcomes with count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and count of negative outcomes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𝑓𝑎𝑣𝑜𝑟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𝑖𝑚𝑝𝑙𝑦𝑖𝑛𝑔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
</a:t>
                </a:r>
              </a:p>
              <a:p>
                <a:r>
                  <a:rPr lang="en-US" b="1" dirty="0"/>
                  <a:t>Example:</a:t>
                </a:r>
                <a:r>
                  <a:rPr lang="en-US" dirty="0"/>
                  <a:t> For the fair coin flip, the odds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we can compute the probability of heads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Example</a:t>
                </a:r>
                <a:r>
                  <a:rPr lang="en-US" dirty="0"/>
                  <a:t> In statistics the </a:t>
                </a:r>
                <a:r>
                  <a:rPr lang="en-US" b="1" dirty="0">
                    <a:hlinkClick r:id="rId2"/>
                  </a:rPr>
                  <a:t>odds ratio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used to predict the response variable in logistic regression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1878"/>
                <a:ext cx="8229600" cy="3707757"/>
              </a:xfrm>
              <a:blipFill>
                <a:blip r:embed="rId3"/>
                <a:stretch>
                  <a:fillRect l="-444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Axioms of probability; for discrete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Expectation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</p:spPr>
            <p:txBody>
              <a:bodyPr>
                <a:normAutofit fontScale="85000" lnSpcReduction="10000"/>
              </a:bodyPr>
              <a:lstStyle/>
              <a:p>
                <a:pPr lvl="0"/>
                <a:r>
                  <a:rPr lang="en-US" dirty="0"/>
                  <a:t>The Categorical distribution</a:t>
                </a:r>
              </a:p>
              <a:p>
                <a:pPr lvl="1"/>
                <a:r>
                  <a:rPr lang="en-US" dirty="0"/>
                  <a:t>For outcome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we </a:t>
                </a:r>
                <a:r>
                  <a:rPr lang="en-US" b="1" dirty="0"/>
                  <a:t>one hot encode</a:t>
                </a:r>
                <a:r>
                  <a:rPr lang="en-US" dirty="0"/>
                  <a:t> the results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a single trial the probabilities of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possible outcomes are expressed: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probability mass function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𝛱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Multivariate Normal distribution, parameterized by </a:t>
                </a:r>
                <a:r>
                  <a:rPr lang="en-US" b="1" dirty="0"/>
                  <a:t>n-dimensional vector of locations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𝛍</m:t>
                        </m:r>
                      </m:e>
                    </m:acc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dimensional </a:t>
                </a:r>
                <a:r>
                  <a:rPr lang="en-US" b="1" dirty="0"/>
                  <a:t>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acc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𝛍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𝚺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2684"/>
              </a:xfrm>
              <a:blipFill>
                <a:blip r:embed="rId2"/>
                <a:stretch>
                  <a:fillRect l="-667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Types of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b="1" dirty="0"/>
              <a:t>Discrete</a:t>
            </a:r>
          </a:p>
          <a:p>
            <a:pPr lvl="1"/>
            <a:r>
              <a:rPr dirty="0"/>
              <a:t>Model countable events</a:t>
            </a:r>
          </a:p>
          <a:p>
            <a:pPr lvl="1"/>
            <a:r>
              <a:rPr dirty="0"/>
              <a:t>Examples: count of people making a purchase, number of patients with disease,….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mass function (PMF)</a:t>
            </a:r>
          </a:p>
          <a:p>
            <a:pPr lvl="0"/>
            <a:r>
              <a:rPr b="1" dirty="0"/>
              <a:t>Continuous</a:t>
            </a:r>
          </a:p>
          <a:p>
            <a:pPr lvl="1"/>
            <a:r>
              <a:rPr dirty="0"/>
              <a:t>Examples: temperature, velocity, price,…….</a:t>
            </a:r>
          </a:p>
          <a:p>
            <a:pPr lvl="1"/>
            <a:r>
              <a:rPr dirty="0"/>
              <a:t>Characterized by a </a:t>
            </a:r>
            <a:r>
              <a:rPr b="1" dirty="0"/>
              <a:t>probability density function (PDF)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discrete distributions, we can speak of a </a:t>
                </a:r>
                <a:r>
                  <a:rPr lang="en-US" b="1" dirty="0"/>
                  <a:t>set of events</a:t>
                </a:r>
                <a:r>
                  <a:rPr lang="en-US" dirty="0"/>
                  <a:t> within the </a:t>
                </a:r>
                <a:r>
                  <a:rPr lang="en-US" b="1" dirty="0"/>
                  <a:t>sample space</a:t>
                </a:r>
                <a:r>
                  <a:rPr lang="en-US" dirty="0"/>
                  <a:t> of all possible events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Probability for any set of events, A, is greater than 0 and less than or equal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The sum of the probability mass functions over the sample space must add to 1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dirty="0"/>
                  <a:t>If sets of events A and B are mutually exclusive, then the probability of either A and B is the probability of A plus the probability of B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8886"/>
                <a:ext cx="8229600" cy="3692323"/>
              </a:xfrm>
              <a:blipFill>
                <a:blip r:embed="rId2"/>
                <a:stretch>
                  <a:fillRect l="-815" t="-2479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789BA9F-32E4-5651-D338-6323FFE9FF5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486025"/>
            <a:ext cx="45363" cy="453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do you expect: discrete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t>What value we should expect to find when we sample a random variable?</a:t>
                </a:r>
              </a:p>
              <a:p>
                <a:pPr lvl="0"/>
                <a:r>
                  <a:t>This is the </a:t>
                </a:r>
                <a:r>
                  <a:rPr b="1"/>
                  <a:t>expected value</a:t>
                </a:r>
                <a:r>
                  <a:t> or simply the </a:t>
                </a:r>
                <a:r>
                  <a:rPr b="1"/>
                  <a:t>expectation</a:t>
                </a:r>
              </a:p>
              <a:p>
                <a:pPr lvl="0"/>
                <a:r>
                  <a:t>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, of a random variable probability mass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t> the expected value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How can we interpret expectation?</a:t>
                </a:r>
              </a:p>
              <a:p>
                <a:pPr lvl="0"/>
                <a:r>
                  <a:t>Expectation is a probability weighted sum of the sample of the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/>
              </a:p>
              <a:p>
                <a:pPr lvl="0"/>
                <a:r>
                  <a:t>By the second axiom of probability the weights must sum to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Useful properties of expectation</a:t>
                </a:r>
              </a:p>
              <a:p>
                <a:pPr marL="342900" lvl="0" indent="-342900">
                  <a:buAutoNum type="arabicPeriod"/>
                </a:pPr>
                <a:r>
                  <a:t>The relationship is linear in probability</a:t>
                </a:r>
              </a:p>
              <a:p>
                <a:pPr marL="342900" lvl="0" indent="-342900">
                  <a:buAutoNum type="arabicPeriod"/>
                </a:pPr>
                <a:r>
                  <a:t>The expectation of the sum of two random variables,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t>, is the sum of the expectations: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342900" lvl="0" indent="-342900">
                  <a:buAutoNum type="arabicPeriod" startAt="3"/>
                </a:pPr>
                <a:r>
                  <a:t>The expectation of an </a:t>
                </a:r>
                <a:r>
                  <a:rPr b="1"/>
                  <a:t>affine transformation</a:t>
                </a:r>
                <a:r>
                  <a:t> of a random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, is an </a:t>
                </a:r>
                <a:r>
                  <a:rPr b="1"/>
                  <a:t>affine transformation</a:t>
                </a:r>
                <a:r>
                  <a:t> of the expectation: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436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Axioms of probability for continuous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Axioms of probability</a:t>
                </a:r>
                <a:r>
                  <a:rPr dirty="0"/>
                  <a:t> for continuous probability density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dirty="0"/>
              </a:p>
              <a:p>
                <a:pPr marL="342900" lvl="0" indent="-342900">
                  <a:buAutoNum type="arabicPeriod"/>
                </a:pPr>
                <a:r>
                  <a:rPr dirty="0"/>
                  <a:t>On the interval,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dirty="0"/>
                  <a:t>, must be bounded by 0 and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dirty="0"/>
                  <a:t> the integral is 0</a:t>
                </a:r>
              </a:p>
              <a:p>
                <a:pPr marL="342900" lvl="0" indent="-342900">
                  <a:buAutoNum type="arabicPeriod" startAt="2"/>
                </a:pPr>
                <a:r>
                  <a:rPr dirty="0"/>
                  <a:t>The area under the entire PDF over the limits must be equal to 1: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𝑢𝑝𝑝𝑒𝑟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b="1" dirty="0"/>
                  <a:t>Note: </a:t>
                </a:r>
                <a:r>
                  <a:rPr dirty="0"/>
                  <a:t>many distributions lower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 and upper =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dirty="0"/>
              </a:p>
              <a:p>
                <a:pPr marL="342900" lvl="0" indent="-342900">
                  <a:buAutoNum type="arabicPeriod" startAt="3"/>
                </a:pPr>
                <a:r>
                  <a:rPr dirty="0"/>
                  <a:t>If events A and B are mutually exclusive:</a:t>
                </a: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815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22D58E-7972-42BF-BF19-6A92C8982A94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LaTeX\nP(A\\ \\cup B) = P(A) + P(B),\\ if\\ A \\perp B\n\\end{document}&quot;},{&quot;name&quot;:&quot;Latex&quot;,&quot;code&quot;:&quot;\\begin{document}\nP(A\\ \\cup B) = P(A) + P(B),\\ if\\ A \\perp B\n\\end{document}&quot;},{&quot;name&quot;:&quot;&quot;,&quot;code&quot;:&quot;\\begin{document}\nP(A\\ \\cup B) = P(A) + P(B),\\ if\\ A \\perp B\n\\end{document}&quot;},{&quot;name&quot;:&quot;&quot;,&quot;code&quot;:&quot;\\begin{document}\nP(A\\ \\cup B) = P(A) + P(B),\\ if\\ A \\perp B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2570</Words>
  <Application>Microsoft Office PowerPoint</Application>
  <PresentationFormat>On-screen Show (16:9)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Review of Probability</vt:lpstr>
      <vt:lpstr>Importance of Probability Theory</vt:lpstr>
      <vt:lpstr>Probability Theory Has a Long History</vt:lpstr>
      <vt:lpstr>Probability Distributions</vt:lpstr>
      <vt:lpstr>Two Types of Probability Distributions</vt:lpstr>
      <vt:lpstr>Axioms of Probability</vt:lpstr>
      <vt:lpstr>What do you expect: discrete distributions</vt:lpstr>
      <vt:lpstr>Properties of Expectation</vt:lpstr>
      <vt:lpstr>Axioms of probability for continuous distributions</vt:lpstr>
      <vt:lpstr>What do you expect: continuous distributions</vt:lpstr>
      <vt:lpstr>Bernoulli and Binomial Distributions</vt:lpstr>
      <vt:lpstr>Bernoulli and Binomial Distributions</vt:lpstr>
      <vt:lpstr>Distributions for Multiple Outomes; the Categorical and Multinomial Distribution</vt:lpstr>
      <vt:lpstr>The Categorical distribution</vt:lpstr>
      <vt:lpstr>The Categorical distribution</vt:lpstr>
      <vt:lpstr>The Categorical distribution</vt:lpstr>
      <vt:lpstr>The Categorical distribution</vt:lpstr>
      <vt:lpstr>Poisson distribution</vt:lpstr>
      <vt:lpstr>Poisson distribution</vt:lpstr>
      <vt:lpstr>Uniform distribution</vt:lpstr>
      <vt:lpstr>Uniform distribution</vt:lpstr>
      <vt:lpstr>Normal distribution</vt:lpstr>
      <vt:lpstr>Normal distribution</vt:lpstr>
      <vt:lpstr>Normal distribution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Multivariate Normal</vt:lpstr>
      <vt:lpstr>Log-Normal distribution</vt:lpstr>
      <vt:lpstr>Log-Normal distribution</vt:lpstr>
      <vt:lpstr>Student t-distribution</vt:lpstr>
      <vt:lpstr>Student t-distribution</vt:lpstr>
      <vt:lpstr>The Gamma and Χ^2distributions</vt:lpstr>
      <vt:lpstr>The Gamma and Χ^2distributions</vt:lpstr>
      <vt:lpstr>The Gamma and Χ^2distributions</vt:lpstr>
      <vt:lpstr>The Χ^2distribution</vt:lpstr>
      <vt:lpstr>The Χ^2distribution</vt:lpstr>
      <vt:lpstr>The Χ^2distribution</vt:lpstr>
      <vt:lpstr>The Χ^2distribution</vt:lpstr>
      <vt:lpstr>The Χ^2distribution</vt:lpstr>
      <vt:lpstr>Odds</vt:lpstr>
      <vt:lpstr>Odds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</dc:title>
  <dc:creator>Steve Elston</dc:creator>
  <cp:keywords/>
  <cp:lastModifiedBy>Stephen Elston</cp:lastModifiedBy>
  <cp:revision>73</cp:revision>
  <dcterms:created xsi:type="dcterms:W3CDTF">2024-08-04T01:36:56Z</dcterms:created>
  <dcterms:modified xsi:type="dcterms:W3CDTF">2025-09-16T15:52:17Z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09/18/2023</vt:lpwstr>
  </property>
  <property fmtid="{D5CDD505-2E9C-101B-9397-08002B2CF9AE}" pid="3" name="output">
    <vt:lpwstr/>
  </property>
</Properties>
</file>