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321" r:id="rId14"/>
    <p:sldId id="268" r:id="rId15"/>
    <p:sldId id="269" r:id="rId16"/>
    <p:sldId id="270" r:id="rId17"/>
    <p:sldId id="271" r:id="rId18"/>
    <p:sldId id="272" r:id="rId19"/>
    <p:sldId id="323" r:id="rId20"/>
    <p:sldId id="274" r:id="rId21"/>
    <p:sldId id="275" r:id="rId22"/>
    <p:sldId id="276" r:id="rId23"/>
    <p:sldId id="277" r:id="rId24"/>
    <p:sldId id="278" r:id="rId25"/>
    <p:sldId id="324" r:id="rId26"/>
    <p:sldId id="279" r:id="rId27"/>
    <p:sldId id="280" r:id="rId28"/>
    <p:sldId id="281" r:id="rId29"/>
    <p:sldId id="282" r:id="rId30"/>
    <p:sldId id="283" r:id="rId31"/>
    <p:sldId id="284" r:id="rId32"/>
    <p:sldId id="325" r:id="rId33"/>
    <p:sldId id="285" r:id="rId34"/>
    <p:sldId id="330" r:id="rId35"/>
    <p:sldId id="288" r:id="rId36"/>
    <p:sldId id="287" r:id="rId37"/>
    <p:sldId id="286" r:id="rId38"/>
    <p:sldId id="326" r:id="rId39"/>
    <p:sldId id="289" r:id="rId40"/>
    <p:sldId id="291" r:id="rId41"/>
    <p:sldId id="310" r:id="rId42"/>
    <p:sldId id="290" r:id="rId43"/>
    <p:sldId id="313" r:id="rId44"/>
    <p:sldId id="327" r:id="rId45"/>
    <p:sldId id="292" r:id="rId46"/>
    <p:sldId id="293" r:id="rId47"/>
    <p:sldId id="294" r:id="rId48"/>
    <p:sldId id="295" r:id="rId49"/>
    <p:sldId id="328" r:id="rId50"/>
    <p:sldId id="296" r:id="rId51"/>
    <p:sldId id="297" r:id="rId52"/>
    <p:sldId id="298" r:id="rId53"/>
    <p:sldId id="299" r:id="rId54"/>
    <p:sldId id="312" r:id="rId55"/>
    <p:sldId id="320" r:id="rId56"/>
    <p:sldId id="329" r:id="rId57"/>
    <p:sldId id="300" r:id="rId58"/>
    <p:sldId id="314" r:id="rId59"/>
    <p:sldId id="301" r:id="rId60"/>
    <p:sldId id="302" r:id="rId61"/>
    <p:sldId id="303" r:id="rId62"/>
    <p:sldId id="304" r:id="rId63"/>
    <p:sldId id="305" r:id="rId64"/>
    <p:sldId id="306" r:id="rId65"/>
    <p:sldId id="307" r:id="rId66"/>
    <p:sldId id="315" r:id="rId67"/>
    <p:sldId id="316" r:id="rId68"/>
    <p:sldId id="317" r:id="rId69"/>
    <p:sldId id="318" r:id="rId70"/>
    <p:sldId id="319" r:id="rId71"/>
    <p:sldId id="308" r:id="rId7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238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edin.github.io/greykite/docs/0.1.0/html/index.html" TargetMode="External"/><Relationship Id="rId3" Type="http://schemas.openxmlformats.org/officeDocument/2006/relationships/hyperlink" Target="https://www.statsmodels.org/stable/tsa.html" TargetMode="External"/><Relationship Id="rId7" Type="http://schemas.openxmlformats.org/officeDocument/2006/relationships/hyperlink" Target="https://facebook.github.io/prophet/" TargetMode="External"/><Relationship Id="rId2" Type="http://schemas.openxmlformats.org/officeDocument/2006/relationships/hyperlink" Target="https://cran.r-project.org/web/views/TimeSeri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cebookresearch.github.io/Kats/" TargetMode="External"/><Relationship Id="rId5" Type="http://schemas.openxmlformats.org/officeDocument/2006/relationships/hyperlink" Target="https://unit8co.github.io/darts/" TargetMode="External"/><Relationship Id="rId4" Type="http://schemas.openxmlformats.org/officeDocument/2006/relationships/hyperlink" Target="https://www.pymc.io/welcom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mc.io/api/distributions/timeseries.html" TargetMode="External"/><Relationship Id="rId2" Type="http://schemas.openxmlformats.org/officeDocument/2006/relationships/hyperlink" Target="https://cran.r-project.org/web/packages/bsts/bsts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documentation.org/packages/HMM/versions/1.0" TargetMode="External"/><Relationship Id="rId4" Type="http://schemas.openxmlformats.org/officeDocument/2006/relationships/hyperlink" Target="https://hmmlearn.readthedocs.io/en/stabl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statsmodels.org/dev/generated/statsmodels.stats.diagnostic.acorr_ljungbox.html#statsmodels.stats.diagnostic.acorr_ljungbo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eneralized_additive_model" TargetMode="External"/><Relationship Id="rId2" Type="http://schemas.openxmlformats.org/officeDocument/2006/relationships/hyperlink" Target="https://research.facebook.com/blog/2017/2/prophet-forecasting-at-sca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Local_regression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facebook.com/blog/2017/2/prophet-forecasting-at-scale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smodels.org/dev/generated/statsmodels.tsa.seasonal.MSTL.html" TargetMode="External"/><Relationship Id="rId2" Type="http://schemas.openxmlformats.org/officeDocument/2006/relationships/hyperlink" Target="https://otexts.com/fpp2/stl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PSS_test" TargetMode="External"/><Relationship Id="rId2" Type="http://schemas.openxmlformats.org/officeDocument/2006/relationships/hyperlink" Target="https://en.wikipedia.org/wiki/Augmented_Dickey%E2%80%93Fuller_test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31.png"/><Relationship Id="rId4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/>
              <a:t>Properties of Time Series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2025,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Software for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3737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Most statistical packages have considerable time series modeling capability</a:t>
            </a:r>
          </a:p>
          <a:p>
            <a:pPr lvl="0"/>
            <a:r>
              <a:rPr lang="en-US" dirty="0"/>
              <a:t>Statistical time series analysis allows </a:t>
            </a:r>
            <a:r>
              <a:rPr lang="en-US" b="1" dirty="0"/>
              <a:t>inference on models! </a:t>
            </a:r>
          </a:p>
          <a:p>
            <a:pPr lvl="0"/>
            <a:r>
              <a:rPr dirty="0"/>
              <a:t>R time series analysis packages are wide and deep</a:t>
            </a:r>
          </a:p>
          <a:p>
            <a:pPr lvl="1"/>
            <a:r>
              <a:rPr dirty="0">
                <a:hlinkClick r:id="rId2"/>
              </a:rPr>
              <a:t>CRAN Time Series Task View</a:t>
            </a:r>
            <a:r>
              <a:rPr dirty="0"/>
              <a:t>, maintained by Rob Hyndman, contains curated index to R time series packages</a:t>
            </a:r>
          </a:p>
          <a:p>
            <a:pPr lvl="0"/>
            <a:r>
              <a:rPr dirty="0"/>
              <a:t>Primary Python time series analysis package i</a:t>
            </a:r>
            <a:r>
              <a:rPr lang="en-US" dirty="0"/>
              <a:t>s</a:t>
            </a:r>
            <a:r>
              <a:rPr dirty="0"/>
              <a:t> </a:t>
            </a:r>
            <a:r>
              <a:rPr dirty="0" err="1">
                <a:hlinkClick r:id="rId3"/>
              </a:rPr>
              <a:t>Statsmodels.tsa</a:t>
            </a:r>
            <a:endParaRPr dirty="0">
              <a:hlinkClick r:id="rId3"/>
            </a:endParaRPr>
          </a:p>
          <a:p>
            <a:pPr lvl="0"/>
            <a:r>
              <a:rPr dirty="0"/>
              <a:t>Bayesian time series models supported in </a:t>
            </a:r>
            <a:r>
              <a:rPr dirty="0" err="1">
                <a:hlinkClick r:id="rId4"/>
              </a:rPr>
              <a:t>PyMC</a:t>
            </a:r>
            <a:r>
              <a:rPr dirty="0"/>
              <a:t>.</a:t>
            </a:r>
          </a:p>
          <a:p>
            <a:pPr lvl="0"/>
            <a:r>
              <a:rPr dirty="0"/>
              <a:t>Many newer Python time series packages, including:</a:t>
            </a:r>
          </a:p>
          <a:p>
            <a:pPr lvl="1"/>
            <a:r>
              <a:rPr dirty="0">
                <a:hlinkClick r:id="rId5"/>
              </a:rPr>
              <a:t>Darts package</a:t>
            </a:r>
            <a:r>
              <a:rPr dirty="0"/>
              <a:t> includes cutting edge methods like hierarchical models</a:t>
            </a:r>
          </a:p>
          <a:p>
            <a:pPr lvl="1"/>
            <a:r>
              <a:rPr dirty="0">
                <a:hlinkClick r:id="rId6"/>
              </a:rPr>
              <a:t>Meta</a:t>
            </a:r>
            <a:r>
              <a:rPr lang="en-US" dirty="0">
                <a:hlinkClick r:id="rId6"/>
              </a:rPr>
              <a:t>’s</a:t>
            </a:r>
            <a:r>
              <a:rPr dirty="0">
                <a:hlinkClick r:id="rId6"/>
              </a:rPr>
              <a:t> Kats</a:t>
            </a:r>
            <a:r>
              <a:rPr dirty="0"/>
              <a:t> package - strong in forecasting including the </a:t>
            </a:r>
            <a:r>
              <a:rPr dirty="0">
                <a:hlinkClick r:id="rId7"/>
              </a:rPr>
              <a:t>PROFIT model</a:t>
            </a:r>
            <a:endParaRPr dirty="0"/>
          </a:p>
          <a:p>
            <a:pPr lvl="1"/>
            <a:r>
              <a:rPr dirty="0" err="1">
                <a:hlinkClick r:id="rId8"/>
              </a:rPr>
              <a:t>GrayKite</a:t>
            </a:r>
            <a:r>
              <a:rPr dirty="0"/>
              <a:t> </a:t>
            </a:r>
            <a:r>
              <a:rPr dirty="0" err="1"/>
              <a:t>Linkedin’s</a:t>
            </a:r>
            <a:r>
              <a:rPr dirty="0"/>
              <a:t> forecasting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21</a:t>
            </a:r>
            <a:r>
              <a:rPr lang="en-US" baseline="30000" dirty="0"/>
              <a:t>st</a:t>
            </a:r>
            <a:r>
              <a:rPr lang="en-US" dirty="0"/>
              <a:t> Century </a:t>
            </a:r>
            <a:r>
              <a:rPr dirty="0"/>
              <a:t>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21st Century time series analysis</a:t>
            </a:r>
          </a:p>
          <a:p>
            <a:pPr lvl="0"/>
            <a:r>
              <a:rPr dirty="0"/>
              <a:t>Considerable research continues to expand the frontiers</a:t>
            </a:r>
          </a:p>
          <a:p>
            <a:pPr lvl="0"/>
            <a:r>
              <a:rPr dirty="0"/>
              <a:t>Bayesian time series models</a:t>
            </a:r>
          </a:p>
          <a:p>
            <a:pPr lvl="1"/>
            <a:r>
              <a:rPr dirty="0">
                <a:hlinkClick r:id="rId2"/>
              </a:rPr>
              <a:t>R </a:t>
            </a:r>
            <a:r>
              <a:rPr dirty="0" err="1">
                <a:hlinkClick r:id="rId2"/>
              </a:rPr>
              <a:t>bsts</a:t>
            </a:r>
            <a:r>
              <a:rPr dirty="0">
                <a:hlinkClick r:id="rId2"/>
              </a:rPr>
              <a:t> package</a:t>
            </a:r>
            <a:r>
              <a:rPr dirty="0"/>
              <a:t> and </a:t>
            </a:r>
            <a:r>
              <a:rPr dirty="0">
                <a:hlinkClick r:id="rId3"/>
              </a:rPr>
              <a:t>Python PyMC3</a:t>
            </a:r>
          </a:p>
          <a:p>
            <a:pPr lvl="0"/>
            <a:r>
              <a:rPr dirty="0"/>
              <a:t>Long</a:t>
            </a:r>
            <a:r>
              <a:rPr lang="en-US" dirty="0"/>
              <a:t>-</a:t>
            </a:r>
            <a:r>
              <a:rPr dirty="0"/>
              <a:t>short</a:t>
            </a:r>
            <a:r>
              <a:rPr lang="en-US" dirty="0"/>
              <a:t>-</a:t>
            </a:r>
            <a:r>
              <a:rPr dirty="0"/>
              <a:t>term memory (LSTM) model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Rarely give superior results </a:t>
            </a:r>
          </a:p>
          <a:p>
            <a:pPr lvl="1"/>
            <a:r>
              <a:rPr lang="en-US" dirty="0"/>
              <a:t>Many restrictive assumptions </a:t>
            </a:r>
          </a:p>
          <a:p>
            <a:pPr lvl="1"/>
            <a:r>
              <a:rPr lang="en-US" dirty="0"/>
              <a:t>Inference nearly impossible</a:t>
            </a:r>
            <a:endParaRPr dirty="0"/>
          </a:p>
          <a:p>
            <a:pPr lvl="0"/>
            <a:r>
              <a:rPr dirty="0"/>
              <a:t>Hidden Markov Models (HMMs) widely used</a:t>
            </a:r>
          </a:p>
          <a:p>
            <a:pPr lvl="1"/>
            <a:r>
              <a:rPr dirty="0">
                <a:hlinkClick r:id="rId4"/>
              </a:rPr>
              <a:t>Python Scikit Learn HMM</a:t>
            </a:r>
            <a:r>
              <a:rPr dirty="0"/>
              <a:t> or </a:t>
            </a:r>
            <a:r>
              <a:rPr dirty="0">
                <a:hlinkClick r:id="rId5"/>
              </a:rPr>
              <a:t>R HMM package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Fundamentals of Time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What are the fundamental properties of time series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Representation and sampling</a:t>
            </a:r>
          </a:p>
          <a:p>
            <a:pPr lvl="0"/>
            <a:r>
              <a:rPr dirty="0"/>
              <a:t>White noise series</a:t>
            </a:r>
            <a:endParaRPr lang="en-US" dirty="0"/>
          </a:p>
          <a:p>
            <a:pPr lvl="0"/>
            <a:r>
              <a:rPr dirty="0"/>
              <a:t>Autocorrelation and partial autocorrelation</a:t>
            </a:r>
          </a:p>
          <a:p>
            <a:pPr lvl="0"/>
            <a:r>
              <a:rPr dirty="0"/>
              <a:t>Random walk series</a:t>
            </a:r>
          </a:p>
          <a:p>
            <a:pPr lvl="0"/>
            <a:r>
              <a:rPr dirty="0"/>
              <a:t>Trend</a:t>
            </a:r>
          </a:p>
          <a:p>
            <a:pPr lvl="0"/>
            <a:r>
              <a:rPr dirty="0"/>
              <a:t>Seasonal effects</a:t>
            </a:r>
            <a:endParaRPr lang="en-US" dirty="0"/>
          </a:p>
          <a:p>
            <a:pPr lvl="0"/>
            <a:r>
              <a:rPr lang="en-US" dirty="0"/>
              <a:t>Stationary time series</a:t>
            </a:r>
          </a:p>
          <a:p>
            <a:pPr lvl="0"/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AAB30-BF5B-044D-C76F-99C1CC2EE0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Representation and White Noise</a:t>
            </a:r>
          </a:p>
        </p:txBody>
      </p:sp>
    </p:spTree>
    <p:extLst>
      <p:ext uri="{BB962C8B-B14F-4D97-AF65-F5344CB8AC3E}">
        <p14:creationId xmlns:p14="http://schemas.microsoft.com/office/powerpoint/2010/main" val="3330597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Representation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Time series are expressed as a time ordered sequence of values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Use </a:t>
                </a:r>
                <a:r>
                  <a:rPr lang="en-US" b="1" dirty="0"/>
                  <a:t>discrete samples</a:t>
                </a:r>
                <a:r>
                  <a:rPr lang="en-US" dirty="0"/>
                  <a:t> in time order</a:t>
                </a:r>
              </a:p>
              <a:p>
                <a:pPr lvl="0"/>
                <a:r>
                  <a:rPr lang="en-US" dirty="0"/>
                  <a:t>In </a:t>
                </a:r>
                <a:r>
                  <a:rPr lang="en-US" b="1" dirty="0"/>
                  <a:t>regular time series</a:t>
                </a:r>
                <a:r>
                  <a:rPr lang="en-US" dirty="0"/>
                  <a:t> the sample interval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fixed</a:t>
                </a:r>
              </a:p>
              <a:p>
                <a:pPr lvl="0"/>
                <a:r>
                  <a:rPr lang="en-US" dirty="0"/>
                  <a:t>Time measured from start of series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Or, time measured within a fixed time </a:t>
                </a:r>
                <a:r>
                  <a:rPr lang="en-US" b="1" dirty="0"/>
                  <a:t>interval</a:t>
                </a:r>
                <a:r>
                  <a:rPr lang="en-US" dirty="0"/>
                  <a:t>, multiples of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Even continuous time processes are sampled as regular time series in practice</a:t>
                </a:r>
              </a:p>
              <a:p>
                <a:pPr lvl="1"/>
                <a:r>
                  <a:rPr lang="en-US" dirty="0"/>
                  <a:t>Temperature</a:t>
                </a:r>
              </a:p>
              <a:p>
                <a:pPr lvl="1"/>
                <a:r>
                  <a:rPr lang="en-US" dirty="0"/>
                  <a:t>Pressure</a:t>
                </a:r>
              </a:p>
              <a:p>
                <a:pPr lvl="1"/>
                <a:r>
                  <a:rPr lang="en-US" dirty="0"/>
                  <a:t>Home price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1" t="-2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White noise series</a:t>
                </a:r>
                <a:r>
                  <a:rPr lang="en-US" dirty="0"/>
                  <a:t> are fundamental in time series analysis </a:t>
                </a:r>
              </a:p>
              <a:p>
                <a:pPr lvl="0"/>
                <a:r>
                  <a:rPr lang="en-US" dirty="0"/>
                  <a:t>Values are </a:t>
                </a:r>
                <a:r>
                  <a:rPr lang="en-US" b="1" dirty="0"/>
                  <a:t>independent identically distributed (</a:t>
                </a:r>
                <a:r>
                  <a:rPr lang="en-US" b="1" dirty="0" err="1"/>
                  <a:t>iid</a:t>
                </a:r>
                <a:r>
                  <a:rPr lang="en-US" b="1" dirty="0"/>
                  <a:t>) Normal</a:t>
                </a:r>
              </a:p>
              <a:p>
                <a:pPr lvl="0"/>
                <a:r>
                  <a:rPr lang="en-US" dirty="0"/>
                  <a:t>Can express values,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of a white noise series as: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..,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lvl="0"/>
                <a:r>
                  <a:rPr lang="en-US" b="1" dirty="0"/>
                  <a:t>No serial correlation between values!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 are </a:t>
                </a:r>
                <a:r>
                  <a:rPr lang="en-US" sz="2200" dirty="0" err="1"/>
                  <a:t>iid</a:t>
                </a:r>
                <a:endParaRPr lang="en-US" sz="2200" dirty="0"/>
              </a:p>
              <a:p>
                <a:pPr lvl="1"/>
                <a:r>
                  <a:rPr lang="en-US" sz="2200" dirty="0"/>
                  <a:t>There is </a:t>
                </a:r>
                <a:r>
                  <a:rPr lang="en-US" sz="2200" b="1" dirty="0"/>
                  <a:t>no predictive information </a:t>
                </a:r>
                <a:r>
                  <a:rPr lang="en-US" sz="2200" dirty="0"/>
                  <a:t>in a white noise series</a:t>
                </a:r>
              </a:p>
              <a:p>
                <a:pPr lvl="1"/>
                <a:r>
                  <a:rPr lang="en-US" sz="2200" dirty="0"/>
                  <a:t>We want the </a:t>
                </a:r>
                <a:r>
                  <a:rPr lang="en-US" sz="2200" b="1" dirty="0"/>
                  <a:t>residuals</a:t>
                </a:r>
                <a:r>
                  <a:rPr lang="en-US" sz="2200" dirty="0"/>
                  <a:t> </a:t>
                </a:r>
                <a:r>
                  <a:rPr lang="en-US" sz="2200" b="1" dirty="0"/>
                  <a:t>of any time series models to be a white noise </a:t>
                </a:r>
                <a:r>
                  <a:rPr lang="en-US" sz="2200" dirty="0"/>
                  <a:t>series</a:t>
                </a:r>
                <a:endParaRPr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0381" cy="53920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White Noise Series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985058"/>
            <a:ext cx="8458199" cy="127242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What does a white noise series look like?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White noise is a series of </a:t>
            </a:r>
            <a:r>
              <a:rPr lang="en-US" sz="2000" b="1" dirty="0" err="1"/>
              <a:t>iid</a:t>
            </a:r>
            <a:r>
              <a:rPr lang="en-US" sz="2000" b="1" dirty="0"/>
              <a:t> impulses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White noise series has </a:t>
            </a:r>
            <a:r>
              <a:rPr lang="en-US" sz="2000" b="1" dirty="0"/>
              <a:t>no trend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white noise series has </a:t>
            </a:r>
            <a:r>
              <a:rPr lang="en-US" sz="2000" b="1" dirty="0"/>
              <a:t>constant statistical properties over all time  </a:t>
            </a:r>
            <a:endParaRPr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8A5DF-C717-DDE4-E081-7C7885F3A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12" y="2338385"/>
            <a:ext cx="5291052" cy="27430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6"/>
            <a:ext cx="8163097" cy="481013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7"/>
                <a:ext cx="8250381" cy="1301114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The distribution of a white noise </a:t>
                </a:r>
                <a:r>
                  <a:rPr sz="2000" dirty="0" err="1"/>
                  <a:t>iid</a:t>
                </a:r>
                <a:r>
                  <a:rPr sz="2000" dirty="0"/>
                  <a:t> Normal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Each impulse is an independent draw from the Normal distribution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7"/>
                <a:ext cx="8250381" cy="1301114"/>
              </a:xfrm>
              <a:blipFill>
                <a:blip r:embed="rId2"/>
                <a:stretch>
                  <a:fillRect l="-739" t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91012729-4F5F-0EBE-879E-BB121A06C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125" y="2571750"/>
            <a:ext cx="5523807" cy="251225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Stationary </a:t>
            </a:r>
            <a:r>
              <a:rPr lang="en-US" dirty="0"/>
              <a:t>of White Noise</a:t>
            </a:r>
            <a:r>
              <a:rPr dirty="0"/>
              <a:t>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A white noise series is </a:t>
            </a:r>
            <a:r>
              <a:rPr b="1" dirty="0"/>
              <a:t>stationary</a:t>
            </a:r>
          </a:p>
          <a:p>
            <a:pPr lvl="0"/>
            <a:r>
              <a:rPr lang="en-US" dirty="0"/>
              <a:t>The statistical properties of a</a:t>
            </a:r>
            <a:r>
              <a:rPr dirty="0"/>
              <a:t> </a:t>
            </a:r>
            <a:r>
              <a:rPr b="1" dirty="0"/>
              <a:t>stationary time </a:t>
            </a:r>
            <a:r>
              <a:rPr lang="en-US" b="1" dirty="0"/>
              <a:t>series are</a:t>
            </a:r>
            <a:r>
              <a:rPr b="1" dirty="0"/>
              <a:t> constant in time</a:t>
            </a:r>
          </a:p>
          <a:p>
            <a:pPr lvl="0"/>
            <a:r>
              <a:rPr lang="en-US" dirty="0"/>
              <a:t>E</a:t>
            </a:r>
            <a:r>
              <a:rPr dirty="0"/>
              <a:t>xample</a:t>
            </a:r>
            <a:r>
              <a:rPr lang="en-US" dirty="0"/>
              <a:t>;</a:t>
            </a:r>
            <a:r>
              <a:rPr dirty="0"/>
              <a:t> a </a:t>
            </a:r>
            <a:r>
              <a:rPr lang="en-US" dirty="0"/>
              <a:t>second order </a:t>
            </a:r>
            <a:r>
              <a:rPr dirty="0"/>
              <a:t>stationary time series has </a:t>
            </a:r>
            <a:r>
              <a:rPr b="1" dirty="0"/>
              <a:t>constant mean and variance</a:t>
            </a:r>
            <a:r>
              <a:rPr dirty="0"/>
              <a:t> over any sample interval</a:t>
            </a:r>
          </a:p>
          <a:p>
            <a:pPr lvl="0"/>
            <a:r>
              <a:rPr dirty="0"/>
              <a:t>M</a:t>
            </a:r>
            <a:r>
              <a:rPr lang="en-US" dirty="0"/>
              <a:t>ost</a:t>
            </a:r>
            <a:r>
              <a:rPr dirty="0"/>
              <a:t> time series models require stationarity</a:t>
            </a:r>
          </a:p>
          <a:p>
            <a:pPr lvl="1"/>
            <a:r>
              <a:rPr lang="en-US" dirty="0"/>
              <a:t>T</a:t>
            </a:r>
            <a:r>
              <a:rPr dirty="0"/>
              <a:t>ransform time series to make them stationary</a:t>
            </a:r>
            <a:endParaRPr lang="en-US" dirty="0"/>
          </a:p>
          <a:p>
            <a:pPr lvl="1"/>
            <a:r>
              <a:rPr lang="en-US" dirty="0"/>
              <a:t>Often overlooked, e.g. LSTM requires stationarity!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EFB33-343B-C2EE-4BD9-DA2F2A882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385C-E41D-CF63-29C2-3A2B58BFA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Time Series Autocorrelation</a:t>
            </a:r>
          </a:p>
        </p:txBody>
      </p:sp>
    </p:spTree>
    <p:extLst>
      <p:ext uri="{BB962C8B-B14F-4D97-AF65-F5344CB8AC3E}">
        <p14:creationId xmlns:p14="http://schemas.microsoft.com/office/powerpoint/2010/main" val="372178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Are Time Series </a:t>
            </a:r>
            <a:r>
              <a:rPr lang="en-US" dirty="0"/>
              <a:t>Important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Estimate</a:t>
            </a:r>
            <a:r>
              <a:rPr lang="en-US" dirty="0"/>
              <a:t>d </a:t>
            </a:r>
            <a:r>
              <a:rPr dirty="0"/>
              <a:t>30% of data science problems include time series data</a:t>
            </a:r>
          </a:p>
          <a:p>
            <a:r>
              <a:rPr lang="en-US" dirty="0"/>
              <a:t>Time series comprise and time-ordered data</a:t>
            </a:r>
          </a:p>
          <a:p>
            <a:pPr lvl="1"/>
            <a:r>
              <a:rPr lang="en-US" dirty="0"/>
              <a:t>Time ordered variables often exhibit </a:t>
            </a:r>
            <a:r>
              <a:rPr lang="en-US" b="1" dirty="0"/>
              <a:t>serial correlation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Ignoring serial correlation results in incorrect inferences </a:t>
            </a:r>
          </a:p>
          <a:p>
            <a:pPr lvl="0"/>
            <a:r>
              <a:rPr lang="en-US" dirty="0"/>
              <a:t>Analysis requires </a:t>
            </a:r>
            <a:r>
              <a:rPr dirty="0"/>
              <a:t>specific time series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Can measure the correlation of a time series with itself</a:t>
            </a:r>
          </a:p>
          <a:p>
            <a:pPr lvl="0"/>
            <a:r>
              <a:rPr dirty="0"/>
              <a:t>The time series is correlated </a:t>
            </a:r>
            <a:r>
              <a:rPr lang="en-US" dirty="0"/>
              <a:t>with itself </a:t>
            </a:r>
            <a:r>
              <a:rPr dirty="0"/>
              <a:t>at different time </a:t>
            </a:r>
            <a:r>
              <a:rPr lang="en-US" dirty="0"/>
              <a:t>offsets</a:t>
            </a:r>
            <a:endParaRPr dirty="0"/>
          </a:p>
          <a:p>
            <a:pPr lvl="0"/>
            <a:r>
              <a:rPr dirty="0"/>
              <a:t>Each time step of offset is called a </a:t>
            </a:r>
            <a:r>
              <a:rPr b="1" dirty="0"/>
              <a:t>lag</a:t>
            </a:r>
          </a:p>
          <a:p>
            <a:pPr lvl="0"/>
            <a:r>
              <a:rPr dirty="0"/>
              <a:t>The </a:t>
            </a:r>
            <a:r>
              <a:rPr b="1" dirty="0"/>
              <a:t>autocorrelation function (ACF)</a:t>
            </a:r>
            <a:r>
              <a:rPr dirty="0"/>
              <a:t> is measured between the series and the series lagged in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04111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We compute the autocorrelation at lag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ar-AE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nary>
                      <m:r>
                        <a:rPr lang="ar-AE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br>
                  <a:rPr lang="ar-AE" dirty="0"/>
                </a:br>
                <a:r>
                  <a:rPr lang="en-US" dirty="0"/>
                  <a:t>Where: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nary>
                    <m:r>
                      <a:rPr lang="ar-AE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the autocovariance at lag </a:t>
                </a:r>
                <a:r>
                  <a:rPr lang="en-US" i="1" dirty="0"/>
                  <a:t>k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observed value at time </a:t>
                </a:r>
                <a:r>
                  <a:rPr lang="en-US" i="1" dirty="0"/>
                  <a:t>t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mean of time series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variance of time series  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number of samples </a:t>
                </a:r>
                <a:endParaRPr lang="ar-AE" i="1" dirty="0"/>
              </a:p>
              <a:p>
                <a:pPr lvl="0"/>
                <a:r>
                  <a:rPr lang="en-US" dirty="0"/>
                  <a:t>Notice that for any series,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Autocorrelation at each lag has values in the range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04111"/>
              </a:xfrm>
              <a:blipFill>
                <a:blip r:embed="rId2"/>
                <a:stretch>
                  <a:fillRect l="-741" t="-1763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Autocorrelation Properties of 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partial autocorrelation</a:t>
                </a:r>
                <a:r>
                  <a:rPr dirty="0"/>
                  <a:t> is another important property of time series</a:t>
                </a:r>
              </a:p>
              <a:p>
                <a:pPr lvl="0"/>
                <a:r>
                  <a:rPr dirty="0"/>
                  <a:t>The </a:t>
                </a:r>
                <a:r>
                  <a:rPr b="1" dirty="0"/>
                  <a:t>partial autocorrelation function (PACF)</a:t>
                </a:r>
                <a:r>
                  <a:rPr dirty="0"/>
                  <a:t> is the residual autocorrelation once </a:t>
                </a:r>
                <a:r>
                  <a:rPr lang="en-US" dirty="0"/>
                  <a:t>first order </a:t>
                </a:r>
                <a:r>
                  <a:rPr dirty="0"/>
                  <a:t>autocorrelation is accounted for</a:t>
                </a:r>
              </a:p>
              <a:p>
                <a:pPr lvl="0"/>
                <a:r>
                  <a:rPr dirty="0"/>
                  <a:t>To compute the partial autocorrelation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: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Compute the autocorrelation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Remove the linearly predictable component of the time series</a:t>
                </a:r>
                <a:endParaRPr lang="en-US"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Compute the residual from the </a:t>
                </a:r>
                <a:r>
                  <a:rPr lang="en-US" dirty="0" err="1"/>
                  <a:t>prediciton</a:t>
                </a:r>
                <a:endParaRPr dirty="0"/>
              </a:p>
              <a:p>
                <a:pPr marL="800100" lvl="1" indent="-457200">
                  <a:buFont typeface="+mj-lt"/>
                  <a:buAutoNum type="arabicPeriod"/>
                </a:pPr>
                <a:r>
                  <a:rPr dirty="0"/>
                  <a:t>Compute the (partial) autocorrelation of the residual to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0 lag value of the partial autocorrelation is always 1.0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b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021781" cy="485169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800" b="0" dirty="0"/>
              <a:t>Autocorrelation Properties of White Noise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55373" cy="3599583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sz="2000" dirty="0"/>
                  <a:t>What are the autocorrelation and partial autocorrelation properties of a white noise series?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Autocorrelation plot shows value at each lag selected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White noise series have no serial correlation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000" dirty="0"/>
                  <a:t>The autocorrelation and partial autocorrelation</a:t>
                </a:r>
                <a:r>
                  <a:rPr lang="en-US" sz="2000" dirty="0"/>
                  <a:t> of a white noise series</a:t>
                </a:r>
                <a:r>
                  <a:rPr sz="2000" dirty="0"/>
                  <a:t> are 0 for all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𝑘</m:t>
                    </m:r>
                    <m:r>
                      <a:rPr sz="2000">
                        <a:latin typeface="Cambria Math" panose="02040503050406030204" pitchFamily="18" charset="0"/>
                      </a:rPr>
                      <m:t>&gt;</m:t>
                    </m:r>
                    <m:r>
                      <a:rPr sz="20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br>
                  <a:rPr sz="2000" dirty="0"/>
                </a:b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55373" cy="3599583"/>
              </a:xfrm>
              <a:blipFill>
                <a:blip r:embed="rId2"/>
                <a:stretch>
                  <a:fillRect l="-1339" t="-1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87204BA-60F2-00EE-1365-DDF67499F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38" y="993371"/>
            <a:ext cx="3907108" cy="38384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Hypothesis Test of Autocorrelation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Ljung</a:t>
                </a:r>
                <a:r>
                  <a:rPr lang="en-US" dirty="0">
                    <a:hlinkClick r:id="rId2"/>
                  </a:rPr>
                  <a:t>-Box Q statistic</a:t>
                </a:r>
                <a:r>
                  <a:rPr lang="en-US" dirty="0"/>
                  <a:t> used to test for autocorrelation</a:t>
                </a:r>
              </a:p>
              <a:p>
                <a:pPr lvl="0"/>
                <a:r>
                  <a:rPr lang="en-US" dirty="0"/>
                  <a:t>Q computed from autocorrelation at multiple lag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ar-AE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  <m:e>
                          <m:f>
                            <m:f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ar-AE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ar-A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ar-AE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ar-AE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Q is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dirty="0"/>
                  <a:t>distributed for small samples</a:t>
                </a:r>
              </a:p>
              <a:p>
                <a:pPr lvl="0"/>
                <a:r>
                  <a:rPr lang="en-US" dirty="0"/>
                  <a:t>Null hypothesis is no serial correlation</a:t>
                </a:r>
              </a:p>
              <a:p>
                <a:pPr lvl="1"/>
                <a:r>
                  <a:rPr lang="en-US" dirty="0" err="1"/>
                  <a:t>iid</a:t>
                </a:r>
                <a:r>
                  <a:rPr lang="en-US" dirty="0"/>
                  <a:t> values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large p-value</a:t>
                </a:r>
              </a:p>
              <a:p>
                <a:pPr lvl="0"/>
                <a:r>
                  <a:rPr lang="en-US" dirty="0"/>
                  <a:t>Alternative hypothesis is serial correlation gives high values of Q statistic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Significant serial correlation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small p-value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FBA9E-729D-879C-A72E-D86A099C8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1CC30-507E-AD40-3804-0E355B8998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Random Walk Series</a:t>
            </a:r>
          </a:p>
        </p:txBody>
      </p:sp>
    </p:spTree>
    <p:extLst>
      <p:ext uri="{BB962C8B-B14F-4D97-AF65-F5344CB8AC3E}">
        <p14:creationId xmlns:p14="http://schemas.microsoft.com/office/powerpoint/2010/main" val="3762474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Random walks </a:t>
                </a:r>
                <a:r>
                  <a:rPr lang="en-US" dirty="0"/>
                  <a:t>are a commonly encountered properties of time series</a:t>
                </a:r>
              </a:p>
              <a:p>
                <a:pPr lvl="0"/>
                <a:r>
                  <a:rPr lang="en-US" dirty="0"/>
                  <a:t>Change in value or impulse of random walk series at each time step: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The next value in the random walk is then: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Or, with a little bit of algebra: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say that a random walk as an </a:t>
                </a:r>
                <a:r>
                  <a:rPr lang="en-US" b="1" dirty="0"/>
                  <a:t>additive or integrative property</a:t>
                </a:r>
                <a:endParaRPr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963" t="-1142" r="-815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Random walk is the sum of innovations: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ar-AE" dirty="0"/>
                  <a:t> </a:t>
                </a:r>
                <a:r>
                  <a:rPr lang="en-US" b="1" dirty="0"/>
                  <a:t>innovation</a:t>
                </a:r>
                <a:endParaRPr lang="en-US" dirty="0"/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ar-AE" dirty="0"/>
                  <a:t> </a:t>
                </a:r>
                <a:r>
                  <a:rPr lang="en-US" dirty="0"/>
                  <a:t>observation at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A random walk is an </a:t>
                </a:r>
                <a:r>
                  <a:rPr lang="en-US" b="1" dirty="0"/>
                  <a:t>integrative process</a:t>
                </a:r>
                <a:r>
                  <a:rPr lang="en-US" dirty="0"/>
                  <a:t>; a sum or integral of the innovations</a:t>
                </a:r>
              </a:p>
              <a:p>
                <a:pPr marL="685800" lvl="2" indent="0">
                  <a:buNone/>
                </a:pPr>
                <a:r>
                  <a:rPr lang="en-US" i="1" dirty="0"/>
                  <a:t>Note:</a:t>
                </a:r>
                <a:r>
                  <a:rPr lang="en-US" dirty="0"/>
                  <a:t> innovations are referred to by other names:</a:t>
                </a:r>
              </a:p>
              <a:p>
                <a:pPr marL="685800" lvl="2" indent="0">
                  <a:buNone/>
                </a:pPr>
                <a:r>
                  <a:rPr lang="en-US" b="1" dirty="0"/>
                  <a:t>Shocks</a:t>
                </a:r>
                <a:r>
                  <a:rPr lang="en-US" dirty="0"/>
                  <a:t> in the stochastic process literature</a:t>
                </a:r>
                <a:br>
                  <a:rPr lang="en-US" dirty="0"/>
                </a:br>
                <a:r>
                  <a:rPr lang="en-US" b="1" dirty="0"/>
                  <a:t>Impulses</a:t>
                </a:r>
                <a:r>
                  <a:rPr lang="en-US" dirty="0"/>
                  <a:t> in some time series literature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3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04908" cy="45191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5128952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What does a random walk time series look like?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Integrating innovations leads to ‘drift’ behavior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No actual trend; but can be considerable </a:t>
                </a:r>
                <a:r>
                  <a:rPr lang="en-US" sz="2000" b="1" dirty="0"/>
                  <a:t>drift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Random walk will eventually change apparent slope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Examples with identical </a:t>
                </a:r>
                <a:r>
                  <a:rPr lang="en-US" sz="2000" dirty="0" err="1"/>
                  <a:t>iid</a:t>
                </a:r>
                <a:r>
                  <a:rPr lang="en-US" sz="2000" dirty="0"/>
                  <a:t> Normal innovations,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ar-AE" sz="20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ar-AE" sz="200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ar-AE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sz="2000" dirty="0"/>
                  <a:t>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5128952" cy="3518297"/>
              </a:xfrm>
              <a:blipFill>
                <a:blip r:embed="rId2"/>
                <a:stretch>
                  <a:fillRect l="-1189" t="-1040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D621D0-AA1E-3AE7-01B7-18269AFC1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44" y="1995055"/>
            <a:ext cx="2981981" cy="15004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8C4BC5-6055-ECD9-E659-E98501B8B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644" y="3585169"/>
            <a:ext cx="3008313" cy="1469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F58A84-F226-7FE3-AF87-5A697BDEB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3971" y="462494"/>
            <a:ext cx="3066653" cy="150313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EFDF5B-F113-AE46-2474-FA2C3D29746B}"/>
              </a:ext>
            </a:extLst>
          </p:cNvPr>
          <p:cNvCxnSpPr>
            <a:cxnSpLocks/>
          </p:cNvCxnSpPr>
          <p:nvPr/>
        </p:nvCxnSpPr>
        <p:spPr>
          <a:xfrm flipV="1">
            <a:off x="4572000" y="1400695"/>
            <a:ext cx="1221971" cy="2298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FDD0B6-F075-3EF4-D430-A16D333AAC78}"/>
              </a:ext>
            </a:extLst>
          </p:cNvPr>
          <p:cNvCxnSpPr>
            <a:cxnSpLocks/>
          </p:cNvCxnSpPr>
          <p:nvPr/>
        </p:nvCxnSpPr>
        <p:spPr>
          <a:xfrm flipV="1">
            <a:off x="4572000" y="2788920"/>
            <a:ext cx="1184564" cy="910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DEEFA2-5A6E-3345-3C56-14F8F11294B1}"/>
              </a:ext>
            </a:extLst>
          </p:cNvPr>
          <p:cNvCxnSpPr>
            <a:cxnSpLocks/>
          </p:cNvCxnSpPr>
          <p:nvPr/>
        </p:nvCxnSpPr>
        <p:spPr>
          <a:xfrm>
            <a:off x="4572000" y="3699164"/>
            <a:ext cx="1184564" cy="552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17130" cy="568297"/>
          </a:xfrm>
        </p:spPr>
        <p:txBody>
          <a:bodyPr>
            <a:normAutofit fontScale="90000"/>
          </a:bodyPr>
          <a:lstStyle/>
          <a:p>
            <a:pPr marL="0" lvl="0" indent="0" algn="ctr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3372"/>
                <a:ext cx="8365923" cy="1230284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sz="2000" dirty="0"/>
                  <a:t>Autocorrelation of random walk series dies slowly</a:t>
                </a:r>
                <a:endParaRPr lang="en-US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Decay of ACF changes with specific walk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sz="2000" dirty="0"/>
                  <a:t>Partial autocorrelation </a:t>
                </a:r>
                <a14:m>
                  <m:oMath xmlns:m="http://schemas.openxmlformats.org/officeDocument/2006/math">
                    <m:r>
                      <a:rPr sz="2000">
                        <a:latin typeface="Cambria Math" panose="02040503050406030204" pitchFamily="18" charset="0"/>
                      </a:rPr>
                      <m:t>=</m:t>
                    </m:r>
                    <m:r>
                      <a:rPr sz="200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sz="2000" dirty="0"/>
                  <a:t> at lag </a:t>
                </a:r>
                <a:r>
                  <a:rPr lang="en-US" sz="2000" dirty="0"/>
                  <a:t>1 and lag 2, consistently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3372"/>
                <a:ext cx="8365923" cy="1230284"/>
              </a:xfrm>
              <a:blipFill>
                <a:blip r:embed="rId2"/>
                <a:stretch>
                  <a:fillRect l="-729" t="-2970" b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B31ABF3-DFEA-1570-7677-EDD002397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863" y="2382125"/>
            <a:ext cx="2704273" cy="26533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6A174E-6E5D-E9F2-9FEC-1FD55B68B4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704" y="2382125"/>
            <a:ext cx="2732420" cy="26844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4803C7-142A-88CA-6A69-D6A019CE9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876" y="2377198"/>
            <a:ext cx="2746016" cy="2653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“It’s </a:t>
            </a:r>
            <a:r>
              <a:rPr lang="en-US" dirty="0"/>
              <a:t>difficult</a:t>
            </a:r>
            <a:r>
              <a:rPr dirty="0"/>
              <a:t> to make predictions, especially about the future!”</a:t>
            </a:r>
          </a:p>
          <a:p>
            <a:pPr marL="0" lvl="0" indent="0">
              <a:buNone/>
            </a:pPr>
            <a:r>
              <a:rPr dirty="0"/>
              <a:t>Karl Kristian </a:t>
            </a:r>
            <a:r>
              <a:rPr dirty="0" err="1"/>
              <a:t>Steincke</a:t>
            </a:r>
            <a:r>
              <a:rPr dirty="0"/>
              <a:t>, Danish politician, ca 1937</a:t>
            </a:r>
          </a:p>
          <a:p>
            <a:pPr lvl="0"/>
            <a:r>
              <a:rPr b="1" dirty="0"/>
              <a:t>Demand forecasting:</a:t>
            </a:r>
            <a:r>
              <a:rPr dirty="0"/>
              <a:t> Electricity production, Internet bandwidth, Traffic management, Inventory management, sales forecasting</a:t>
            </a:r>
          </a:p>
          <a:p>
            <a:pPr lvl="0"/>
            <a:r>
              <a:rPr b="1" dirty="0"/>
              <a:t>Medicine:</a:t>
            </a:r>
            <a:r>
              <a:rPr dirty="0"/>
              <a:t> Time dependent </a:t>
            </a:r>
            <a:r>
              <a:rPr lang="en-US" dirty="0"/>
              <a:t>measurements</a:t>
            </a:r>
            <a:r>
              <a:rPr dirty="0"/>
              <a:t>, EKG, EEG</a:t>
            </a:r>
          </a:p>
          <a:p>
            <a:pPr lvl="0"/>
            <a:r>
              <a:rPr b="1" dirty="0"/>
              <a:t>Engineering and Science:</a:t>
            </a:r>
            <a:r>
              <a:rPr dirty="0"/>
              <a:t> Signal analysis, Analysis of physical processes</a:t>
            </a:r>
          </a:p>
          <a:p>
            <a:pPr lvl="0"/>
            <a:r>
              <a:rPr b="1" dirty="0"/>
              <a:t>Capital markets and economics:</a:t>
            </a:r>
            <a:r>
              <a:rPr dirty="0"/>
              <a:t> Seasonal unemployment, Price/return series, Risk analysis</a:t>
            </a:r>
            <a:endParaRPr lang="en-US" dirty="0"/>
          </a:p>
          <a:p>
            <a:pPr lvl="0"/>
            <a:r>
              <a:rPr lang="en-US" dirty="0"/>
              <a:t>…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4916977" cy="80520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0" dirty="0"/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742410" cy="3612052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Random walk series is </a:t>
                </a:r>
                <a:r>
                  <a:rPr lang="en-US" sz="2000" b="1" dirty="0"/>
                  <a:t>not Normally distributed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Innovations are Normally distributed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But integrated random walk is not Normal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4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4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sz="24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sz="2000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Details of distribution change with specific walk  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742410" cy="3612052"/>
              </a:xfrm>
              <a:blipFill>
                <a:blip r:embed="rId2"/>
                <a:stretch>
                  <a:fillRect l="-1285" t="-1858" b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17F8446-A3D7-A38E-026E-807591074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929" y="1828800"/>
            <a:ext cx="3578629" cy="16281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14A9C0D-3AA2-0C8D-F1C8-EF6569EBF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3929" y="3456991"/>
            <a:ext cx="3607725" cy="16318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FD28E1-4CC4-B772-C102-93E4F440BF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929" y="204787"/>
            <a:ext cx="3537144" cy="161678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Random Walk Time Series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Random walk time series are </a:t>
                </a:r>
                <a:r>
                  <a:rPr b="1" dirty="0"/>
                  <a:t>non-stationary</a:t>
                </a:r>
              </a:p>
              <a:p>
                <a:pPr lvl="0"/>
                <a:r>
                  <a:rPr dirty="0"/>
                  <a:t>Consider the </a:t>
                </a:r>
                <a:r>
                  <a:rPr b="1" dirty="0"/>
                  <a:t>covariance</a:t>
                </a:r>
                <a:r>
                  <a:rPr dirty="0"/>
                  <a:t> of a time series at lag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For a random walk, the increase in covariance is </a:t>
                </a:r>
                <a:r>
                  <a:rPr b="1" dirty="0"/>
                  <a:t>unbounded in time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𝐶𝑜𝑣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>
                          <a:latin typeface="Cambria Math" panose="02040503050406030204" pitchFamily="18" charset="0"/>
                        </a:rPr>
                        <m:t> 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dirty="0"/>
              </a:p>
              <a:p>
                <a:pPr lvl="0"/>
                <a:r>
                  <a:rPr b="1" dirty="0"/>
                  <a:t>Unbounded</a:t>
                </a:r>
                <a:r>
                  <a:rPr lang="en-US" b="1" dirty="0"/>
                  <a:t>ness</a:t>
                </a:r>
                <a:r>
                  <a:rPr b="1" dirty="0"/>
                  <a:t> and time dependen</a:t>
                </a:r>
                <a:r>
                  <a:rPr lang="en-US" b="1" dirty="0"/>
                  <a:t>t</a:t>
                </a:r>
                <a:r>
                  <a:rPr b="1" dirty="0"/>
                  <a:t> variance </a:t>
                </a:r>
                <a:r>
                  <a:rPr dirty="0"/>
                  <a:t>make a </a:t>
                </a:r>
                <a:r>
                  <a:rPr b="1" dirty="0"/>
                  <a:t>random walk non-stationary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80B44-7711-BF63-8049-4E1E6B202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125D6-B963-570E-96DF-644D9C425C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Trends and </a:t>
            </a:r>
            <a:r>
              <a:rPr lang="en-US" sz="4000" dirty="0" err="1"/>
              <a:t>Nonstationarity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885101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33508" cy="63895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8641079" cy="189963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Many real-world time series have a long-term </a:t>
            </a:r>
            <a:r>
              <a:rPr sz="2000" b="1" dirty="0"/>
              <a:t>trend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A trend is a long term change in the mean value of the time series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Series with trend are </a:t>
            </a:r>
            <a:r>
              <a:rPr lang="en-US" sz="2000" b="1" dirty="0"/>
              <a:t>nonstationary</a:t>
            </a:r>
            <a:r>
              <a:rPr lang="en-US" sz="2000" dirty="0"/>
              <a:t> since mean changes with time</a:t>
            </a: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Typically model trend as linear, polynomial, non-parametric splines, etc.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Example: </a:t>
            </a:r>
            <a:r>
              <a:rPr sz="2000" dirty="0"/>
              <a:t>white noise series with a linear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1A7A09-3926-A810-2B73-3040872EA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871" y="3039396"/>
            <a:ext cx="4172991" cy="2104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5E5C5-AB99-10FA-BAF3-ACABF0149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C0AC-0097-B977-831B-3920A653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333508" cy="63895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Trend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CDA2DF2-7B03-5F6D-ECDC-ADC6CAB7473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84469"/>
                <a:ext cx="8641079" cy="1899630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We can express a trend as an </a:t>
                </a:r>
                <a:r>
                  <a:rPr lang="en-US" sz="2000" b="1" dirty="0"/>
                  <a:t>integrative process </a:t>
                </a:r>
                <a:r>
                  <a:rPr lang="en-US" sz="2000" dirty="0"/>
                  <a:t>over a series of steps </a:t>
                </a:r>
                <a:endParaRPr lang="en-US" sz="2000" b="1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l-G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l-G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l-G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ar-AE" sz="2000" b="1" dirty="0"/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Trend is the sum or integration of the steps  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0CDA2DF2-7B03-5F6D-ECDC-ADC6CAB74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84469"/>
                <a:ext cx="8641079" cy="1899630"/>
              </a:xfrm>
              <a:blipFill>
                <a:blip r:embed="rId2"/>
                <a:stretch>
                  <a:fillRect l="-705" t="-1923" b="-7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7283166-B9E3-A28E-A6FD-50E438186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871" y="3039396"/>
            <a:ext cx="4172991" cy="210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861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8325195" cy="672206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804755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ACF and PACF are only properly defined for stationary series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For non-stationary series, the ACF dies off slowly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150" dirty="0"/>
              <a:t>Integrating innovations leads to </a:t>
            </a:r>
            <a:r>
              <a:rPr sz="2150" b="1" dirty="0"/>
              <a:t>long-term dependency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PACF dies off quickly with lag</a:t>
            </a:r>
            <a:r>
              <a:rPr lang="en-US" sz="2000" dirty="0"/>
              <a:t>, but generally slower than random walk</a:t>
            </a: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Example: ACF and PACF of the white noise series with trend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057999-4447-A214-3501-C78BCAE43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773" y="1473496"/>
            <a:ext cx="3598643" cy="35182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84621" cy="543358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Time Series With Trend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7"/>
            <a:ext cx="7884621" cy="1733376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Time series with trend are non-stationary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Any time series with trend is non-stationary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Mean and variance are dependent o</a:t>
            </a:r>
            <a:r>
              <a:rPr lang="en-US" sz="2000" dirty="0"/>
              <a:t>n</a:t>
            </a:r>
            <a:r>
              <a:rPr sz="2000" dirty="0"/>
              <a:t> window used to compute them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distribution of even a white noise series with trend is non-Normal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A7A4E-751D-9BB6-9D27-5C098252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96" y="2730731"/>
            <a:ext cx="5265699" cy="2373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Trend models are not just strait lines</a:t>
            </a:r>
          </a:p>
          <a:p>
            <a:pPr lvl="0"/>
            <a:r>
              <a:rPr dirty="0"/>
              <a:t>Polynomial regression</a:t>
            </a:r>
          </a:p>
          <a:p>
            <a:pPr lvl="0"/>
            <a:r>
              <a:rPr dirty="0"/>
              <a:t>Piece-wise polynomial regression - e.g. splines</a:t>
            </a:r>
          </a:p>
          <a:p>
            <a:pPr lvl="1"/>
            <a:r>
              <a:rPr dirty="0"/>
              <a:t>Used in </a:t>
            </a:r>
            <a:r>
              <a:rPr dirty="0">
                <a:hlinkClick r:id="rId2"/>
              </a:rPr>
              <a:t>PROFIT algorithm</a:t>
            </a:r>
            <a:endParaRPr dirty="0"/>
          </a:p>
          <a:p>
            <a:pPr lvl="1"/>
            <a:r>
              <a:rPr dirty="0"/>
              <a:t>A </a:t>
            </a:r>
            <a:r>
              <a:rPr b="1" dirty="0">
                <a:hlinkClick r:id="rId3"/>
              </a:rPr>
              <a:t>generalized additive model</a:t>
            </a:r>
            <a:endParaRPr b="1" dirty="0"/>
          </a:p>
          <a:p>
            <a:pPr lvl="0"/>
            <a:r>
              <a:rPr dirty="0">
                <a:hlinkClick r:id="rId4"/>
              </a:rPr>
              <a:t>Local polynomial regression</a:t>
            </a:r>
            <a:r>
              <a:rPr dirty="0"/>
              <a:t> - e.g. LOESS</a:t>
            </a:r>
          </a:p>
          <a:p>
            <a:pPr lvl="1"/>
            <a:r>
              <a:rPr dirty="0"/>
              <a:t>Used in </a:t>
            </a:r>
            <a:r>
              <a:rPr dirty="0" err="1"/>
              <a:t>Statsmodels</a:t>
            </a:r>
            <a:r>
              <a:rPr lang="en-US" dirty="0"/>
              <a:t> and R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45C11-66F2-8410-833B-C3355402D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15F99-85FD-07C3-3F6B-46C2C5203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Seasonal Effects in Time Series</a:t>
            </a:r>
          </a:p>
        </p:txBody>
      </p:sp>
    </p:spTree>
    <p:extLst>
      <p:ext uri="{BB962C8B-B14F-4D97-AF65-F5344CB8AC3E}">
        <p14:creationId xmlns:p14="http://schemas.microsoft.com/office/powerpoint/2010/main" val="18124745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96045"/>
              </a:xfrm>
            </p:spPr>
            <p:txBody>
              <a:bodyPr>
                <a:normAutofit fontScale="77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Many (most?) real-world time series have </a:t>
                </a:r>
                <a:r>
                  <a:rPr b="1" dirty="0"/>
                  <a:t>seasonal effect</a:t>
                </a:r>
              </a:p>
              <a:p>
                <a:pPr lvl="0"/>
                <a:r>
                  <a:rPr dirty="0"/>
                  <a:t>A seasonal effect has a measurable effect that occurs periodically</a:t>
                </a:r>
              </a:p>
              <a:p>
                <a:pPr lvl="0"/>
                <a:r>
                  <a:rPr dirty="0"/>
                  <a:t>Examples of seasonal events include:</a:t>
                </a:r>
              </a:p>
              <a:p>
                <a:pPr lvl="1"/>
                <a:r>
                  <a:rPr dirty="0"/>
                  <a:t>Day of the week</a:t>
                </a:r>
              </a:p>
              <a:p>
                <a:pPr lvl="1"/>
                <a:r>
                  <a:rPr dirty="0"/>
                  <a:t>Last day of </a:t>
                </a:r>
                <a:r>
                  <a:rPr lang="en-US" dirty="0"/>
                  <a:t>a</a:t>
                </a:r>
                <a:r>
                  <a:rPr dirty="0"/>
                  <a:t> month</a:t>
                </a:r>
              </a:p>
              <a:p>
                <a:pPr lvl="1"/>
                <a:r>
                  <a:rPr dirty="0"/>
                  <a:t>Month of the year</a:t>
                </a:r>
              </a:p>
              <a:p>
                <a:pPr lvl="1"/>
                <a:r>
                  <a:rPr dirty="0"/>
                  <a:t>Annual holiday</a:t>
                </a:r>
              </a:p>
              <a:p>
                <a:pPr lvl="1"/>
                <a:r>
                  <a:rPr dirty="0"/>
                  <a:t>Option expiration date</a:t>
                </a:r>
                <a:r>
                  <a:rPr lang="en-US" dirty="0"/>
                  <a:t>s</a:t>
                </a:r>
                <a:endParaRPr dirty="0"/>
              </a:p>
              <a:p>
                <a:pPr lvl="1"/>
                <a:r>
                  <a:rPr dirty="0"/>
                  <a:t>Game day, e.g. Supper Bowl</a:t>
                </a:r>
                <a:r>
                  <a:rPr lang="en-US" dirty="0"/>
                  <a:t> Sunday</a:t>
                </a:r>
                <a:endParaRPr dirty="0"/>
              </a:p>
              <a:p>
                <a:pPr lvl="1"/>
                <a:r>
                  <a:rPr dirty="0"/>
                  <a:t>Orbits of planets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Time series with seasonal effects are non-stationary</a:t>
                </a:r>
              </a:p>
              <a:p>
                <a:pPr lvl="1"/>
                <a:r>
                  <a:rPr dirty="0"/>
                  <a:t>Mean and variance depends of sample window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96045"/>
              </a:xfrm>
              <a:blipFill>
                <a:blip r:embed="rId2"/>
                <a:stretch>
                  <a:fillRect l="-667" t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Models must account for time series behavior</a:t>
            </a:r>
          </a:p>
          <a:p>
            <a:pPr lvl="0"/>
            <a:r>
              <a:rPr dirty="0"/>
              <a:t>Most statistical and machine learning</a:t>
            </a:r>
            <a:r>
              <a:rPr lang="en-US" dirty="0"/>
              <a:t> models</a:t>
            </a:r>
            <a:r>
              <a:rPr dirty="0"/>
              <a:t> assume </a:t>
            </a:r>
            <a:r>
              <a:rPr lang="en-US" dirty="0"/>
              <a:t>that </a:t>
            </a:r>
            <a:r>
              <a:rPr dirty="0"/>
              <a:t>data samples are </a:t>
            </a:r>
            <a:r>
              <a:rPr b="1" dirty="0"/>
              <a:t>independent identically distributed (</a:t>
            </a:r>
            <a:r>
              <a:rPr b="1" dirty="0" err="1"/>
              <a:t>iid</a:t>
            </a:r>
            <a:r>
              <a:rPr b="1" dirty="0"/>
              <a:t>)</a:t>
            </a:r>
          </a:p>
          <a:p>
            <a:pPr lvl="0"/>
            <a:r>
              <a:rPr lang="en-US" dirty="0"/>
              <a:t>T</a:t>
            </a:r>
            <a:r>
              <a:rPr dirty="0"/>
              <a:t>his is </a:t>
            </a:r>
            <a:r>
              <a:rPr b="1" dirty="0"/>
              <a:t>not the case for time series data</a:t>
            </a:r>
          </a:p>
          <a:p>
            <a:pPr lvl="0"/>
            <a:r>
              <a:rPr dirty="0"/>
              <a:t>Time series data exhibit </a:t>
            </a:r>
            <a:r>
              <a:rPr b="1" dirty="0"/>
              <a:t>Serial correlation</a:t>
            </a:r>
          </a:p>
          <a:p>
            <a:pPr lvl="1"/>
            <a:r>
              <a:rPr dirty="0"/>
              <a:t>Serial correlation of values</a:t>
            </a:r>
          </a:p>
          <a:p>
            <a:pPr lvl="1"/>
            <a:r>
              <a:rPr dirty="0"/>
              <a:t>Serial correlation of errors</a:t>
            </a:r>
          </a:p>
          <a:p>
            <a:pPr lvl="1"/>
            <a:r>
              <a:rPr dirty="0"/>
              <a:t>Violate </a:t>
            </a:r>
            <a:r>
              <a:rPr dirty="0" err="1"/>
              <a:t>iid</a:t>
            </a:r>
            <a:r>
              <a:rPr dirty="0"/>
              <a:t> assumptions of many statistical and ML Models</a:t>
            </a:r>
            <a:br>
              <a:rPr dirty="0"/>
            </a:br>
            <a:r>
              <a:rPr dirty="0"/>
              <a:t>`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967748" cy="688831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Seasonal Effects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8267006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 of a time series with a </a:t>
            </a:r>
            <a:r>
              <a:rPr sz="2000" b="1" dirty="0"/>
              <a:t>seasonal effect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</a:t>
            </a:r>
            <a:r>
              <a:rPr sz="2000" dirty="0"/>
              <a:t>hite noise series with seasonal behavior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seasonal behavior is periodic</a:t>
            </a:r>
            <a:endParaRPr lang="en-US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This series is </a:t>
            </a:r>
            <a:r>
              <a:rPr lang="en-US" sz="2000" b="1" dirty="0"/>
              <a:t>nonstationary!</a:t>
            </a:r>
            <a:endParaRPr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BDF74D-3DD0-469B-C319-21978B42D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46" y="2553472"/>
            <a:ext cx="4970229" cy="25165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F626B-52C8-5305-C509-EC2A40C5A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D121E-8461-CF4C-9D08-8BA05301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005155" cy="62232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With Seasonal Effects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938FE-DDBF-CA9D-06C9-9FE694FB2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4588624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ACF and PACF of time series with seasonal behavior shows </a:t>
            </a:r>
            <a:r>
              <a:rPr lang="en-US" sz="2000" b="1" dirty="0"/>
              <a:t>periodic behavior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Example</a:t>
            </a:r>
            <a:r>
              <a:rPr lang="en-US" sz="2000" dirty="0"/>
              <a:t>: ACF and PACF </a:t>
            </a:r>
            <a:r>
              <a:rPr sz="2000" dirty="0"/>
              <a:t>time series with a seasonal effect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</a:t>
            </a:r>
            <a:r>
              <a:rPr sz="2000" dirty="0"/>
              <a:t>easonal </a:t>
            </a:r>
            <a:r>
              <a:rPr lang="en-US" sz="2000" dirty="0"/>
              <a:t>time series</a:t>
            </a:r>
            <a:r>
              <a:rPr sz="2000" dirty="0"/>
              <a:t> </a:t>
            </a:r>
            <a:r>
              <a:rPr lang="en-US" sz="2000" dirty="0"/>
              <a:t>gives </a:t>
            </a:r>
            <a:r>
              <a:rPr sz="2000" dirty="0"/>
              <a:t>periodic</a:t>
            </a:r>
            <a:r>
              <a:rPr lang="en-US" sz="2000" dirty="0"/>
              <a:t> behavior of ACF and PACF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Period of ACF and PACF matches seasonal period in time series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Periodic behavior dies off slowly; seasonal time series is </a:t>
            </a:r>
            <a:r>
              <a:rPr lang="en-US" sz="2000" b="1" dirty="0"/>
              <a:t>nonstationary!</a:t>
            </a:r>
            <a:r>
              <a:rPr lang="en-US" sz="2000" dirty="0"/>
              <a:t>  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9B9A61-E21A-DA01-5AD9-55694BF6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75" y="1171838"/>
            <a:ext cx="3839919" cy="377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6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Time Series With Seasonal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775016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How can we find seasonal periods of a time series? </a:t>
            </a:r>
            <a:endParaRPr dirty="0"/>
          </a:p>
          <a:p>
            <a:pPr lvl="0"/>
            <a:r>
              <a:rPr lang="en-US" dirty="0"/>
              <a:t>Use domain knowledge </a:t>
            </a:r>
          </a:p>
          <a:p>
            <a:pPr lvl="1"/>
            <a:r>
              <a:rPr lang="en-US" dirty="0"/>
              <a:t>Past experience can guide analysis</a:t>
            </a:r>
          </a:p>
          <a:p>
            <a:pPr lvl="1"/>
            <a:r>
              <a:rPr lang="en-US" dirty="0"/>
              <a:t>Example, specific holiday or event day effects      </a:t>
            </a:r>
          </a:p>
          <a:p>
            <a:r>
              <a:rPr lang="en-US" dirty="0"/>
              <a:t>Find periodic behavior analytically </a:t>
            </a:r>
          </a:p>
          <a:p>
            <a:pPr lvl="1"/>
            <a:r>
              <a:rPr lang="en-US" dirty="0"/>
              <a:t>ACF</a:t>
            </a:r>
          </a:p>
          <a:p>
            <a:pPr lvl="1"/>
            <a:r>
              <a:rPr lang="en-US" dirty="0"/>
              <a:t>Fourier decomposition </a:t>
            </a:r>
          </a:p>
          <a:p>
            <a:r>
              <a:rPr lang="en-US" dirty="0"/>
              <a:t>Periodic behavior can be at multiple periods</a:t>
            </a:r>
          </a:p>
          <a:p>
            <a:pPr lvl="1"/>
            <a:r>
              <a:rPr lang="en-US" dirty="0"/>
              <a:t>Example: solar energy generation series has annual period and daily period  </a:t>
            </a:r>
          </a:p>
          <a:p>
            <a:pPr lvl="1"/>
            <a:r>
              <a:rPr lang="en-US" dirty="0"/>
              <a:t>Example: sales of beer has annual period as well as scheduled event day effects 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D941D-44BB-4F4D-D38E-C7E4DC146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429C-C3C1-E1C1-8841-D2C7E6411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With Seasonal Effects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A6A5-1C04-2940-C59C-46CC70753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18309"/>
            <a:ext cx="8229600" cy="3844636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Possible m</a:t>
            </a:r>
            <a:r>
              <a:rPr dirty="0"/>
              <a:t>odels </a:t>
            </a:r>
            <a:r>
              <a:rPr lang="en-US" dirty="0"/>
              <a:t>for</a:t>
            </a:r>
            <a:r>
              <a:rPr dirty="0"/>
              <a:t> seasonal effects</a:t>
            </a:r>
          </a:p>
          <a:p>
            <a:pPr lvl="0"/>
            <a:r>
              <a:rPr dirty="0"/>
              <a:t>Simple regression model</a:t>
            </a:r>
            <a:r>
              <a:rPr lang="en-US" dirty="0"/>
              <a:t> with c</a:t>
            </a:r>
            <a:r>
              <a:rPr dirty="0"/>
              <a:t>oefficient for each interval in period; </a:t>
            </a:r>
            <a:endParaRPr lang="en-US" dirty="0"/>
          </a:p>
          <a:p>
            <a:pPr lvl="1"/>
            <a:r>
              <a:rPr lang="en-US" dirty="0"/>
              <a:t>Example; </a:t>
            </a:r>
            <a:r>
              <a:rPr dirty="0"/>
              <a:t>12 coefficients for monthly effects</a:t>
            </a:r>
          </a:p>
          <a:p>
            <a:pPr lvl="1"/>
            <a:r>
              <a:rPr dirty="0"/>
              <a:t>But </a:t>
            </a:r>
            <a:r>
              <a:rPr lang="en-US" dirty="0"/>
              <a:t>OLS </a:t>
            </a:r>
            <a:r>
              <a:rPr dirty="0"/>
              <a:t>approach </a:t>
            </a:r>
            <a:r>
              <a:rPr lang="en-US" dirty="0"/>
              <a:t>ignores serial correlation </a:t>
            </a:r>
            <a:r>
              <a:rPr dirty="0"/>
              <a:t>lead</a:t>
            </a:r>
            <a:r>
              <a:rPr lang="en-US" dirty="0"/>
              <a:t>ing</a:t>
            </a:r>
            <a:r>
              <a:rPr dirty="0"/>
              <a:t> to high variance estimates of coefficients</a:t>
            </a:r>
            <a:endParaRPr lang="en-US" dirty="0"/>
          </a:p>
          <a:p>
            <a:pPr lvl="1"/>
            <a:r>
              <a:rPr lang="en-US" dirty="0"/>
              <a:t>Good option for specific date behavior</a:t>
            </a:r>
            <a:endParaRPr dirty="0"/>
          </a:p>
          <a:p>
            <a:pPr lvl="1"/>
            <a:r>
              <a:rPr lang="en-US" dirty="0"/>
              <a:t>Example; fit c</a:t>
            </a:r>
            <a:r>
              <a:rPr dirty="0"/>
              <a:t>oefficient for specific effect - e.g. date of holiday</a:t>
            </a:r>
            <a:endParaRPr lang="en-US" dirty="0"/>
          </a:p>
          <a:p>
            <a:r>
              <a:rPr dirty="0"/>
              <a:t>Basis function regression</a:t>
            </a:r>
          </a:p>
          <a:p>
            <a:pPr lvl="1"/>
            <a:r>
              <a:rPr dirty="0">
                <a:hlinkClick r:id="rId2"/>
              </a:rPr>
              <a:t>PROFIT algorithm</a:t>
            </a:r>
            <a:r>
              <a:rPr dirty="0"/>
              <a:t> uses Fourier basis functions</a:t>
            </a:r>
          </a:p>
          <a:p>
            <a:pPr lvl="1"/>
            <a:r>
              <a:rPr dirty="0"/>
              <a:t>A </a:t>
            </a:r>
            <a:r>
              <a:rPr b="1" dirty="0"/>
              <a:t>generalized additive model</a:t>
            </a:r>
          </a:p>
          <a:p>
            <a:pPr lvl="0"/>
            <a:r>
              <a:rPr lang="en-US" b="1" dirty="0"/>
              <a:t>S</a:t>
            </a:r>
            <a:r>
              <a:rPr b="1" dirty="0"/>
              <a:t>easonal difference</a:t>
            </a:r>
            <a:r>
              <a:rPr lang="en-US" dirty="0"/>
              <a:t> model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343777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0E9B6-E6E7-A806-9C9D-8865D12A0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C1A95-5E39-41C6-84D7-0827BA264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Decomposition of Time Series</a:t>
            </a:r>
          </a:p>
        </p:txBody>
      </p:sp>
    </p:spTree>
    <p:extLst>
      <p:ext uri="{BB962C8B-B14F-4D97-AF65-F5344CB8AC3E}">
        <p14:creationId xmlns:p14="http://schemas.microsoft.com/office/powerpoint/2010/main" val="28228417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Simple model for seasonal effects</a:t>
            </a:r>
          </a:p>
          <a:p>
            <a:pPr lvl="0"/>
            <a:r>
              <a:rPr dirty="0"/>
              <a:t>Goal, decompose the time series into its components</a:t>
            </a:r>
          </a:p>
          <a:p>
            <a:pPr lvl="0"/>
            <a:r>
              <a:rPr dirty="0"/>
              <a:t>The </a:t>
            </a:r>
            <a:r>
              <a:rPr b="1" dirty="0">
                <a:hlinkClick r:id="rId2"/>
              </a:rPr>
              <a:t>Seasonal Trend decomposition model using Loess (STL)</a:t>
            </a:r>
            <a:r>
              <a:rPr dirty="0"/>
              <a:t> model</a:t>
            </a:r>
          </a:p>
          <a:p>
            <a:pPr lvl="1"/>
            <a:r>
              <a:rPr dirty="0"/>
              <a:t>Uses a nonparametric nonlinear local regression model, LOESS, to decompose trend component</a:t>
            </a:r>
          </a:p>
          <a:p>
            <a:pPr lvl="1"/>
            <a:r>
              <a:rPr dirty="0"/>
              <a:t>Components are </a:t>
            </a:r>
            <a:r>
              <a:rPr b="1" dirty="0"/>
              <a:t>seasonal (S)</a:t>
            </a:r>
            <a:r>
              <a:rPr dirty="0"/>
              <a:t>, </a:t>
            </a:r>
            <a:r>
              <a:rPr b="1" dirty="0"/>
              <a:t>trend (T)</a:t>
            </a:r>
            <a:r>
              <a:rPr dirty="0"/>
              <a:t>, and the </a:t>
            </a:r>
            <a:r>
              <a:rPr b="1" dirty="0"/>
              <a:t>residual (R)</a:t>
            </a:r>
            <a:endParaRPr dirty="0"/>
          </a:p>
          <a:p>
            <a:pPr lvl="1"/>
            <a:r>
              <a:rPr dirty="0"/>
              <a:t>Additive decomposition model</a:t>
            </a:r>
          </a:p>
          <a:p>
            <a:pPr lvl="1"/>
            <a:r>
              <a:rPr dirty="0"/>
              <a:t>Multiplicative decomposition model</a:t>
            </a:r>
          </a:p>
          <a:p>
            <a:r>
              <a:rPr dirty="0">
                <a:hlinkClick r:id="rId3"/>
              </a:rPr>
              <a:t>MSTL</a:t>
            </a:r>
            <a:r>
              <a:rPr dirty="0"/>
              <a:t> adds modeling of </a:t>
            </a:r>
            <a:r>
              <a:rPr b="1" dirty="0"/>
              <a:t>multiple seasonal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additive decomposition model</a:t>
                </a:r>
                <a:r>
                  <a:rPr dirty="0"/>
                  <a:t> is expressed as </a:t>
                </a:r>
                <a:r>
                  <a:rPr dirty="0" err="1"/>
                  <a:t>as</a:t>
                </a:r>
                <a:r>
                  <a:rPr dirty="0"/>
                  <a:t> the sum of the components: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+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Used when seasonal effect is constant in time</a:t>
                </a:r>
              </a:p>
              <a:p>
                <a:pPr lvl="0"/>
                <a:r>
                  <a:rPr lang="en-US" dirty="0"/>
                  <a:t>Property of many p</a:t>
                </a:r>
                <a:r>
                  <a:rPr dirty="0"/>
                  <a:t>hysical process</a:t>
                </a:r>
                <a:endParaRPr lang="en-US" dirty="0"/>
              </a:p>
              <a:p>
                <a:pPr lvl="0"/>
                <a:r>
                  <a:rPr lang="en-US" dirty="0"/>
                  <a:t>Example: Seasonal effects of solar energy generation time series is constant in time - at least for a small number of years 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dirty="0"/>
                  <a:t>The </a:t>
                </a:r>
                <a:r>
                  <a:rPr b="1" dirty="0"/>
                  <a:t>Multiplicative decomposition model</a:t>
                </a:r>
                <a:r>
                  <a:rPr dirty="0"/>
                  <a:t> is expressed as </a:t>
                </a:r>
                <a:r>
                  <a:rPr dirty="0" err="1"/>
                  <a:t>as</a:t>
                </a:r>
                <a:r>
                  <a:rPr dirty="0"/>
                  <a:t> the product of the components: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dirty="0"/>
              </a:p>
              <a:p>
                <a:pPr lvl="0"/>
                <a:r>
                  <a:rPr dirty="0"/>
                  <a:t>The multiplicative form is can be hard to work with, so log</a:t>
                </a:r>
                <a:r>
                  <a:rPr lang="en-US" dirty="0"/>
                  <a:t>-</a:t>
                </a:r>
                <a:r>
                  <a:rPr dirty="0"/>
                  <a:t>transform to additive model</a:t>
                </a:r>
              </a:p>
              <a:p>
                <a:pPr lvl="0"/>
                <a:r>
                  <a:rPr dirty="0"/>
                  <a:t>Use when seasonal effect changes in time</a:t>
                </a:r>
              </a:p>
              <a:p>
                <a:pPr lvl="0"/>
                <a:r>
                  <a:rPr dirty="0"/>
                  <a:t>Example, economic time series</a:t>
                </a:r>
                <a:r>
                  <a:rPr lang="en-US" dirty="0"/>
                  <a:t> where seasonal effect increases as economic activity grows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12479" cy="56414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Time Series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32262" y="825994"/>
                <a:ext cx="4686080" cy="4089860"/>
              </a:xfrm>
            </p:spPr>
            <p:txBody>
              <a:bodyPr>
                <a:no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of additive STL decomposition of time series with linear trend and seasonal effect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Original nonstationary series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estimated trend is not a straight line; a result of noise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Model periodic behavior as constant with time 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Residuals are relatively small and stationary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  <a:p>
                <a:pPr lvl="1"/>
                <a:r>
                  <a:rPr lang="en-US" sz="1850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5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5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50" dirty="0"/>
                  <a:t> trend at time </a:t>
                </a:r>
                <a:r>
                  <a:rPr lang="en-US" sz="1850" i="1" dirty="0"/>
                  <a:t>t</a:t>
                </a:r>
                <a:r>
                  <a:rPr lang="en-US" sz="185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5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5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5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50" dirty="0"/>
                  <a:t> seasonal component at time </a:t>
                </a:r>
                <a:r>
                  <a:rPr lang="en-US" sz="1850" i="1" dirty="0"/>
                  <a:t>t</a:t>
                </a:r>
                <a:r>
                  <a:rPr lang="en-US" sz="1850" dirty="0"/>
                  <a:t> </a:t>
                </a:r>
                <a:endParaRPr sz="185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32262" y="825994"/>
                <a:ext cx="4686080" cy="4089860"/>
              </a:xfrm>
              <a:blipFill>
                <a:blip r:embed="rId2"/>
                <a:stretch>
                  <a:fillRect l="-1430" t="-745" b="-7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1" descr="11_IntroductionToTimeSeries_files/figure-pptx/unnamed-chunk-11-2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43281" y="1616825"/>
            <a:ext cx="4000719" cy="3204556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1853F98-9E18-2F30-E05F-9C8CB5B69861}"/>
              </a:ext>
            </a:extLst>
          </p:cNvPr>
          <p:cNvCxnSpPr>
            <a:cxnSpLocks/>
          </p:cNvCxnSpPr>
          <p:nvPr/>
        </p:nvCxnSpPr>
        <p:spPr>
          <a:xfrm>
            <a:off x="3928230" y="2019993"/>
            <a:ext cx="15124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0B96EE-02D7-3290-9476-D60E06890214}"/>
              </a:ext>
            </a:extLst>
          </p:cNvPr>
          <p:cNvCxnSpPr>
            <a:cxnSpLocks/>
          </p:cNvCxnSpPr>
          <p:nvPr/>
        </p:nvCxnSpPr>
        <p:spPr>
          <a:xfrm>
            <a:off x="4663440" y="2464724"/>
            <a:ext cx="556953" cy="328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281A83-BBF7-7B65-9AB5-1DF34BAF0AE6}"/>
              </a:ext>
            </a:extLst>
          </p:cNvPr>
          <p:cNvCxnSpPr>
            <a:cxnSpLocks/>
          </p:cNvCxnSpPr>
          <p:nvPr/>
        </p:nvCxnSpPr>
        <p:spPr>
          <a:xfrm>
            <a:off x="4663440" y="3142213"/>
            <a:ext cx="527858" cy="430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71FF73-E7B6-B7CA-D3C9-8C80546FCE42}"/>
              </a:ext>
            </a:extLst>
          </p:cNvPr>
          <p:cNvCxnSpPr>
            <a:cxnSpLocks/>
          </p:cNvCxnSpPr>
          <p:nvPr/>
        </p:nvCxnSpPr>
        <p:spPr>
          <a:xfrm>
            <a:off x="4384964" y="3857105"/>
            <a:ext cx="806334" cy="407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13E11-CD21-D551-A204-0D21A5C4D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4259F-98B3-C36D-DD89-07E104904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Difference Operators Time Series</a:t>
            </a:r>
          </a:p>
        </p:txBody>
      </p:sp>
    </p:spTree>
    <p:extLst>
      <p:ext uri="{BB962C8B-B14F-4D97-AF65-F5344CB8AC3E}">
        <p14:creationId xmlns:p14="http://schemas.microsoft.com/office/powerpoint/2010/main" val="180641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Are Time Series Data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Examples of seri</a:t>
            </a:r>
            <a:r>
              <a:rPr lang="en-US" dirty="0"/>
              <a:t>al</a:t>
            </a:r>
            <a:r>
              <a:rPr dirty="0"/>
              <a:t> correlation:</a:t>
            </a:r>
          </a:p>
          <a:p>
            <a:pPr lvl="0"/>
            <a:r>
              <a:rPr dirty="0"/>
              <a:t>Temperature forecasts, where the future values are correlated with the current values</a:t>
            </a:r>
          </a:p>
          <a:p>
            <a:pPr lvl="0"/>
            <a:r>
              <a:rPr dirty="0"/>
              <a:t>The opening price of a stock is correlated with the price at the previous close</a:t>
            </a:r>
          </a:p>
          <a:p>
            <a:pPr lvl="0"/>
            <a:r>
              <a:rPr dirty="0"/>
              <a:t>The daily sales volume of a product is correlated with the previous sales volume</a:t>
            </a:r>
          </a:p>
          <a:p>
            <a:pPr lvl="0"/>
            <a:r>
              <a:rPr dirty="0"/>
              <a:t>A medical patient’s blood pressure reading is correlated with the previous observations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Is there an alternative for dealing with trend and random walks?</a:t>
                </a:r>
              </a:p>
              <a:p>
                <a:pPr lvl="0"/>
                <a:r>
                  <a:rPr lang="en-US" dirty="0"/>
                  <a:t>Both random walks and trends are </a:t>
                </a:r>
                <a:r>
                  <a:rPr lang="en-US" b="1" dirty="0"/>
                  <a:t>integrative processes</a:t>
                </a:r>
                <a:endParaRPr lang="en-US" dirty="0"/>
              </a:p>
              <a:p>
                <a:pPr lvl="0"/>
                <a:r>
                  <a:rPr lang="en-US" b="1" dirty="0"/>
                  <a:t>Difference operators</a:t>
                </a:r>
                <a:r>
                  <a:rPr lang="en-US" dirty="0"/>
                  <a:t> are useful for both cases</a:t>
                </a:r>
              </a:p>
              <a:p>
                <a:pPr lvl="0"/>
                <a:r>
                  <a:rPr lang="en-US" dirty="0"/>
                  <a:t>Difference operators return the innovations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time step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858144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Difference operators return the innovations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ar-A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Difference operators can be of any order in principle</a:t>
                </a:r>
              </a:p>
              <a:p>
                <a:pPr lvl="1"/>
                <a:r>
                  <a:rPr lang="en-US" dirty="0"/>
                  <a:t>Typically, only need first order differences</a:t>
                </a:r>
              </a:p>
              <a:p>
                <a:pPr lvl="0"/>
                <a:r>
                  <a:rPr lang="en-US" dirty="0"/>
                  <a:t>Differences can be non-seasonal or seasonal</a:t>
                </a:r>
              </a:p>
              <a:p>
                <a:pPr lvl="1"/>
                <a:r>
                  <a:rPr lang="en-US" dirty="0"/>
                  <a:t>Non-seasonal first order difference;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Seasonal first order difference;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period of seasonality</a:t>
                </a:r>
              </a:p>
              <a:p>
                <a:pPr lvl="1"/>
                <a:r>
                  <a:rPr lang="en-US" dirty="0"/>
                  <a:t>Can be multiple seasonal periods</a:t>
                </a:r>
              </a:p>
              <a:p>
                <a:r>
                  <a:rPr lang="en-US" dirty="0"/>
                  <a:t>Can combine seasonal and non-seasonal differencing </a:t>
                </a:r>
              </a:p>
              <a:p>
                <a:pPr lvl="1"/>
                <a:r>
                  <a:rPr lang="en-US" dirty="0"/>
                  <a:t>Example; first order 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non-seasonal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 given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0"/>
                <a:r>
                  <a:rPr lang="en-US" dirty="0"/>
                  <a:t>Difference operator of span size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computes a series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dirty="0"/>
                  <a:t> shorter than original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858144"/>
              </a:xfrm>
              <a:blipFill>
                <a:blip r:embed="rId2"/>
                <a:stretch>
                  <a:fillRect l="-741" t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7847214" cy="593235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3200" b="0" dirty="0"/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22123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 of a first order difference operator applied to random walk</a:t>
                </a:r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Start with random walk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2000" dirty="0"/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Apply first order difference operator to the series 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ar-AE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sz="2000" dirty="0"/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innovations look random</a:t>
                </a:r>
              </a:p>
              <a:p>
                <a:pPr marL="457200" lvl="0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Need to verify statistical properties to see if this is a white noise series</a:t>
                </a:r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522123" cy="3518297"/>
              </a:xfrm>
              <a:blipFill>
                <a:blip r:embed="rId2"/>
                <a:stretch>
                  <a:fillRect l="-1348" t="-1040" b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511CB1B-A178-2595-B5BE-AD5F58C49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858" y="3097818"/>
            <a:ext cx="4016200" cy="19828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55C09-06AA-3CE4-F8F2-BD0C91250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5826" y="1098736"/>
            <a:ext cx="4016200" cy="1968563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5D6508-BD5C-62BC-9510-214FC066ACE2}"/>
              </a:ext>
            </a:extLst>
          </p:cNvPr>
          <p:cNvCxnSpPr>
            <a:cxnSpLocks/>
          </p:cNvCxnSpPr>
          <p:nvPr/>
        </p:nvCxnSpPr>
        <p:spPr>
          <a:xfrm>
            <a:off x="3624349" y="1982585"/>
            <a:ext cx="13549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0D741A-F063-9EA2-8FA3-B31BCA8CE779}"/>
              </a:ext>
            </a:extLst>
          </p:cNvPr>
          <p:cNvCxnSpPr>
            <a:cxnSpLocks/>
          </p:cNvCxnSpPr>
          <p:nvPr/>
        </p:nvCxnSpPr>
        <p:spPr>
          <a:xfrm>
            <a:off x="4127269" y="3649287"/>
            <a:ext cx="918557" cy="257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54751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200" b="0" dirty="0"/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646814" cy="351829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2000" dirty="0"/>
                  <a:t>Example; statistical example properties of the difference series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Compute the ACF and PACF of the first order difference series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Examine 95% confidence interval for ACF and PACF</a:t>
                </a: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The plots indicate the difference series is white noise since no value statistically significant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sz="2000" dirty="0"/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646814" cy="3518297"/>
              </a:xfrm>
              <a:blipFill>
                <a:blip r:embed="rId2"/>
                <a:stretch>
                  <a:fillRect l="-1312" t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1E772B2-1DC8-A1D3-2967-9D3A142CE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987" y="1177259"/>
            <a:ext cx="3910430" cy="3787517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C4FAC4F-6E6B-BE07-3341-439EDD7AC704}"/>
              </a:ext>
            </a:extLst>
          </p:cNvPr>
          <p:cNvCxnSpPr>
            <a:cxnSpLocks/>
          </p:cNvCxnSpPr>
          <p:nvPr/>
        </p:nvCxnSpPr>
        <p:spPr>
          <a:xfrm flipV="1">
            <a:off x="4680065" y="2227811"/>
            <a:ext cx="1620982" cy="394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B11D43-2762-0396-94AC-9A99B0865C53}"/>
              </a:ext>
            </a:extLst>
          </p:cNvPr>
          <p:cNvCxnSpPr>
            <a:cxnSpLocks/>
          </p:cNvCxnSpPr>
          <p:nvPr/>
        </p:nvCxnSpPr>
        <p:spPr>
          <a:xfrm>
            <a:off x="4680065" y="2622665"/>
            <a:ext cx="2971800" cy="1259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569B8-7752-0C81-AC6D-47CAF7BF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7D457-BFE5-61BC-7A02-97CBED10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379228" cy="622329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b="0" dirty="0"/>
              <a:t>Time Series Difference Operators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FC98D-367E-5420-312F-10818C8C9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1033552"/>
            <a:ext cx="8379228" cy="15338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2000" dirty="0"/>
              <a:t>Example: s</a:t>
            </a:r>
            <a:r>
              <a:rPr sz="2000" dirty="0"/>
              <a:t>tatistical properties of the difference series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Distribution of first order differences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is Normal  </a:t>
            </a:r>
            <a:endParaRPr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sz="2000" dirty="0"/>
              <a:t>The plots indicate the difference series is white noise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757CCD-CC9A-0A1E-B3B0-5C2B559C6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56" y="2626822"/>
            <a:ext cx="5336214" cy="24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5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9B22C-C140-4C59-FADF-58A4127D8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A43D-DB19-7F36-F6BD-DAC48769A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Time Series Difference Operators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64E1C-3840-9974-2B26-5C5EB0BED1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13905"/>
                <a:ext cx="8229600" cy="3944390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Seasonal difference operator removes seasonal component from time series 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the seasonal period  </a:t>
                </a:r>
                <a:endParaRPr lang="ar-AE" dirty="0"/>
              </a:p>
              <a:p>
                <a:r>
                  <a:rPr lang="en-US" dirty="0"/>
                  <a:t>Can take differences over multiple periods </a:t>
                </a:r>
              </a:p>
              <a:p>
                <a:r>
                  <a:rPr lang="en-US" dirty="0"/>
                  <a:t>Can combine seasonal and non-seasonal differencing </a:t>
                </a:r>
              </a:p>
              <a:p>
                <a:pPr lvl="1"/>
                <a:r>
                  <a:rPr lang="en-US" dirty="0"/>
                  <a:t>Example; first order non-seasonal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and seasonal differencing,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/>
                  <a:t>,  given by product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664E1C-3840-9974-2B26-5C5EB0BED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13905"/>
                <a:ext cx="8229600" cy="3944390"/>
              </a:xfrm>
              <a:blipFill>
                <a:blip r:embed="rId2"/>
                <a:stretch>
                  <a:fillRect l="-1111" t="-123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98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2B497-3736-8D3F-544A-C417641B9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1FB32-3EEF-6BD9-BDBD-7A52B75F1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Stationarity</a:t>
            </a:r>
          </a:p>
        </p:txBody>
      </p:sp>
    </p:spTree>
    <p:extLst>
      <p:ext uri="{BB962C8B-B14F-4D97-AF65-F5344CB8AC3E}">
        <p14:creationId xmlns:p14="http://schemas.microsoft.com/office/powerpoint/2010/main" val="15468458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7135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A </a:t>
            </a:r>
            <a:r>
              <a:rPr b="1" dirty="0"/>
              <a:t>Stationary time series has statistical properties that are invariant in time</a:t>
            </a:r>
          </a:p>
          <a:p>
            <a:r>
              <a:rPr lang="en-US" dirty="0"/>
              <a:t>First two moments of a </a:t>
            </a:r>
            <a:r>
              <a:rPr lang="en-US" dirty="0" err="1"/>
              <a:t>a</a:t>
            </a:r>
            <a:r>
              <a:rPr lang="en-US" dirty="0"/>
              <a:t> second order series are constant in time</a:t>
            </a:r>
          </a:p>
          <a:p>
            <a:pPr lvl="1"/>
            <a:r>
              <a:rPr lang="en-US" dirty="0"/>
              <a:t>Mean </a:t>
            </a:r>
          </a:p>
          <a:p>
            <a:pPr lvl="1"/>
            <a:r>
              <a:rPr lang="en-US" dirty="0"/>
              <a:t>Variance </a:t>
            </a:r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4E380-9006-6F2C-F822-BFC173E33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EFA9-C775-2065-A603-14CA88297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1677-7C51-DF72-44B0-CD1C0BC7B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571354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A </a:t>
            </a:r>
            <a:r>
              <a:rPr dirty="0"/>
              <a:t>time series is </a:t>
            </a:r>
            <a:r>
              <a:rPr b="1" dirty="0"/>
              <a:t>not stationary </a:t>
            </a:r>
            <a:r>
              <a:rPr dirty="0"/>
              <a:t>if it has any of the following properties: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Random walk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Trend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Seasonality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dirty="0"/>
              <a:t>Non-constant variance</a:t>
            </a:r>
          </a:p>
          <a:p>
            <a:pPr marL="342900" lvl="1" indent="0">
              <a:buNone/>
            </a:pPr>
            <a:r>
              <a:rPr b="1" i="1" dirty="0"/>
              <a:t>Note</a:t>
            </a:r>
            <a:r>
              <a:rPr b="1" dirty="0"/>
              <a:t>, a stationary series does not preclude the presence of serial correlations</a:t>
            </a:r>
            <a:r>
              <a:rPr lang="en-US" b="1" dirty="0"/>
              <a:t>!</a:t>
            </a:r>
          </a:p>
          <a:p>
            <a:pPr lvl="1"/>
            <a:r>
              <a:rPr dirty="0"/>
              <a:t>Do not confuse these points!</a:t>
            </a:r>
            <a:endParaRPr lang="en-US" dirty="0"/>
          </a:p>
          <a:p>
            <a:pPr lvl="1"/>
            <a:r>
              <a:rPr dirty="0"/>
              <a:t>Many time series models for serial correlation properties </a:t>
            </a:r>
            <a:r>
              <a:rPr lang="en-US" dirty="0"/>
              <a:t>assume</a:t>
            </a:r>
            <a:r>
              <a:rPr dirty="0"/>
              <a:t> stationarity</a:t>
            </a:r>
          </a:p>
        </p:txBody>
      </p:sp>
    </p:spTree>
    <p:extLst>
      <p:ext uri="{BB962C8B-B14F-4D97-AF65-F5344CB8AC3E}">
        <p14:creationId xmlns:p14="http://schemas.microsoft.com/office/powerpoint/2010/main" val="6021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82973"/>
                <a:ext cx="8229600" cy="3891394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A simple </a:t>
                </a:r>
                <a:r>
                  <a:rPr lang="en-US" b="1" dirty="0"/>
                  <a:t>autoregressive model </a:t>
                </a:r>
                <a:r>
                  <a:rPr lang="en-US" dirty="0"/>
                  <a:t>for a time series process with white noise can be written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The value at the current time step,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depends on the last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plus a noise term,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Is a linear model with single coefficient </a:t>
                </a:r>
                <a14:m>
                  <m:oMath xmlns:m="http://schemas.openxmlformats.org/officeDocument/2006/math">
                    <m:r>
                      <a:rPr lang="ar-AE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model has dependency only lag 1</a:t>
                </a:r>
              </a:p>
              <a:p>
                <a:pPr lvl="0"/>
                <a:r>
                  <a:rPr lang="en-US" dirty="0"/>
                  <a:t>The change from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can easily be worked out by taking the differences: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ar-A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82973"/>
                <a:ext cx="8229600" cy="3891394"/>
              </a:xfrm>
              <a:blipFill>
                <a:blip r:embed="rId2"/>
                <a:stretch>
                  <a:fillRect l="-963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70269" cy="339447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Time series analysis have a long history</a:t>
            </a:r>
            <a:endParaRPr lang="en-US" dirty="0"/>
          </a:p>
          <a:p>
            <a:r>
              <a:rPr lang="en-US" dirty="0"/>
              <a:t>T</a:t>
            </a:r>
            <a:r>
              <a:rPr dirty="0"/>
              <a:t>he serial dependency in time series data </a:t>
            </a:r>
            <a:r>
              <a:rPr lang="en-US" dirty="0"/>
              <a:t>was recognized long ago</a:t>
            </a:r>
          </a:p>
          <a:p>
            <a:r>
              <a:rPr dirty="0"/>
              <a:t>Joseph Fourier and Simeon Poisson worked on time series problems in the early 19th Century</a:t>
            </a:r>
          </a:p>
        </p:txBody>
      </p:sp>
      <p:pic>
        <p:nvPicPr>
          <p:cNvPr id="4" name="Picture 1" descr="../images/Fourie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51418" y="953192"/>
            <a:ext cx="2743894" cy="334873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255674" y="4186383"/>
            <a:ext cx="253538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Joseph Fourier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57966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Take the difference as the change from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time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lvl="0"/>
                <a:r>
                  <a:rPr lang="en-US" dirty="0"/>
                  <a:t>Foregoing has a root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know as the </a:t>
                </a:r>
                <a:r>
                  <a:rPr lang="en-US" b="1" dirty="0"/>
                  <a:t>unit root</a:t>
                </a:r>
              </a:p>
              <a:p>
                <a:pPr lvl="0"/>
                <a:r>
                  <a:rPr lang="en-US" dirty="0"/>
                  <a:t>At the root the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 </a:t>
                </a:r>
                <a:r>
                  <a:rPr lang="en-US" dirty="0"/>
                  <a:t>is 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Gives rise to a random walk, which is </a:t>
                </a:r>
                <a:r>
                  <a:rPr lang="en-US" b="1" dirty="0"/>
                  <a:t>completely stochastic </a:t>
                </a:r>
                <a:r>
                  <a:rPr lang="en-US" dirty="0"/>
                  <a:t>and </a:t>
                </a:r>
                <a:r>
                  <a:rPr lang="en-US" b="1" dirty="0"/>
                  <a:t>not stationary</a:t>
                </a:r>
                <a:r>
                  <a:rPr lang="en-US"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ar-A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579667"/>
              </a:xfrm>
              <a:blipFill>
                <a:blip r:embed="rId2"/>
                <a:stretch>
                  <a:fillRect l="-1111" t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dirty="0"/>
                  <a:t>A random walk</a:t>
                </a:r>
                <a:r>
                  <a:rPr lang="en-US" dirty="0"/>
                  <a:t> at the </a:t>
                </a:r>
                <a:r>
                  <a:rPr lang="en-US" b="1" dirty="0"/>
                  <a:t>unit root</a:t>
                </a:r>
                <a:r>
                  <a:rPr b="1" dirty="0"/>
                  <a:t> is stochastic </a:t>
                </a:r>
                <a:r>
                  <a:rPr dirty="0"/>
                  <a:t>and </a:t>
                </a:r>
                <a:r>
                  <a:rPr b="1" dirty="0"/>
                  <a:t>not stationary</a:t>
                </a:r>
                <a:r>
                  <a:rPr dirty="0"/>
                  <a:t>: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dirty="0"/>
              </a:p>
              <a:p>
                <a:pPr lvl="0"/>
                <a:r>
                  <a:rPr lang="en-US" dirty="0"/>
                  <a:t>Testing for unit route p</a:t>
                </a:r>
                <a:r>
                  <a:rPr dirty="0"/>
                  <a:t>rovides a basis for hypothesis tests of stationarity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There are several ways to define a model for a stationary process</a:t>
                </a:r>
              </a:p>
              <a:p>
                <a:pPr marL="342900" lvl="0" indent="-342900">
                  <a:buAutoNum type="arabicPeriod"/>
                </a:pPr>
                <a:r>
                  <a:rPr lang="en-US" dirty="0"/>
                  <a:t>A </a:t>
                </a:r>
                <a:r>
                  <a:rPr lang="en-US" b="1" dirty="0"/>
                  <a:t>unit root test </a:t>
                </a:r>
                <a:r>
                  <a:rPr lang="en-US" dirty="0"/>
                  <a:t>on an AR process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ar-AE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342900" lvl="0" indent="-342900">
                  <a:buAutoNum type="arabicPeriod" startAt="2"/>
                </a:pPr>
                <a:r>
                  <a:rPr lang="en-US" dirty="0"/>
                  <a:t>A </a:t>
                </a:r>
                <a:r>
                  <a:rPr lang="en-US" b="1" dirty="0"/>
                  <a:t>unit root test with a constant</a:t>
                </a:r>
              </a:p>
              <a:p>
                <a:pPr lvl="1"/>
                <a:r>
                  <a:rPr lang="en-US" dirty="0"/>
                  <a:t>Constant is initial value,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Or a mean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pPr marL="342900" lvl="0" indent="-342900">
                  <a:buAutoNum type="arabicPeriod" startAt="3"/>
                </a:pPr>
                <a:r>
                  <a:rPr lang="en-US" b="1" dirty="0"/>
                  <a:t>Trend stationary process</a:t>
                </a:r>
                <a:r>
                  <a:rPr lang="en-US" dirty="0"/>
                  <a:t>, with or without a constant</a:t>
                </a:r>
              </a:p>
              <a:p>
                <a:pPr lvl="1"/>
                <a:r>
                  <a:rPr lang="en-US" dirty="0"/>
                  <a:t>Used to test if a process is </a:t>
                </a:r>
                <a:r>
                  <a:rPr lang="en-US" b="1" dirty="0"/>
                  <a:t>stationary about a deterministic trend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and intercept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>
                          <a:latin typeface="Cambria Math" panose="02040503050406030204" pitchFamily="18" charset="0"/>
                        </a:rPr>
                        <m:t>𝜙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ar-AE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ar-AE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ar-AE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737370"/>
              </a:xfrm>
              <a:blipFill>
                <a:blip r:embed="rId2"/>
                <a:stretch>
                  <a:fillRect l="-963" t="-2121" b="-1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There are a number of ways to determine if a time series is stationary</a:t>
            </a:r>
          </a:p>
          <a:p>
            <a:pPr marL="0" lvl="0" indent="0">
              <a:buNone/>
            </a:pPr>
            <a:r>
              <a:rPr dirty="0"/>
              <a:t>We will work with two of the many possible tests here:</a:t>
            </a:r>
          </a:p>
          <a:p>
            <a:pPr marL="342900" lvl="0" indent="-342900">
              <a:buAutoNum type="arabicPeriod"/>
            </a:pPr>
            <a:r>
              <a:rPr b="1" dirty="0">
                <a:hlinkClick r:id="rId2"/>
              </a:rPr>
              <a:t>Augmented Dicky-Fuller test</a:t>
            </a:r>
            <a:r>
              <a:rPr dirty="0"/>
              <a:t> or </a:t>
            </a:r>
            <a:r>
              <a:rPr b="1" dirty="0"/>
              <a:t>ADF</a:t>
            </a:r>
            <a:r>
              <a:rPr dirty="0"/>
              <a:t> test</a:t>
            </a:r>
          </a:p>
          <a:p>
            <a:pPr lvl="1"/>
            <a:r>
              <a:rPr dirty="0"/>
              <a:t>ADF tests are unit root tests of the significance a linear time series model</a:t>
            </a:r>
          </a:p>
          <a:p>
            <a:pPr lvl="1"/>
            <a:r>
              <a:rPr dirty="0"/>
              <a:t>Coefficients represent components of the time series, e.g. </a:t>
            </a:r>
            <a:r>
              <a:rPr lang="en-US" dirty="0"/>
              <a:t>constant, </a:t>
            </a:r>
            <a:r>
              <a:rPr dirty="0"/>
              <a:t>trend and lagged differences</a:t>
            </a:r>
          </a:p>
          <a:p>
            <a:pPr lvl="1"/>
            <a:r>
              <a:rPr dirty="0"/>
              <a:t>Null distribution is that the </a:t>
            </a:r>
            <a:r>
              <a:rPr b="1" dirty="0"/>
              <a:t>series is non-stationary</a:t>
            </a:r>
          </a:p>
          <a:p>
            <a:pPr marL="342900" lvl="0" indent="-342900">
              <a:buAutoNum type="arabicPeriod"/>
            </a:pPr>
            <a:r>
              <a:rPr b="1" dirty="0">
                <a:hlinkClick r:id="rId3"/>
              </a:rPr>
              <a:t>Kwiatkowski–Phillips–Schmidt–Shin (KPSS) test</a:t>
            </a:r>
            <a:r>
              <a:rPr dirty="0"/>
              <a:t> is a unit root test for stationarity</a:t>
            </a:r>
            <a:r>
              <a:rPr lang="en-US" dirty="0"/>
              <a:t> on a time series</a:t>
            </a:r>
            <a:endParaRPr dirty="0"/>
          </a:p>
          <a:p>
            <a:pPr lvl="1"/>
            <a:r>
              <a:rPr dirty="0"/>
              <a:t>Null hypothesis is that the </a:t>
            </a:r>
            <a:r>
              <a:rPr b="1" dirty="0"/>
              <a:t>time series is stationary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- Don’t be confused by the different null hypotheses for these tests!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There is often a small difference between </a:t>
            </a:r>
            <a:r>
              <a:rPr lang="en-US" dirty="0"/>
              <a:t>a</a:t>
            </a:r>
            <a:r>
              <a:rPr dirty="0"/>
              <a:t> </a:t>
            </a:r>
            <a:r>
              <a:rPr lang="en-US" dirty="0"/>
              <a:t>nonstationary time series with a </a:t>
            </a:r>
            <a:r>
              <a:rPr dirty="0"/>
              <a:t>unit root</a:t>
            </a:r>
            <a:r>
              <a:rPr lang="en-US" dirty="0"/>
              <a:t> </a:t>
            </a:r>
            <a:r>
              <a:rPr dirty="0"/>
              <a:t>and a time series with a </a:t>
            </a:r>
            <a:r>
              <a:rPr b="1" dirty="0"/>
              <a:t>root close to unit</a:t>
            </a:r>
          </a:p>
          <a:p>
            <a:pPr lvl="0"/>
            <a:r>
              <a:rPr dirty="0"/>
              <a:t>Therefore, unit root tests are said to </a:t>
            </a:r>
            <a:r>
              <a:rPr b="1" dirty="0"/>
              <a:t>lack power</a:t>
            </a:r>
            <a:endParaRPr dirty="0"/>
          </a:p>
          <a:p>
            <a:pPr lvl="0"/>
            <a:r>
              <a:rPr dirty="0"/>
              <a:t>Lack of power means a hypothesis test may not be able to reject a hypothesis of non</a:t>
            </a:r>
            <a:r>
              <a:rPr lang="en-US" dirty="0"/>
              <a:t>-</a:t>
            </a:r>
            <a:r>
              <a:rPr dirty="0"/>
              <a:t>stationar</a:t>
            </a:r>
            <a:r>
              <a:rPr lang="en-US" dirty="0"/>
              <a:t>ity</a:t>
            </a:r>
            <a:endParaRPr dirty="0"/>
          </a:p>
          <a:p>
            <a:pPr lvl="0"/>
            <a:r>
              <a:rPr dirty="0"/>
              <a:t>In other cases, the opposite might be true</a:t>
            </a:r>
          </a:p>
          <a:p>
            <a:pPr lvl="0"/>
            <a:r>
              <a:rPr dirty="0"/>
              <a:t>It is best </a:t>
            </a:r>
            <a:r>
              <a:rPr lang="en-US" dirty="0"/>
              <a:t>to include </a:t>
            </a:r>
            <a:r>
              <a:rPr dirty="0"/>
              <a:t>a visual inspection of the properties of the time series as well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4912822" cy="85725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Stationarity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6191"/>
            <a:ext cx="6245388" cy="364062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  <a:endParaRPr lang="en-US" dirty="0"/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White noise series, is </a:t>
            </a:r>
            <a:r>
              <a:rPr lang="en-US" b="1" dirty="0"/>
              <a:t>stationary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Time series with periodic behavior, is </a:t>
            </a:r>
            <a:r>
              <a:rPr lang="en-US" b="1" dirty="0"/>
              <a:t>nonstationary </a:t>
            </a:r>
            <a:r>
              <a:rPr lang="en-US" dirty="0"/>
              <a:t> 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Random walk, </a:t>
            </a:r>
            <a:r>
              <a:rPr lang="en-US" b="1" dirty="0"/>
              <a:t>nonstationary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Time series with trend, </a:t>
            </a:r>
            <a:r>
              <a:rPr lang="en-US" b="1" dirty="0"/>
              <a:t>nonstationary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dirty="0"/>
              <a:t>Time series with trend and seasonal component, </a:t>
            </a:r>
            <a:r>
              <a:rPr lang="en-US" b="1" dirty="0"/>
              <a:t>nonstationary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FCD0B-7F08-60AB-F118-19A8458CD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001" y="29953"/>
            <a:ext cx="1977575" cy="1025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B5D300-846C-AEB8-FC18-6C355EDCF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851" y="1047136"/>
            <a:ext cx="1996299" cy="1010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15E1F1-9EF5-F4C9-37D8-9B365D643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5162" y="2072340"/>
            <a:ext cx="2062170" cy="10107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B40CFB-26FC-78AF-DA5F-1C529F3D9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4247" y="3111964"/>
            <a:ext cx="2033085" cy="1025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EEF2E2-7C56-53F4-D62A-71FF5E0741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7459" y="4092236"/>
            <a:ext cx="2033085" cy="99711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7FE1ED-E987-05BB-6055-0401F3F0B0C3}"/>
              </a:ext>
            </a:extLst>
          </p:cNvPr>
          <p:cNvCxnSpPr>
            <a:cxnSpLocks/>
          </p:cNvCxnSpPr>
          <p:nvPr/>
        </p:nvCxnSpPr>
        <p:spPr>
          <a:xfrm flipV="1">
            <a:off x="5041669" y="1006191"/>
            <a:ext cx="1803862" cy="9971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973548-B735-A8AE-990A-7BEDB5D18825}"/>
              </a:ext>
            </a:extLst>
          </p:cNvPr>
          <p:cNvCxnSpPr>
            <a:cxnSpLocks/>
          </p:cNvCxnSpPr>
          <p:nvPr/>
        </p:nvCxnSpPr>
        <p:spPr>
          <a:xfrm flipV="1">
            <a:off x="5598622" y="1687484"/>
            <a:ext cx="1103966" cy="644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F54669-ABDF-30F4-C9D8-B08B9E82B42C}"/>
              </a:ext>
            </a:extLst>
          </p:cNvPr>
          <p:cNvCxnSpPr>
            <a:cxnSpLocks/>
          </p:cNvCxnSpPr>
          <p:nvPr/>
        </p:nvCxnSpPr>
        <p:spPr>
          <a:xfrm flipV="1">
            <a:off x="4655127" y="2571750"/>
            <a:ext cx="1953491" cy="540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7940BE-18C5-856C-18B2-40C88319B8B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760720" y="3528753"/>
            <a:ext cx="993527" cy="957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F709C-9F6C-7ACD-D3A8-8087E618846C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511338" y="3944389"/>
            <a:ext cx="1256121" cy="6464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8CF22-C1C2-AA09-9A47-A01CAD0E2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3C44-5384-99A0-34E3-AEEF456D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0609-7FC0-8C77-7925-A4C9380C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6A863BCD-E4C4-D753-6A8A-2E507D0F0AD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C2FB3B55-BEC0-4974-CF5A-B0C9B92E19A6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DB1EF7-2238-2829-8DA5-98C6D9320DEC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White noise series</a:t>
            </a:r>
          </a:p>
          <a:p>
            <a:r>
              <a:rPr lang="en-US" sz="2000" dirty="0"/>
              <a:t>ADF; reject hypothesis of nonstationary </a:t>
            </a:r>
          </a:p>
          <a:p>
            <a:r>
              <a:rPr lang="en-US" sz="2000" dirty="0"/>
              <a:t>KPSS test cannot reject null hypothesis of stationary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98C3C2-E913-A89B-6C4B-F58B4F79C209}"/>
              </a:ext>
            </a:extLst>
          </p:cNvPr>
          <p:cNvCxnSpPr>
            <a:cxnSpLocks/>
          </p:cNvCxnSpPr>
          <p:nvPr/>
        </p:nvCxnSpPr>
        <p:spPr>
          <a:xfrm flipH="1" flipV="1">
            <a:off x="4110644" y="1949335"/>
            <a:ext cx="2302457" cy="338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408133-32BF-202A-CB60-3AC68D10A050}"/>
              </a:ext>
            </a:extLst>
          </p:cNvPr>
          <p:cNvCxnSpPr>
            <a:cxnSpLocks/>
          </p:cNvCxnSpPr>
          <p:nvPr/>
        </p:nvCxnSpPr>
        <p:spPr>
          <a:xfrm flipH="1" flipV="1">
            <a:off x="5964383" y="1949335"/>
            <a:ext cx="486293" cy="7335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69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BDF7D-2F4F-6A22-982C-D9EBA9CB8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2D84-3328-2F34-639A-EEF76F85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814A-2F56-2F8D-A779-058811A88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AEBAA891-DA6A-C284-C758-DF4E47F9988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64402DBF-ACB5-87DA-95AA-A8530B0F8411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40E8F6-8CD2-DE7C-E27F-FC9F86FE97C0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Periodic series</a:t>
            </a:r>
          </a:p>
          <a:p>
            <a:r>
              <a:rPr lang="en-US" sz="2000" dirty="0"/>
              <a:t>ADF; reject hypothesis of stationary </a:t>
            </a:r>
          </a:p>
          <a:p>
            <a:r>
              <a:rPr lang="en-US" sz="2000" dirty="0"/>
              <a:t>KPSS test cannot reject null hypothesis of stationary </a:t>
            </a:r>
          </a:p>
          <a:p>
            <a:r>
              <a:rPr lang="en-US" sz="2000" dirty="0"/>
              <a:t>Ambiguous result from low-power, so assume nonstationary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50984B-DE5D-37C0-BD2B-76F399C3723E}"/>
              </a:ext>
            </a:extLst>
          </p:cNvPr>
          <p:cNvCxnSpPr>
            <a:cxnSpLocks/>
          </p:cNvCxnSpPr>
          <p:nvPr/>
        </p:nvCxnSpPr>
        <p:spPr>
          <a:xfrm flipH="1" flipV="1">
            <a:off x="4110644" y="2090651"/>
            <a:ext cx="2227811" cy="2493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35E553-E3A3-58F5-7AD3-E9EDD97BA8A1}"/>
              </a:ext>
            </a:extLst>
          </p:cNvPr>
          <p:cNvCxnSpPr>
            <a:cxnSpLocks/>
          </p:cNvCxnSpPr>
          <p:nvPr/>
        </p:nvCxnSpPr>
        <p:spPr>
          <a:xfrm flipH="1" flipV="1">
            <a:off x="5964383" y="2177935"/>
            <a:ext cx="448886" cy="939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7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8922B-4C2C-8747-7F4D-830A99A4D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9A7A-DF85-8F7E-9824-A05F72721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8F59-4FDF-B125-2A8C-8206BA379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0BA5E420-3FA8-FE3B-CCEC-E28F3AD1592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6ADD7F28-D16A-6279-5A6D-BBEE89346BF1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000A5-E1DF-B3EC-33DD-D570BD401EEE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Random walk series</a:t>
            </a:r>
          </a:p>
          <a:p>
            <a:r>
              <a:rPr lang="en-US" sz="2000" dirty="0"/>
              <a:t>ADF; cannot reject hypothesis of nonstationary </a:t>
            </a:r>
          </a:p>
          <a:p>
            <a:r>
              <a:rPr lang="en-US" sz="2000" dirty="0"/>
              <a:t>KPSS reject null hypothesis of stationary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EF6AAE-43DB-AA43-C844-4EA6FF8FF160}"/>
              </a:ext>
            </a:extLst>
          </p:cNvPr>
          <p:cNvCxnSpPr>
            <a:cxnSpLocks/>
          </p:cNvCxnSpPr>
          <p:nvPr/>
        </p:nvCxnSpPr>
        <p:spPr>
          <a:xfrm flipH="1">
            <a:off x="4110644" y="2034540"/>
            <a:ext cx="2157152" cy="1766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A2F138-A98A-CE6D-3E01-71DF44819BE3}"/>
              </a:ext>
            </a:extLst>
          </p:cNvPr>
          <p:cNvCxnSpPr>
            <a:cxnSpLocks/>
          </p:cNvCxnSpPr>
          <p:nvPr/>
        </p:nvCxnSpPr>
        <p:spPr>
          <a:xfrm flipH="1" flipV="1">
            <a:off x="5964383" y="2256905"/>
            <a:ext cx="419792" cy="7148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9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4EFD3-4D8D-2A7E-2E48-EA38D811D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D4A3-38A0-7CE2-51A6-61235368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E735-5874-57C7-F6E7-3DD4CC18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83815B47-8A7C-C5B7-0AEE-5C4EF3EC22B0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57F0B0A6-EE25-1413-DB7A-7F930DE7145E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00D4D7-8AC8-F4AB-FD96-5116C237F735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Trend series</a:t>
            </a:r>
          </a:p>
          <a:p>
            <a:r>
              <a:rPr lang="en-US" sz="2000" dirty="0"/>
              <a:t>Compare results to non-trend models</a:t>
            </a:r>
          </a:p>
          <a:p>
            <a:r>
              <a:rPr lang="en-US" sz="2000" dirty="0"/>
              <a:t>ADF; reject hypothesis of trend-nonstationary </a:t>
            </a:r>
          </a:p>
          <a:p>
            <a:r>
              <a:rPr lang="en-US" sz="2000" dirty="0"/>
              <a:t>KPSS cannot reject null hypothesis of trend-stationary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A8739B-29B1-6F8B-228B-1650294268B6}"/>
              </a:ext>
            </a:extLst>
          </p:cNvPr>
          <p:cNvCxnSpPr>
            <a:cxnSpLocks/>
          </p:cNvCxnSpPr>
          <p:nvPr/>
        </p:nvCxnSpPr>
        <p:spPr>
          <a:xfrm flipH="1">
            <a:off x="4081549" y="2897258"/>
            <a:ext cx="2231787" cy="6564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366159-6384-7473-84C4-7FD78BEED5D3}"/>
              </a:ext>
            </a:extLst>
          </p:cNvPr>
          <p:cNvCxnSpPr>
            <a:cxnSpLocks/>
          </p:cNvCxnSpPr>
          <p:nvPr/>
        </p:nvCxnSpPr>
        <p:spPr>
          <a:xfrm flipH="1" flipV="1">
            <a:off x="6005945" y="3553691"/>
            <a:ext cx="307391" cy="1834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86645AF-BAAD-CB06-24D5-ECDE3416F898}"/>
              </a:ext>
            </a:extLst>
          </p:cNvPr>
          <p:cNvCxnSpPr>
            <a:cxnSpLocks/>
          </p:cNvCxnSpPr>
          <p:nvPr/>
        </p:nvCxnSpPr>
        <p:spPr>
          <a:xfrm flipH="1">
            <a:off x="4081549" y="2067339"/>
            <a:ext cx="2144684" cy="178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647B32-D8C2-1DAA-AA27-97BAAE144B93}"/>
              </a:ext>
            </a:extLst>
          </p:cNvPr>
          <p:cNvCxnSpPr>
            <a:cxnSpLocks/>
          </p:cNvCxnSpPr>
          <p:nvPr/>
        </p:nvCxnSpPr>
        <p:spPr>
          <a:xfrm flipH="1">
            <a:off x="5964383" y="2047195"/>
            <a:ext cx="303412" cy="1789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6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245793" cy="339447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Modern history of time series analysis started with George </a:t>
            </a:r>
            <a:r>
              <a:rPr dirty="0" err="1"/>
              <a:t>Udny</a:t>
            </a:r>
            <a:r>
              <a:rPr dirty="0"/>
              <a:t> Yule (1927) and Gilbert Walker (1931)</a:t>
            </a:r>
          </a:p>
          <a:p>
            <a:pPr lvl="0"/>
            <a:r>
              <a:rPr dirty="0"/>
              <a:t>Yule worked on sunspot time series</a:t>
            </a:r>
          </a:p>
          <a:p>
            <a:pPr lvl="0"/>
            <a:r>
              <a:rPr dirty="0"/>
              <a:t>Walker was attempting to forecast the tropical monsoon cycle</a:t>
            </a:r>
          </a:p>
          <a:p>
            <a:pPr lvl="0"/>
            <a:r>
              <a:rPr dirty="0"/>
              <a:t>Developed the </a:t>
            </a:r>
            <a:r>
              <a:rPr b="1" dirty="0"/>
              <a:t>autoregressive (AR)</a:t>
            </a:r>
            <a:r>
              <a:rPr dirty="0"/>
              <a:t> model to account for </a:t>
            </a:r>
            <a:r>
              <a:rPr b="1" dirty="0"/>
              <a:t>serial correlation of values</a:t>
            </a:r>
          </a:p>
          <a:p>
            <a:pPr lvl="0"/>
            <a:r>
              <a:rPr dirty="0"/>
              <a:t>The AR model is foundation of modern time series models</a:t>
            </a:r>
          </a:p>
        </p:txBody>
      </p:sp>
      <p:pic>
        <p:nvPicPr>
          <p:cNvPr id="4" name="Picture 1" descr="../images/George_Udny_Yul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0389" y="1181862"/>
            <a:ext cx="2702098" cy="333356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914506" y="4515429"/>
            <a:ext cx="3229494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George Yule, time series pioneer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26C8E-332A-4F6F-1842-FED9F70B8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269D-3B6B-BA6A-9FA3-8EE737D75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Stationarity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B1410-A303-CC86-6BFA-760C8BE5D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6192"/>
            <a:ext cx="8229600" cy="5080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Example of hypothesis tests on </a:t>
            </a:r>
            <a:r>
              <a:rPr lang="en-US" dirty="0"/>
              <a:t>5 </a:t>
            </a:r>
            <a:r>
              <a:rPr dirty="0"/>
              <a:t>example time series</a:t>
            </a:r>
          </a:p>
        </p:txBody>
      </p:sp>
      <p:pic>
        <p:nvPicPr>
          <p:cNvPr id="4" name="Picture 1" descr="../images/ADF_KPSS_tests.PNG">
            <a:extLst>
              <a:ext uri="{FF2B5EF4-FFF2-40B4-BE49-F238E27FC236}">
                <a16:creationId xmlns:a16="http://schemas.microsoft.com/office/drawing/2014/main" id="{A096BBAF-A48B-1A4A-6675-292BF06B528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4944" y="1514192"/>
            <a:ext cx="5461001" cy="2312775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9881CF10-E490-F0BF-CD31-0F714338BE8E}"/>
              </a:ext>
            </a:extLst>
          </p:cNvPr>
          <p:cNvSpPr txBox="1"/>
          <p:nvPr/>
        </p:nvSpPr>
        <p:spPr>
          <a:xfrm>
            <a:off x="544945" y="3883308"/>
            <a:ext cx="5419438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Example of tests for stationarity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567DBD-E1F9-3F71-E6E1-6E6EA19A1399}"/>
              </a:ext>
            </a:extLst>
          </p:cNvPr>
          <p:cNvSpPr txBox="1">
            <a:spLocks/>
          </p:cNvSpPr>
          <p:nvPr/>
        </p:nvSpPr>
        <p:spPr>
          <a:xfrm>
            <a:off x="6226233" y="1502877"/>
            <a:ext cx="2857953" cy="36406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Seasonal series</a:t>
            </a:r>
          </a:p>
          <a:p>
            <a:r>
              <a:rPr lang="en-US" sz="2000" dirty="0"/>
              <a:t>ADF; cannot reject hypothesis of trend-nonstationary </a:t>
            </a:r>
          </a:p>
          <a:p>
            <a:r>
              <a:rPr lang="en-US" sz="2000" dirty="0"/>
              <a:t>KPSS; cannot reject null hypothesis of trend-stationary </a:t>
            </a:r>
          </a:p>
          <a:p>
            <a:r>
              <a:rPr lang="en-US" sz="2000" dirty="0"/>
              <a:t>An </a:t>
            </a:r>
            <a:r>
              <a:rPr lang="en-US" sz="2000" b="1" dirty="0"/>
              <a:t>incorrect inference</a:t>
            </a:r>
            <a:r>
              <a:rPr lang="en-US" sz="2000" dirty="0"/>
              <a:t>, perhaps result of noise and low power of test!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829E3A-85F4-21E5-F548-8DF8EB639A4A}"/>
              </a:ext>
            </a:extLst>
          </p:cNvPr>
          <p:cNvCxnSpPr>
            <a:cxnSpLocks/>
          </p:cNvCxnSpPr>
          <p:nvPr/>
        </p:nvCxnSpPr>
        <p:spPr>
          <a:xfrm flipH="1">
            <a:off x="4081549" y="2397318"/>
            <a:ext cx="2369127" cy="1360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BDC12CE-8772-0D18-CB9C-32A8A9D70257}"/>
              </a:ext>
            </a:extLst>
          </p:cNvPr>
          <p:cNvCxnSpPr>
            <a:cxnSpLocks/>
          </p:cNvCxnSpPr>
          <p:nvPr/>
        </p:nvCxnSpPr>
        <p:spPr>
          <a:xfrm flipH="1">
            <a:off x="5964383" y="3217025"/>
            <a:ext cx="673330" cy="540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5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0060"/>
            <a:ext cx="8229600" cy="4007458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Fundamental elements of time series</a:t>
            </a:r>
          </a:p>
          <a:p>
            <a:pPr lvl="0"/>
            <a:r>
              <a:rPr dirty="0"/>
              <a:t>Fundamental components which cannot be predicted</a:t>
            </a:r>
          </a:p>
          <a:p>
            <a:pPr lvl="1"/>
            <a:r>
              <a:rPr dirty="0"/>
              <a:t>White noise</a:t>
            </a:r>
          </a:p>
          <a:p>
            <a:pPr lvl="1"/>
            <a:r>
              <a:rPr dirty="0"/>
              <a:t>Random walks</a:t>
            </a:r>
          </a:p>
          <a:p>
            <a:pPr lvl="0"/>
            <a:r>
              <a:rPr lang="en-US" dirty="0"/>
              <a:t>Predictable nonstationary components</a:t>
            </a:r>
          </a:p>
          <a:p>
            <a:pPr lvl="1"/>
            <a:r>
              <a:rPr dirty="0"/>
              <a:t>Trend</a:t>
            </a:r>
          </a:p>
          <a:p>
            <a:pPr lvl="1"/>
            <a:r>
              <a:rPr dirty="0"/>
              <a:t>S</a:t>
            </a:r>
            <a:r>
              <a:rPr lang="en-US" dirty="0"/>
              <a:t>ea</a:t>
            </a:r>
            <a:r>
              <a:rPr dirty="0"/>
              <a:t>sonal components</a:t>
            </a:r>
            <a:endParaRPr lang="en-US" dirty="0"/>
          </a:p>
          <a:p>
            <a:r>
              <a:rPr lang="en-US" dirty="0"/>
              <a:t>Autocorrelation and partial autocorrelation</a:t>
            </a:r>
          </a:p>
          <a:p>
            <a:pPr lvl="1"/>
            <a:r>
              <a:rPr lang="en-US" dirty="0"/>
              <a:t>Measures of serial correlation</a:t>
            </a:r>
          </a:p>
          <a:p>
            <a:pPr lvl="1"/>
            <a:r>
              <a:rPr lang="en-US" dirty="0"/>
              <a:t>Independent of stationarity</a:t>
            </a:r>
            <a:endParaRPr dirty="0"/>
          </a:p>
          <a:p>
            <a:pPr lvl="0"/>
            <a:r>
              <a:rPr dirty="0"/>
              <a:t>Differencing to transform to stationarity</a:t>
            </a:r>
          </a:p>
          <a:p>
            <a:pPr lvl="1"/>
            <a:r>
              <a:rPr dirty="0"/>
              <a:t>Seasonal differencing</a:t>
            </a:r>
          </a:p>
          <a:p>
            <a:pPr lvl="1"/>
            <a:r>
              <a:rPr dirty="0"/>
              <a:t>Non-seasonal differencing</a:t>
            </a:r>
          </a:p>
          <a:p>
            <a:pPr lvl="0"/>
            <a:r>
              <a:rPr dirty="0"/>
              <a:t>Stationarity properties</a:t>
            </a:r>
          </a:p>
          <a:p>
            <a:pPr lvl="1"/>
            <a:r>
              <a:rPr dirty="0"/>
              <a:t>augmented Dicky-Fuller test</a:t>
            </a:r>
          </a:p>
          <a:p>
            <a:pPr lvl="1"/>
            <a:r>
              <a:rPr dirty="0"/>
              <a:t>KPSS test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65371" cy="339447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Mathematical prodigy, Norbert Weiner, invented filters for stochastic time series processes, starting in the 1920s</a:t>
            </a:r>
          </a:p>
          <a:p>
            <a:pPr lvl="0"/>
            <a:r>
              <a:rPr dirty="0"/>
              <a:t>Weiner’s filter theory is the basis of many time series filter methods</a:t>
            </a:r>
          </a:p>
          <a:p>
            <a:pPr lvl="0"/>
            <a:r>
              <a:rPr dirty="0"/>
              <a:t>Predictive filters for noisy signals; not discussed here</a:t>
            </a:r>
          </a:p>
          <a:p>
            <a:pPr lvl="0"/>
            <a:r>
              <a:rPr dirty="0"/>
              <a:t>Weiner process model for random walks is widely used</a:t>
            </a:r>
          </a:p>
        </p:txBody>
      </p:sp>
      <p:pic>
        <p:nvPicPr>
          <p:cNvPr id="4" name="Picture 1" descr="../images/Norbert_wiener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17177" y="859566"/>
            <a:ext cx="2392219" cy="331118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409114" y="4295379"/>
            <a:ext cx="2734886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Norbert Weiner: </a:t>
            </a:r>
            <a:endParaRPr lang="en-US" dirty="0"/>
          </a:p>
          <a:p>
            <a:pPr marL="0" lvl="0" indent="0" algn="ctr">
              <a:buNone/>
            </a:pPr>
            <a:r>
              <a:rPr dirty="0"/>
              <a:t>Invented time series filters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Short </a:t>
            </a:r>
            <a:r>
              <a:rPr dirty="0"/>
              <a:t>History of Time Series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538749" cy="3675264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George Box and Gwilym Jenkins fully developed a statistical theory of time series by extending the work of Yule and Walker in the 1950s and 1960s</a:t>
            </a:r>
          </a:p>
          <a:p>
            <a:pPr lvl="0"/>
            <a:r>
              <a:rPr dirty="0"/>
              <a:t>Extended the AR model to include </a:t>
            </a:r>
            <a:r>
              <a:rPr b="1" dirty="0"/>
              <a:t>moving average (MA)</a:t>
            </a:r>
            <a:r>
              <a:rPr dirty="0"/>
              <a:t> terms</a:t>
            </a:r>
            <a:r>
              <a:rPr lang="en-US" dirty="0"/>
              <a:t> to account for </a:t>
            </a:r>
            <a:r>
              <a:rPr lang="en-US" b="1" dirty="0"/>
              <a:t>serial correlation of model errors</a:t>
            </a:r>
            <a:endParaRPr b="1" dirty="0"/>
          </a:p>
          <a:p>
            <a:pPr lvl="0"/>
            <a:r>
              <a:rPr dirty="0"/>
              <a:t>Included </a:t>
            </a:r>
            <a:r>
              <a:rPr lang="en-US" dirty="0"/>
              <a:t>a</a:t>
            </a:r>
            <a:r>
              <a:rPr dirty="0"/>
              <a:t> </a:t>
            </a:r>
            <a:r>
              <a:rPr b="1" dirty="0"/>
              <a:t>integrative term</a:t>
            </a:r>
            <a:r>
              <a:rPr lang="en-US" dirty="0"/>
              <a:t>, </a:t>
            </a:r>
            <a:r>
              <a:rPr lang="en-US" b="1" dirty="0"/>
              <a:t>accounting for non-stationarity</a:t>
            </a:r>
            <a:r>
              <a:rPr lang="en-US" dirty="0"/>
              <a:t>, </a:t>
            </a:r>
            <a:r>
              <a:rPr dirty="0"/>
              <a:t>to create the </a:t>
            </a:r>
            <a:r>
              <a:rPr b="1" dirty="0"/>
              <a:t>ARIMA</a:t>
            </a:r>
            <a:r>
              <a:rPr dirty="0"/>
              <a:t> model</a:t>
            </a:r>
          </a:p>
          <a:p>
            <a:pPr lvl="0"/>
            <a:r>
              <a:rPr dirty="0"/>
              <a:t>The ARIMA model is our focus</a:t>
            </a:r>
          </a:p>
        </p:txBody>
      </p:sp>
      <p:pic>
        <p:nvPicPr>
          <p:cNvPr id="4" name="Picture 1" descr="../images/GeorgeEPBox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25044" y="876992"/>
            <a:ext cx="2188325" cy="306635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135532" y="3852025"/>
            <a:ext cx="1988821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George EP Box created general time series model</a:t>
            </a:r>
          </a:p>
        </p:txBody>
      </p:sp>
      <p:pic>
        <p:nvPicPr>
          <p:cNvPr id="6" name="Picture 1" descr="../images/BoxJenkins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106458" y="961044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7" name="TextBox 3"/>
          <p:cNvSpPr txBox="1"/>
          <p:nvPr/>
        </p:nvSpPr>
        <p:spPr>
          <a:xfrm>
            <a:off x="7106458" y="4076700"/>
            <a:ext cx="1796472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Seminal time series analysis book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3539</TotalTime>
  <Words>3760</Words>
  <Application>Microsoft Office PowerPoint</Application>
  <PresentationFormat>On-screen Show (16:9)</PresentationFormat>
  <Paragraphs>480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Calibri</vt:lpstr>
      <vt:lpstr>Cambria Math</vt:lpstr>
      <vt:lpstr>Office Theme</vt:lpstr>
      <vt:lpstr>Properties of Time Series</vt:lpstr>
      <vt:lpstr>Why Are Time Series Important?</vt:lpstr>
      <vt:lpstr>Why Are Time Series Useful?</vt:lpstr>
      <vt:lpstr>Why Are Time Series Data Different?</vt:lpstr>
      <vt:lpstr>Why Are Time Series Data Different</vt:lpstr>
      <vt:lpstr>Short History of Time Series Analysis</vt:lpstr>
      <vt:lpstr>Short History of Time Series Analysis</vt:lpstr>
      <vt:lpstr>Short History of Time Series Analysis</vt:lpstr>
      <vt:lpstr>Short History of Time Series Analysis</vt:lpstr>
      <vt:lpstr>Software for Time Series Analysis</vt:lpstr>
      <vt:lpstr>21st Century Time Series Analysis</vt:lpstr>
      <vt:lpstr>Fundamentals of Time Series</vt:lpstr>
      <vt:lpstr>PowerPoint Presentation</vt:lpstr>
      <vt:lpstr>Time Series Representation</vt:lpstr>
      <vt:lpstr>White Noise Series</vt:lpstr>
      <vt:lpstr>White Noise Series</vt:lpstr>
      <vt:lpstr>White Noise Series</vt:lpstr>
      <vt:lpstr>Stationary of White Noise Series</vt:lpstr>
      <vt:lpstr>PowerPoint Presentation</vt:lpstr>
      <vt:lpstr>Autocorrelation Properties of White Noise Series</vt:lpstr>
      <vt:lpstr>Autocorrelation Properties of White Noise Series</vt:lpstr>
      <vt:lpstr>Autocorrelation Properties of White Noise Series</vt:lpstr>
      <vt:lpstr>Autocorrelation Properties of White Noise Series</vt:lpstr>
      <vt:lpstr>Hypothesis Test of Autocorrelation</vt:lpstr>
      <vt:lpstr>PowerPoint Presentation</vt:lpstr>
      <vt:lpstr>Random Walk Time Series</vt:lpstr>
      <vt:lpstr>Random Walk Time Series</vt:lpstr>
      <vt:lpstr>Random Walk Time Series</vt:lpstr>
      <vt:lpstr>Random Walk Time Series</vt:lpstr>
      <vt:lpstr>Random Walk Time Series</vt:lpstr>
      <vt:lpstr>Random Walk Time Series</vt:lpstr>
      <vt:lpstr>PowerPoint Presentation</vt:lpstr>
      <vt:lpstr>Time Series With Trend</vt:lpstr>
      <vt:lpstr>Time Series With Trend</vt:lpstr>
      <vt:lpstr>Time Series With Trend</vt:lpstr>
      <vt:lpstr>Time Series With Trend</vt:lpstr>
      <vt:lpstr>Time Series With Trend</vt:lpstr>
      <vt:lpstr>PowerPoint Presentation</vt:lpstr>
      <vt:lpstr>Time Series With Seasonal Effects</vt:lpstr>
      <vt:lpstr>Time Series With Seasonal Effects</vt:lpstr>
      <vt:lpstr>Time Series With Seasonal Effects</vt:lpstr>
      <vt:lpstr>Time Series With Seasonal Effects</vt:lpstr>
      <vt:lpstr>Time Series With Seasonal Effects</vt:lpstr>
      <vt:lpstr>PowerPoint Presentation</vt:lpstr>
      <vt:lpstr>Time Series Decomposition</vt:lpstr>
      <vt:lpstr>Time Series Decomposition</vt:lpstr>
      <vt:lpstr>Time Series Decomposition</vt:lpstr>
      <vt:lpstr>Time Series Decomposition</vt:lpstr>
      <vt:lpstr>PowerPoint Presentation</vt:lpstr>
      <vt:lpstr>Time Series Difference Operators</vt:lpstr>
      <vt:lpstr>Time Series Difference Operators</vt:lpstr>
      <vt:lpstr>Time Series Difference Operators</vt:lpstr>
      <vt:lpstr>Time Series Difference Operators</vt:lpstr>
      <vt:lpstr>Time Series Difference Operators</vt:lpstr>
      <vt:lpstr>Time Series Difference Operators</vt:lpstr>
      <vt:lpstr>PowerPoint Presentation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Stationarity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Properties of Time Series</dc:title>
  <dc:creator>Steve Elston</dc:creator>
  <cp:keywords/>
  <cp:lastModifiedBy>Stephen Elston</cp:lastModifiedBy>
  <cp:revision>153</cp:revision>
  <dcterms:created xsi:type="dcterms:W3CDTF">2024-08-16T02:36:24Z</dcterms:created>
  <dcterms:modified xsi:type="dcterms:W3CDTF">2025-10-23T02:36:48Z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11/13/2023</vt:lpwstr>
  </property>
  <property fmtid="{D5CDD505-2E9C-101B-9397-08002B2CF9AE}" pid="3" name="output">
    <vt:lpwstr/>
  </property>
</Properties>
</file>