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337" r:id="rId2"/>
    <p:sldId id="319" r:id="rId3"/>
    <p:sldId id="338" r:id="rId4"/>
    <p:sldId id="340" r:id="rId5"/>
    <p:sldId id="344" r:id="rId6"/>
    <p:sldId id="345" r:id="rId7"/>
    <p:sldId id="346" r:id="rId8"/>
    <p:sldId id="347" r:id="rId9"/>
    <p:sldId id="348" r:id="rId10"/>
    <p:sldId id="350" r:id="rId11"/>
    <p:sldId id="355" r:id="rId12"/>
    <p:sldId id="356" r:id="rId13"/>
    <p:sldId id="341" r:id="rId14"/>
    <p:sldId id="353" r:id="rId15"/>
    <p:sldId id="352" r:id="rId16"/>
    <p:sldId id="349" r:id="rId17"/>
    <p:sldId id="354" r:id="rId18"/>
    <p:sldId id="358" r:id="rId19"/>
    <p:sldId id="359" r:id="rId20"/>
    <p:sldId id="360" r:id="rId21"/>
    <p:sldId id="361" r:id="rId22"/>
    <p:sldId id="362" r:id="rId23"/>
    <p:sldId id="351" r:id="rId24"/>
    <p:sldId id="342" r:id="rId25"/>
    <p:sldId id="320" r:id="rId26"/>
    <p:sldId id="321" r:id="rId27"/>
    <p:sldId id="364" r:id="rId28"/>
    <p:sldId id="365" r:id="rId29"/>
    <p:sldId id="363" r:id="rId30"/>
    <p:sldId id="323" r:id="rId31"/>
    <p:sldId id="324" r:id="rId32"/>
    <p:sldId id="326" r:id="rId33"/>
    <p:sldId id="327" r:id="rId34"/>
    <p:sldId id="328" r:id="rId35"/>
    <p:sldId id="329" r:id="rId36"/>
    <p:sldId id="330" r:id="rId37"/>
    <p:sldId id="331" r:id="rId38"/>
    <p:sldId id="332" r:id="rId39"/>
    <p:sldId id="333" r:id="rId40"/>
    <p:sldId id="334" r:id="rId41"/>
    <p:sldId id="335" r:id="rId42"/>
    <p:sldId id="336" r:id="rId4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93" d="100"/>
          <a:sy n="93" d="100"/>
        </p:scale>
        <p:origin x="38" y="5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A0028-71D2-4800-AD8E-38BD1BCDF688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90C29-277A-4C0B-9914-D82F5D04F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08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en.wikipedia.org/wiki/Mixture_distribution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Heavy-tailed_distribution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en.wikipedia.org/wiki/Negative_binomial_distribution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en.wikipedia.org/wiki/Negative_binomial_distribu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en.wikipedia.org/wiki/Negative_binomial_distribution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ncss.com/wp-content/themes/ncss/pdf/Procedures/NCSS/Zero-Inflated_Negative_Binomial_Regression.pdf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en.wikipedia.org/wiki/Zero-inflated_mode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7003"/>
            <a:ext cx="7772400" cy="1515861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Dealing with Messy Data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78957"/>
            <a:ext cx="6400800" cy="563301"/>
          </a:xfrm>
        </p:spPr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sz="5900" b="1" dirty="0"/>
              <a:t>Steve Elston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09/04/2023</a:t>
            </a:r>
          </a:p>
        </p:txBody>
      </p:sp>
      <p:pic>
        <p:nvPicPr>
          <p:cNvPr id="5" name="Picture 2" descr="Image result for harvard extension school logo">
            <a:extLst>
              <a:ext uri="{FF2B5EF4-FFF2-40B4-BE49-F238E27FC236}">
                <a16:creationId xmlns:a16="http://schemas.microsoft.com/office/drawing/2014/main" id="{4589CD93-89FF-3DF6-420D-DE6D671B6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067" y="3659436"/>
            <a:ext cx="2345803" cy="9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191BF-5D24-EFDF-F46A-91EA7CBF856B}"/>
              </a:ext>
            </a:extLst>
          </p:cNvPr>
          <p:cNvSpPr txBox="1"/>
          <p:nvPr/>
        </p:nvSpPr>
        <p:spPr>
          <a:xfrm>
            <a:off x="1805276" y="4705706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2018, 2019, 2020, 2021, 2022, 2023 2024, Stephen F Elston. All rights reserved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8B609-0209-30CC-95E8-278C2AE03F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DAA27-D2A3-2195-57D9-6998CD566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55115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Zero-Inflated Poisson Distribution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6AEE55-B0CC-A536-1D87-C17E87E075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8497" y="1098920"/>
                <a:ext cx="4434635" cy="3879023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Example</a:t>
                </a:r>
                <a:r>
                  <a:rPr lang="en-US" b="1" dirty="0"/>
                  <a:t>, zero-inflated Poisson distribution </a:t>
                </a:r>
              </a:p>
              <a:p>
                <a:r>
                  <a:rPr lang="en-US" dirty="0"/>
                  <a:t>Standard Poisson distributions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Zero inflated Poisson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=0.2 </a:t>
                </a:r>
              </a:p>
              <a:p>
                <a:r>
                  <a:rPr lang="en-US" dirty="0"/>
                  <a:t>Zero inflated Poisson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=0.5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lvl="0"/>
                <a:endParaRPr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6AEE55-B0CC-A536-1D87-C17E87E075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8497" y="1098920"/>
                <a:ext cx="4434635" cy="3879023"/>
              </a:xfrm>
              <a:blipFill>
                <a:blip r:embed="rId2"/>
                <a:stretch>
                  <a:fillRect l="-2060" t="-1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510F70D-36A7-155F-2485-5367BDFEC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698" y="973343"/>
            <a:ext cx="4028802" cy="410455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49D24AF-BB61-12F9-B828-4888004FDC0A}"/>
              </a:ext>
            </a:extLst>
          </p:cNvPr>
          <p:cNvCxnSpPr>
            <a:cxnSpLocks/>
          </p:cNvCxnSpPr>
          <p:nvPr/>
        </p:nvCxnSpPr>
        <p:spPr>
          <a:xfrm flipV="1">
            <a:off x="4736018" y="1853403"/>
            <a:ext cx="385442" cy="27062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EE4919-AC92-DFD5-ABB9-999E7D3BC294}"/>
              </a:ext>
            </a:extLst>
          </p:cNvPr>
          <p:cNvCxnSpPr>
            <a:cxnSpLocks/>
          </p:cNvCxnSpPr>
          <p:nvPr/>
        </p:nvCxnSpPr>
        <p:spPr>
          <a:xfrm>
            <a:off x="4108649" y="3004092"/>
            <a:ext cx="943103" cy="18605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9E9038-E8A3-1C1E-5E16-7AFDFF3C889D}"/>
              </a:ext>
            </a:extLst>
          </p:cNvPr>
          <p:cNvCxnSpPr>
            <a:cxnSpLocks/>
          </p:cNvCxnSpPr>
          <p:nvPr/>
        </p:nvCxnSpPr>
        <p:spPr>
          <a:xfrm>
            <a:off x="4108649" y="3797015"/>
            <a:ext cx="824190" cy="53715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963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2BC6A4-857B-DC6B-9336-D253B4B3D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648C5-DECC-C14B-D6E1-6ADC55A2F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Zero-Inflated Response Regression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B3C24-B2A6-ABAB-74A0-C12FD1422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621976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dirty="0"/>
              <a:t>How can we fit a model with zero inflated distributions?  </a:t>
            </a:r>
          </a:p>
          <a:p>
            <a:r>
              <a:rPr lang="en-US" dirty="0"/>
              <a:t>In some cases, a nearly analytic solution is possible    </a:t>
            </a:r>
          </a:p>
          <a:p>
            <a:r>
              <a:rPr lang="en-US" dirty="0"/>
              <a:t>How can we find a numerical solution? </a:t>
            </a:r>
          </a:p>
          <a:p>
            <a:pPr lvl="1"/>
            <a:r>
              <a:rPr lang="en-US" dirty="0"/>
              <a:t>Fit parameters of the switching distribution </a:t>
            </a:r>
          </a:p>
          <a:p>
            <a:pPr lvl="1"/>
            <a:r>
              <a:rPr lang="en-US" dirty="0"/>
              <a:t>Fit parameters of the other distribution </a:t>
            </a:r>
          </a:p>
          <a:p>
            <a:r>
              <a:rPr lang="en-US" dirty="0"/>
              <a:t>Use an iterative solution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Estimate parameter(s) of switching distribution 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Estimate parameter(s) of other distribution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Repeat steps 1 and 2 until convergence  </a:t>
            </a:r>
          </a:p>
          <a:p>
            <a:endParaRPr lang="en-US" dirty="0"/>
          </a:p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4639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4FCDCC-A891-FAD2-7E8E-28DACE3CB6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F9469-8BB5-D00E-F486-A613048D3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Zero-Inflated Response Regression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B482F6-6F05-517A-F3BD-DC90A1974F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621976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How can we fit a model with zero inflated distributions?  </a:t>
                </a:r>
              </a:p>
              <a:p>
                <a:r>
                  <a:rPr lang="en-US" dirty="0"/>
                  <a:t>Use an iterative solution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dirty="0"/>
                  <a:t>Estimate parameter(s) of switching distribution  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dirty="0"/>
                  <a:t>Estimate parameter(s) of other distribution 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dirty="0"/>
                  <a:t>Repeat steps 1 and 2 until convergence  </a:t>
                </a:r>
              </a:p>
              <a:p>
                <a:r>
                  <a:rPr lang="en-US" dirty="0"/>
                  <a:t>Example, zero-inflated Poisson distribution  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dirty="0"/>
                  <a:t>Estimate parameter,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, of binomial distribution as GLM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dirty="0"/>
                  <a:t>Estimate parameter,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, of Poisson distribution as GLM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dirty="0"/>
                  <a:t>Repeat steps 1 and 2 until convergence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0"/>
                <a:endParaRPr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B482F6-6F05-517A-F3BD-DC90A1974F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621976"/>
              </a:xfrm>
              <a:blipFill>
                <a:blip r:embed="rId2"/>
                <a:stretch>
                  <a:fillRect l="-1111" t="-2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4392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5C1C8-BE41-6056-2236-1780797FA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07884-1785-002A-C91F-EB861AA82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1" y="1850264"/>
            <a:ext cx="7772400" cy="1021556"/>
          </a:xfrm>
        </p:spPr>
        <p:txBody>
          <a:bodyPr/>
          <a:lstStyle/>
          <a:p>
            <a:pPr algn="ctr"/>
            <a:r>
              <a:rPr lang="en-US" b="0" cap="none" dirty="0"/>
              <a:t>Models for Over-Dispersed Response</a:t>
            </a:r>
          </a:p>
        </p:txBody>
      </p:sp>
    </p:spTree>
    <p:extLst>
      <p:ext uri="{BB962C8B-B14F-4D97-AF65-F5344CB8AC3E}">
        <p14:creationId xmlns:p14="http://schemas.microsoft.com/office/powerpoint/2010/main" val="1540297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2D7613-D14E-EC43-A019-B4A9F531D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1483E-65DC-99C1-549C-85BA0EF48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Over-Dispersed </a:t>
            </a:r>
            <a:r>
              <a:rPr lang="en-US"/>
              <a:t>Response Distributions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17C2F-7BD8-0D47-C916-F716C0846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lang="en-US" dirty="0"/>
              <a:t>Over-dispersed response variables are commonly encountered     </a:t>
            </a:r>
            <a:endParaRPr dirty="0"/>
          </a:p>
          <a:p>
            <a:pPr lvl="0"/>
            <a:r>
              <a:rPr lang="en-US" dirty="0"/>
              <a:t>Sales volume of a product can show have sudden surges</a:t>
            </a:r>
          </a:p>
          <a:p>
            <a:pPr lvl="0"/>
            <a:r>
              <a:rPr lang="en-US" dirty="0"/>
              <a:t>Demand on an electric grid can have extreme spikes beyond the mean load</a:t>
            </a:r>
          </a:p>
          <a:p>
            <a:pPr lvl="0"/>
            <a:r>
              <a:rPr lang="en-US" dirty="0"/>
              <a:t>Number of emergency patients seen at a hospital can surge well beyond the norm</a:t>
            </a:r>
          </a:p>
          <a:p>
            <a:pPr lvl="0"/>
            <a:r>
              <a:rPr lang="en-US" dirty="0"/>
              <a:t>Frequency of tornados is subject to outbreaks</a:t>
            </a:r>
          </a:p>
          <a:p>
            <a:pPr lvl="0"/>
            <a:r>
              <a:rPr lang="en-US" dirty="0"/>
              <a:t>Number of publications by academic researchers where a few people have very high numbers</a:t>
            </a:r>
          </a:p>
          <a:p>
            <a:pPr lvl="0"/>
            <a:r>
              <a:rPr lang="en-US" dirty="0"/>
              <a:t>The daily trading volume of a stock  can have spike on a few days</a:t>
            </a:r>
          </a:p>
          <a:p>
            <a:r>
              <a:rPr lang="en-US" dirty="0"/>
              <a:t>In epidemiology, the number of people contracting a disease is generally low, but can spike to large numbers</a:t>
            </a:r>
          </a:p>
          <a:p>
            <a:r>
              <a:rPr lang="en-US" dirty="0"/>
              <a:t>Etc.</a:t>
            </a:r>
          </a:p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0420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13FC11-9C3C-118F-79AB-D990D84D8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3682E-2FF7-FAAB-55B1-B9E5F9544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Modeling Over-Dispersed Distributions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70A91-AE2B-4B56-0879-723A7F8B0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How can we model over-dispersed distributions?  </a:t>
            </a:r>
            <a:endParaRPr dirty="0"/>
          </a:p>
          <a:p>
            <a:pPr lvl="0"/>
            <a:r>
              <a:rPr lang="en-US" dirty="0"/>
              <a:t>Two widely used options  </a:t>
            </a:r>
          </a:p>
          <a:p>
            <a:pPr lvl="0"/>
            <a:r>
              <a:rPr lang="en-US" dirty="0"/>
              <a:t>Inherently heavy tailed distributions   </a:t>
            </a:r>
          </a:p>
          <a:p>
            <a:pPr lvl="0"/>
            <a:r>
              <a:rPr lang="en-US" dirty="0"/>
              <a:t>Mixtures of distributions 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5356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7A82E9-2C31-4130-2849-5001590572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B3605-78EF-6927-618F-A0DDE1DD3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Modeling Over-Dispersed Distributions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14F5DE-1921-738D-F785-5363AED3B4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How do we construct finite </a:t>
                </a:r>
                <a:r>
                  <a:rPr lang="en-US" b="1" dirty="0">
                    <a:hlinkClick r:id="rId2"/>
                  </a:rPr>
                  <a:t>mixtures of distributions</a:t>
                </a:r>
                <a:endParaRPr lang="en-US" b="1" dirty="0"/>
              </a:p>
              <a:p>
                <a:pPr lvl="0"/>
                <a:r>
                  <a:rPr lang="en-US" dirty="0"/>
                  <a:t>Model has two components   </a:t>
                </a:r>
              </a:p>
              <a:p>
                <a:pPr lvl="1"/>
                <a:r>
                  <a:rPr lang="en-US" dirty="0"/>
                  <a:t>A switching distribution, e.g. binomial or categorical   </a:t>
                </a:r>
              </a:p>
              <a:p>
                <a:pPr lvl="1"/>
                <a:r>
                  <a:rPr lang="en-US" dirty="0"/>
                  <a:t>Two or more other distributions</a:t>
                </a:r>
              </a:p>
              <a:p>
                <a:pPr lvl="0"/>
                <a:r>
                  <a:rPr lang="en-US" dirty="0"/>
                  <a:t>Example, </a:t>
                </a:r>
                <a:r>
                  <a:rPr lang="en-US" b="1" dirty="0"/>
                  <a:t>mixture of three Normal distributions </a:t>
                </a:r>
                <a:r>
                  <a:rPr lang="en-US" dirty="0"/>
                  <a:t>creates distribution with high dispersion   </a:t>
                </a:r>
              </a:p>
              <a:p>
                <a:pPr lvl="1"/>
                <a:r>
                  <a:rPr lang="en-US" dirty="0"/>
                  <a:t>Probabilities of categorical distribution,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ar-A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, for switching </a:t>
                </a:r>
              </a:p>
              <a:p>
                <a:pPr lvl="1"/>
                <a:r>
                  <a:rPr lang="en-US" dirty="0"/>
                  <a:t>Three Normal distributions with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ar-A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ar-A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pPr lvl="1"/>
                <a:r>
                  <a:rPr lang="en-US" dirty="0"/>
                  <a:t>First and third distributions give weight on left and right tails </a:t>
                </a:r>
                <a:endParaRPr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14F5DE-1921-738D-F785-5363AED3B4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3" t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8802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DB9F2A-0799-0329-3BFF-4F3FD9AC6D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F8645-A612-547B-BE69-1774C4B4F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Modeling Over-Dispersed Distributions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78F1-CBE5-7762-35DD-4AB3F3A43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dirty="0"/>
              <a:t>Many choices of </a:t>
            </a:r>
            <a:r>
              <a:rPr lang="en-US" dirty="0">
                <a:hlinkClick r:id="rId2"/>
              </a:rPr>
              <a:t>heavy tailed distributions </a:t>
            </a:r>
            <a:r>
              <a:rPr lang="en-US" dirty="0"/>
              <a:t>to model over-dispersed variables </a:t>
            </a:r>
            <a:endParaRPr dirty="0"/>
          </a:p>
          <a:p>
            <a:pPr lvl="0"/>
            <a:r>
              <a:rPr lang="en-US" dirty="0"/>
              <a:t>Student-t with low degrees of freedom</a:t>
            </a:r>
          </a:p>
          <a:p>
            <a:pPr lvl="0"/>
            <a:r>
              <a:rPr lang="en-US" dirty="0"/>
              <a:t>Negative binomial</a:t>
            </a:r>
          </a:p>
          <a:p>
            <a:pPr lvl="0"/>
            <a:r>
              <a:rPr lang="en-US" dirty="0"/>
              <a:t>Log-gamma</a:t>
            </a:r>
          </a:p>
          <a:p>
            <a:pPr lvl="0"/>
            <a:r>
              <a:rPr lang="en-US" dirty="0"/>
              <a:t>Pareto</a:t>
            </a:r>
          </a:p>
          <a:p>
            <a:pPr lvl="0"/>
            <a:r>
              <a:rPr lang="en-US" dirty="0"/>
              <a:t>Log-logistic</a:t>
            </a:r>
          </a:p>
          <a:p>
            <a:pPr lvl="0"/>
            <a:r>
              <a:rPr lang="en-US" dirty="0"/>
              <a:t>Log-normal </a:t>
            </a:r>
          </a:p>
          <a:p>
            <a:pPr lvl="0"/>
            <a:r>
              <a:rPr lang="en-US" dirty="0"/>
              <a:t>Etc.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7734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B436B-EC23-FEE9-FC8D-FF8C5CEDB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91029-867C-D91C-69AA-494FD0008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Negative Binomial Distribution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D034CF-91F6-FE3D-104F-E5818A5450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137920"/>
                <a:ext cx="8229600" cy="3616959"/>
              </a:xfrm>
            </p:spPr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𝐧𝐞𝐠𝐚𝐭𝐢𝐯𝐞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𝐛𝐢𝐧𝐨𝐦𝐢𝐚𝐥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𝐝𝐢𝐬𝐭𝐫𝐢𝐛𝐮𝐭𝐢𝐨𝐧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 </m:t>
                    </m:r>
                  </m:oMath>
                </a14:m>
                <a:r>
                  <a:rPr lang="en-US" dirty="0"/>
                  <a:t>is a generalization of the Poisson distribution </a:t>
                </a:r>
              </a:p>
              <a:p>
                <a:r>
                  <a:rPr lang="en-US" dirty="0"/>
                  <a:t>The general form of the negative binomial distribution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342900" lvl="1" indent="0">
                  <a:buNone/>
                </a:pPr>
                <a:r>
                  <a:rPr lang="en-US" dirty="0"/>
                  <a:t>Where 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number of trials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number of successes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probability of success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𝐛𝐢𝐧𝐨𝐦𝐢𝐚𝐥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𝐜𝐨𝐞𝐟𝐟𝐢𝐜𝐢𝐞𝐧𝐭</m:t>
                    </m:r>
                  </m:oMath>
                </a14:m>
                <a:r>
                  <a:rPr lang="en-US" dirty="0"/>
                  <a:t>, pronounced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choose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is the number of combinations of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items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D034CF-91F6-FE3D-104F-E5818A5450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37920"/>
                <a:ext cx="8229600" cy="3616959"/>
              </a:xfrm>
              <a:blipFill>
                <a:blip r:embed="rId3"/>
                <a:stretch>
                  <a:fillRect l="-963" t="-2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2124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26A59-C31D-CA4F-22DC-CE0BC44AC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83BF8-D3F1-8411-50B3-B0EACB4B9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Negative Binomial Distribution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7160E7-1674-F41A-2EC9-D8EC46BD80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05408"/>
                <a:ext cx="8229600" cy="3616959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𝐧𝐞𝐠𝐚𝐭𝐢𝐯𝐞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𝐛𝐢𝐧𝐨𝐦𝐢𝐚𝐥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𝐝𝐢𝐬𝐭𝐫𝐢𝐛𝐮𝐭𝐢𝐨𝐧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 </m:t>
                    </m:r>
                  </m:oMath>
                </a14:m>
                <a:r>
                  <a:rPr lang="en-US" dirty="0"/>
                  <a:t>is a generalization of the Poisson distribution </a:t>
                </a:r>
              </a:p>
              <a:p>
                <a:r>
                  <a:rPr lang="en-US" dirty="0"/>
                  <a:t>The general form of the negative binomial distribution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can reparametrize to get a form suitable for analysis in terms of the average arrival rate,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, and the variance,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342900" lvl="1" indent="0">
                  <a:buNone/>
                </a:pPr>
                <a:r>
                  <a:rPr lang="en-US" dirty="0"/>
                  <a:t>And for over-dispersion parameter,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7160E7-1674-F41A-2EC9-D8EC46BD80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05408"/>
                <a:ext cx="8229600" cy="3616959"/>
              </a:xfrm>
              <a:blipFill>
                <a:blip r:embed="rId3"/>
                <a:stretch>
                  <a:fillRect l="-963" t="-1852" r="-667" b="-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8074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Linear Model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>
              <a:buNone/>
            </a:pPr>
            <a:r>
              <a:rPr dirty="0"/>
              <a:t>There are a number of assumptions in linear models that you overlook at your peril!</a:t>
            </a:r>
          </a:p>
          <a:p>
            <a:pPr lvl="0"/>
            <a:r>
              <a:rPr dirty="0"/>
              <a:t>The feature or predictor variables should be </a:t>
            </a:r>
            <a:r>
              <a:rPr b="1" dirty="0"/>
              <a:t>independent</a:t>
            </a:r>
            <a:r>
              <a:rPr dirty="0"/>
              <a:t> of one another</a:t>
            </a:r>
          </a:p>
          <a:p>
            <a:pPr lvl="1"/>
            <a:r>
              <a:rPr dirty="0"/>
              <a:t>This is rarely true in practice</a:t>
            </a:r>
          </a:p>
          <a:p>
            <a:pPr lvl="1"/>
            <a:r>
              <a:rPr b="1" dirty="0"/>
              <a:t>Multi-</a:t>
            </a:r>
            <a:r>
              <a:rPr b="1" dirty="0" err="1"/>
              <a:t>colinearity</a:t>
            </a:r>
            <a:r>
              <a:rPr dirty="0"/>
              <a:t> between features makes the model </a:t>
            </a:r>
            <a:r>
              <a:rPr b="1" dirty="0"/>
              <a:t>under-determined</a:t>
            </a:r>
          </a:p>
          <a:p>
            <a:pPr lvl="0"/>
            <a:r>
              <a:rPr dirty="0"/>
              <a:t>We assume that numeric features or predictors have zero mean and about the same scale</a:t>
            </a:r>
          </a:p>
          <a:p>
            <a:pPr lvl="1"/>
            <a:r>
              <a:rPr dirty="0"/>
              <a:t>We do not want to bias the estimation of regression coefficients with predictors that do not have a 0 mean</a:t>
            </a:r>
          </a:p>
          <a:p>
            <a:pPr lvl="1"/>
            <a:r>
              <a:rPr dirty="0"/>
              <a:t>We do not want to have predictors with a large numeric range dominate training</a:t>
            </a:r>
          </a:p>
          <a:p>
            <a:pPr lvl="1"/>
            <a:r>
              <a:rPr dirty="0"/>
              <a:t>Example: income is in the range of 10s or 100s of thousands and age is in the range of 10s, but </a:t>
            </a:r>
            <a:r>
              <a:rPr dirty="0" err="1"/>
              <a:t>apriori</a:t>
            </a:r>
            <a:r>
              <a:rPr dirty="0"/>
              <a:t> income is no more important than age as a predictor</a:t>
            </a:r>
          </a:p>
          <a:p>
            <a:pPr lvl="0"/>
            <a:r>
              <a:rPr dirty="0"/>
              <a:t>Values of each predictor or feature should be </a:t>
            </a:r>
            <a:r>
              <a:rPr dirty="0" err="1"/>
              <a:t>iid</a:t>
            </a:r>
            <a:endParaRPr dirty="0"/>
          </a:p>
          <a:p>
            <a:pPr lvl="1"/>
            <a:r>
              <a:rPr dirty="0"/>
              <a:t>If variance changes with sample, the optimal value of the coefficient could not be constant</a:t>
            </a:r>
          </a:p>
          <a:p>
            <a:pPr lvl="1"/>
            <a:r>
              <a:rPr dirty="0"/>
              <a:t>If there </a:t>
            </a:r>
            <a:r>
              <a:rPr b="1" dirty="0"/>
              <a:t>serial correlation</a:t>
            </a:r>
            <a:r>
              <a:rPr dirty="0"/>
              <a:t> in the predictor values, the </a:t>
            </a:r>
            <a:r>
              <a:rPr dirty="0" err="1"/>
              <a:t>iid</a:t>
            </a:r>
            <a:r>
              <a:rPr dirty="0"/>
              <a:t> assumption is violated - but can account for this such as in time series models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313279-F436-FB2E-C060-C62748F092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D94E5-8555-ECFC-E468-D9EEF5587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Negative Binomial Distribution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4107CC-0B7A-2331-4339-E9C4D766CB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05408"/>
                <a:ext cx="8229600" cy="3616959"/>
              </a:xfrm>
            </p:spPr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𝐧𝐞𝐠𝐚𝐭𝐢𝐯𝐞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𝐛𝐢𝐧𝐨𝐦𝐢𝐚𝐥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𝐝𝐢𝐬𝐭𝐫𝐢𝐛𝐮𝐭𝐢𝐨𝐧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 </m:t>
                    </m:r>
                  </m:oMath>
                </a14:m>
                <a:r>
                  <a:rPr lang="en-US" dirty="0"/>
                  <a:t>is a generalization of the Poisson distribution </a:t>
                </a:r>
              </a:p>
              <a:p>
                <a:r>
                  <a:rPr lang="en-US" dirty="0"/>
                  <a:t>We can reparametrize to get a form suitable for analysis in terms of the average arrival rate,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, and the variance,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342900" lvl="1" indent="0">
                  <a:buNone/>
                </a:pPr>
                <a:r>
                  <a:rPr lang="en-US" dirty="0"/>
                  <a:t>Where,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Compare this parameterization to the Poisson distribution  </a:t>
                </a:r>
              </a:p>
              <a:p>
                <a:pPr lvl="1"/>
                <a:r>
                  <a:rPr lang="en-US" dirty="0"/>
                  <a:t>For the Poisson distribution, the variance equals the mean,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adds </a:t>
                </a:r>
                <a:r>
                  <a:rPr lang="en-US" b="1" dirty="0"/>
                  <a:t>excess dispersion </a:t>
                </a:r>
                <a:r>
                  <a:rPr lang="en-US" dirty="0"/>
                  <a:t>as a function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Increasing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increases the dispersion of the negative binomial distribution </a:t>
                </a:r>
              </a:p>
              <a:p>
                <a:pPr lvl="1"/>
                <a:r>
                  <a:rPr lang="en-US" dirty="0"/>
                  <a:t>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the negative binomial distribution identical to the Poisson distribution </a:t>
                </a:r>
              </a:p>
              <a:p>
                <a:endParaRPr lang="en-US" dirty="0"/>
              </a:p>
              <a:p>
                <a:pPr lvl="1"/>
                <a:endParaRPr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4107CC-0B7A-2331-4339-E9C4D766CB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05408"/>
                <a:ext cx="8229600" cy="3616959"/>
              </a:xfrm>
              <a:blipFill>
                <a:blip r:embed="rId3"/>
                <a:stretch>
                  <a:fillRect l="-667" t="-2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2998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BF2F3-8894-1B9E-15CE-B3FC1B795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1F966-FC29-1E41-EEEA-01BA21E09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Zero-Inflated Over-Dispersed Distributions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D4FEF-C2B0-84F8-8459-C7B206F8F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05408"/>
            <a:ext cx="8229600" cy="3832113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en-US" dirty="0"/>
              <a:t>How can we work with distributions that exhibit both zero-inflation and over-dispersion? </a:t>
            </a:r>
          </a:p>
          <a:p>
            <a:r>
              <a:rPr lang="en-US" dirty="0"/>
              <a:t>Yes, we can combine these two properties   </a:t>
            </a:r>
          </a:p>
          <a:p>
            <a:pPr lvl="1"/>
            <a:r>
              <a:rPr lang="en-US" dirty="0"/>
              <a:t>A switching distribution for the zero-inflation</a:t>
            </a:r>
          </a:p>
          <a:p>
            <a:pPr lvl="1"/>
            <a:r>
              <a:rPr lang="en-US" dirty="0"/>
              <a:t>An over-dispersed distribution 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There are zero tornados on most days in some area, but can have large outbreaks with low probability</a:t>
            </a:r>
          </a:p>
          <a:p>
            <a:pPr lvl="1"/>
            <a:r>
              <a:rPr lang="en-US" dirty="0"/>
              <a:t>A wildlife biologist may spot none of a specific species on a given day, but could encounter large numbers occasionally   </a:t>
            </a:r>
          </a:p>
          <a:p>
            <a:pPr lvl="1"/>
            <a:r>
              <a:rPr lang="en-US" dirty="0"/>
              <a:t>Most days there are no auto accidents on a segment of road most days, but there are a few days with a high number of accidents   </a:t>
            </a:r>
          </a:p>
          <a:p>
            <a:pPr lvl="1"/>
            <a:r>
              <a:rPr lang="en-US" dirty="0"/>
              <a:t>Demand for a rarely purchased product is zero on most days, but can have spikes in demand</a:t>
            </a:r>
          </a:p>
        </p:txBody>
      </p:sp>
    </p:spTree>
    <p:extLst>
      <p:ext uri="{BB962C8B-B14F-4D97-AF65-F5344CB8AC3E}">
        <p14:creationId xmlns:p14="http://schemas.microsoft.com/office/powerpoint/2010/main" val="31530640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AED322-EC72-9B4B-B7DF-34CE131EA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588C3-4F96-E656-796F-780A92B39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Zero-Inflated Negative Binomial Distribution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402454-ACF7-9F01-68E1-AAF1064ECD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05408"/>
                <a:ext cx="8229600" cy="3616959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</a:t>
                </a:r>
                <a:r>
                  <a:rPr lang="en-US" b="1" dirty="0">
                    <a:hlinkClick r:id="rId2"/>
                  </a:rPr>
                  <a:t>zero-inflated n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𝐞𝐠𝐚𝐭𝐢𝐯𝐞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𝐛𝐢𝐧𝐨𝐦𝐢𝐚𝐥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𝐝𝐢𝐬𝐭𝐫𝐢𝐛𝐮𝐭𝐢𝐨𝐧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 </m:t>
                    </m:r>
                  </m:oMath>
                </a14:m>
                <a:r>
                  <a:rPr lang="en-US" dirty="0"/>
                  <a:t>is a generalization of the zero-inflated Poisson distribution </a:t>
                </a:r>
              </a:p>
              <a:p>
                <a:r>
                  <a:rPr lang="en-US" dirty="0"/>
                  <a:t>We can create a mixture distribution with binomial switching probability  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This distribution is both zero-inflated and over-dispersed</a:t>
                </a:r>
              </a:p>
              <a:p>
                <a:pPr lvl="1"/>
                <a:endParaRPr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402454-ACF7-9F01-68E1-AAF1064ECD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05408"/>
                <a:ext cx="8229600" cy="3616959"/>
              </a:xfrm>
              <a:blipFill>
                <a:blip r:embed="rId3"/>
                <a:stretch>
                  <a:fillRect l="-1111" t="-13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4411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C731EE-7D67-38D5-F926-AC676739B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80B6A-949A-70C5-ADEE-1B777AA37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55115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Zero-Inflated Negative Binomial Distribution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AD4097-0951-82F3-F594-38F57DC99D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951304"/>
                <a:ext cx="3651449" cy="4026639"/>
              </a:xfrm>
            </p:spPr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Example</a:t>
                </a:r>
                <a:r>
                  <a:rPr lang="en-US" b="1" dirty="0"/>
                  <a:t>, zero-inflated negative binomial distribution </a:t>
                </a:r>
              </a:p>
              <a:p>
                <a:r>
                  <a:rPr lang="en-US" dirty="0"/>
                  <a:t>Standard negative binomial distribution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Zero inflated negative binomial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=0.2 </a:t>
                </a:r>
              </a:p>
              <a:p>
                <a:r>
                  <a:rPr lang="en-US" dirty="0"/>
                  <a:t>Zero inflated negative binomial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=0.5 </a:t>
                </a:r>
              </a:p>
              <a:p>
                <a:pPr lvl="0"/>
                <a:endParaRPr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AD4097-0951-82F3-F594-38F57DC99D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951304"/>
                <a:ext cx="3651449" cy="4026639"/>
              </a:xfrm>
              <a:blipFill>
                <a:blip r:embed="rId2"/>
                <a:stretch>
                  <a:fillRect l="-2170" t="-1059" r="-3005" b="-1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B39DC39-B936-ABB8-14A5-08C488C28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352" y="1332025"/>
            <a:ext cx="4973802" cy="3458471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9F19F43-F7EE-BF41-AF5E-4CCC505D1543}"/>
              </a:ext>
            </a:extLst>
          </p:cNvPr>
          <p:cNvCxnSpPr>
            <a:cxnSpLocks/>
          </p:cNvCxnSpPr>
          <p:nvPr/>
        </p:nvCxnSpPr>
        <p:spPr>
          <a:xfrm flipV="1">
            <a:off x="3977435" y="2189639"/>
            <a:ext cx="270630" cy="11481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EF5ECBC-6B77-9FE1-CA50-680606ED289E}"/>
              </a:ext>
            </a:extLst>
          </p:cNvPr>
          <p:cNvCxnSpPr>
            <a:cxnSpLocks/>
          </p:cNvCxnSpPr>
          <p:nvPr/>
        </p:nvCxnSpPr>
        <p:spPr>
          <a:xfrm>
            <a:off x="3821618" y="3140943"/>
            <a:ext cx="377241" cy="4920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BFFF6A4-71EC-AE04-2191-240F91A54AC0}"/>
              </a:ext>
            </a:extLst>
          </p:cNvPr>
          <p:cNvCxnSpPr>
            <a:cxnSpLocks/>
          </p:cNvCxnSpPr>
          <p:nvPr/>
        </p:nvCxnSpPr>
        <p:spPr>
          <a:xfrm flipV="1">
            <a:off x="3378770" y="4334174"/>
            <a:ext cx="791386" cy="1271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369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2AF7B-10EE-C933-3A37-F2675AD682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C8E3F-5816-F983-935A-C7486919D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1" y="1850264"/>
            <a:ext cx="7772400" cy="1021556"/>
          </a:xfrm>
        </p:spPr>
        <p:txBody>
          <a:bodyPr/>
          <a:lstStyle/>
          <a:p>
            <a:pPr algn="ctr"/>
            <a:r>
              <a:rPr lang="en-US" b="0" cap="none" dirty="0"/>
              <a:t>Dealing with Outliers</a:t>
            </a:r>
          </a:p>
        </p:txBody>
      </p:sp>
    </p:spTree>
    <p:extLst>
      <p:ext uri="{BB962C8B-B14F-4D97-AF65-F5344CB8AC3E}">
        <p14:creationId xmlns:p14="http://schemas.microsoft.com/office/powerpoint/2010/main" val="3173599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Dealing With Outliers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dirty="0"/>
              <a:t>Outliers are a persistent problem with statistical and machine learning models</a:t>
            </a:r>
          </a:p>
          <a:p>
            <a:pPr lvl="0"/>
            <a:r>
              <a:rPr dirty="0"/>
              <a:t>What are outliers?</a:t>
            </a:r>
          </a:p>
          <a:p>
            <a:pPr lvl="1"/>
            <a:r>
              <a:rPr dirty="0"/>
              <a:t>Errors or noisy measurements</a:t>
            </a:r>
          </a:p>
          <a:p>
            <a:pPr lvl="1"/>
            <a:r>
              <a:rPr dirty="0"/>
              <a:t>Result of improper stratification</a:t>
            </a:r>
          </a:p>
          <a:p>
            <a:pPr lvl="0"/>
            <a:r>
              <a:rPr dirty="0"/>
              <a:t>But, may be of interest</a:t>
            </a:r>
          </a:p>
          <a:p>
            <a:pPr lvl="1"/>
            <a:r>
              <a:rPr dirty="0"/>
              <a:t>Depending on the application, outliers can be the </a:t>
            </a:r>
            <a:r>
              <a:rPr b="1" dirty="0"/>
              <a:t>most interesting values</a:t>
            </a:r>
            <a:r>
              <a:rPr dirty="0"/>
              <a:t>!!</a:t>
            </a:r>
          </a:p>
          <a:p>
            <a:pPr lvl="1"/>
            <a:r>
              <a:rPr dirty="0"/>
              <a:t>May need to explicitly model</a:t>
            </a:r>
          </a:p>
          <a:p>
            <a:pPr lvl="1"/>
            <a:r>
              <a:rPr dirty="0"/>
              <a:t>Example: Fraud detection</a:t>
            </a:r>
          </a:p>
          <a:p>
            <a:pPr lvl="1"/>
            <a:r>
              <a:rPr dirty="0"/>
              <a:t>Example: Scientific discovery</a:t>
            </a:r>
          </a:p>
          <a:p>
            <a:pPr lvl="0"/>
            <a:r>
              <a:rPr dirty="0"/>
              <a:t>Outliers can be hard to detect</a:t>
            </a:r>
          </a:p>
          <a:p>
            <a:pPr lvl="1"/>
            <a:r>
              <a:rPr dirty="0"/>
              <a:t>Difficult in high-dimensions</a:t>
            </a:r>
          </a:p>
          <a:p>
            <a:pPr lvl="1"/>
            <a:r>
              <a:rPr dirty="0"/>
              <a:t>Often find by influence on model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195055" cy="66084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3200" dirty="0"/>
              <a:t>Effects of </a:t>
            </a:r>
            <a:r>
              <a:rPr sz="3200" dirty="0"/>
              <a:t>Outliers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4561839" cy="351829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1800" dirty="0"/>
              <a:t>Example: </a:t>
            </a:r>
            <a:r>
              <a:rPr lang="en-US" sz="1800" dirty="0"/>
              <a:t>OLS regression with and without a single outlier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Regression without the outlier 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650" dirty="0"/>
              <a:t>Regression line represents the bulk of the data well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sz="1800" dirty="0"/>
              <a:t>Add a single </a:t>
            </a:r>
            <a:r>
              <a:rPr sz="1800" b="1" dirty="0"/>
              <a:t>outlier</a:t>
            </a:r>
            <a:r>
              <a:rPr lang="en-US" sz="1800" b="1" dirty="0"/>
              <a:t> with high leverage</a:t>
            </a:r>
            <a:r>
              <a:rPr sz="1800" b="1" dirty="0"/>
              <a:t> </a:t>
            </a:r>
            <a:r>
              <a:rPr lang="en-US" sz="1800" dirty="0"/>
              <a:t>to the </a:t>
            </a:r>
            <a:r>
              <a:rPr sz="1800" dirty="0"/>
              <a:t>regression data set</a:t>
            </a:r>
            <a:endParaRPr lang="en-US" sz="1800" dirty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650" dirty="0"/>
              <a:t>The regression line is now skewed with respect to the bulk of the data </a:t>
            </a:r>
            <a:endParaRPr sz="165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DA428D-7340-9746-59F2-EA53D56D4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040" y="843534"/>
            <a:ext cx="4124960" cy="415366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963543-D811-2E02-1545-5EBE2C6C8E4B}"/>
              </a:ext>
            </a:extLst>
          </p:cNvPr>
          <p:cNvCxnSpPr>
            <a:cxnSpLocks/>
          </p:cNvCxnSpPr>
          <p:nvPr/>
        </p:nvCxnSpPr>
        <p:spPr>
          <a:xfrm>
            <a:off x="4767072" y="2178304"/>
            <a:ext cx="3604768" cy="30073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CCB139-2282-EE51-34F1-E6F9421077A3}"/>
              </a:ext>
            </a:extLst>
          </p:cNvPr>
          <p:cNvCxnSpPr>
            <a:cxnSpLocks/>
          </p:cNvCxnSpPr>
          <p:nvPr/>
        </p:nvCxnSpPr>
        <p:spPr>
          <a:xfrm flipV="1">
            <a:off x="4767072" y="1247648"/>
            <a:ext cx="764032" cy="154025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FE733AF-BE74-2BC0-E1E9-778B8B9572B4}"/>
              </a:ext>
            </a:extLst>
          </p:cNvPr>
          <p:cNvCxnSpPr>
            <a:cxnSpLocks/>
          </p:cNvCxnSpPr>
          <p:nvPr/>
        </p:nvCxnSpPr>
        <p:spPr>
          <a:xfrm>
            <a:off x="4531360" y="3364992"/>
            <a:ext cx="1641856" cy="45110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724EA5-5EBE-F6BF-BE4D-E2A13308A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C0F9D-2FF1-3271-A206-A8D5B37B4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195055" cy="66084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3200" dirty="0"/>
              <a:t>Effect of </a:t>
            </a:r>
            <a:r>
              <a:rPr sz="3200" dirty="0"/>
              <a:t>Outliers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D0803E-680F-65EF-66FF-55AA4DB7E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1" y="991617"/>
            <a:ext cx="8507983" cy="1243583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sz="1800" dirty="0"/>
              <a:t>Example: </a:t>
            </a:r>
            <a:r>
              <a:rPr lang="en-US" sz="1800" dirty="0"/>
              <a:t>OLS regression with and without a single outlier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Intercept is essentially the same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Slope is changed  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Changes are not statistically significant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30F359-DBBE-5A94-C2DA-2A27AD7C9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84" y="2286633"/>
            <a:ext cx="4043284" cy="27722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2A5C75-CF83-CCBD-D70C-A343C9226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231" y="2273309"/>
            <a:ext cx="4075887" cy="2785617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73013D-05BF-DCDA-9AF5-35184CE9CA9D}"/>
              </a:ext>
            </a:extLst>
          </p:cNvPr>
          <p:cNvCxnSpPr>
            <a:cxnSpLocks/>
          </p:cNvCxnSpPr>
          <p:nvPr/>
        </p:nvCxnSpPr>
        <p:spPr>
          <a:xfrm>
            <a:off x="4360672" y="4145280"/>
            <a:ext cx="73558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C0FCB32-FBF1-37D6-22F1-0AE50AF36297}"/>
              </a:ext>
            </a:extLst>
          </p:cNvPr>
          <p:cNvCxnSpPr>
            <a:cxnSpLocks/>
          </p:cNvCxnSpPr>
          <p:nvPr/>
        </p:nvCxnSpPr>
        <p:spPr>
          <a:xfrm>
            <a:off x="4360672" y="4256675"/>
            <a:ext cx="73558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3558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00E964-EB53-35F3-BFC3-FBEEBE8C6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98C7F-847F-2A06-3230-699147C01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195055" cy="66084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3200" dirty="0"/>
              <a:t>Effect of </a:t>
            </a:r>
            <a:r>
              <a:rPr sz="3200" dirty="0"/>
              <a:t>Outliers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FFE6BF0F-C66E-8BAB-F761-0FE7A73EC4E3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991617"/>
                <a:ext cx="8507983" cy="1243583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lang="en-US" sz="1800" dirty="0"/>
                  <a:t>Example: Effects of outlier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ar-AE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𝑎𝑑𝑗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800" dirty="0"/>
                  <a:t> reduced</a:t>
                </a:r>
                <a:endParaRPr lang="ar-AE" sz="1800" dirty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F statistics reduced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Log-likelihood reduced</a:t>
                </a:r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FFE6BF0F-C66E-8BAB-F761-0FE7A73EC4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991617"/>
                <a:ext cx="8507983" cy="1243583"/>
              </a:xfrm>
              <a:blipFill>
                <a:blip r:embed="rId2"/>
                <a:stretch>
                  <a:fillRect l="-430" t="-3922" b="-5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38C90D1-72D4-A04D-2E34-4BBBD23A4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84" y="2286633"/>
            <a:ext cx="4043284" cy="27722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FD8E4D-A3FF-8FBE-589F-C98A95219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1231" y="2273309"/>
            <a:ext cx="4075887" cy="2785617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92AF7F-1C09-E57A-F59C-47C182B894DD}"/>
              </a:ext>
            </a:extLst>
          </p:cNvPr>
          <p:cNvCxnSpPr>
            <a:cxnSpLocks/>
          </p:cNvCxnSpPr>
          <p:nvPr/>
        </p:nvCxnSpPr>
        <p:spPr>
          <a:xfrm>
            <a:off x="4360672" y="2759328"/>
            <a:ext cx="433227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2731CF4-28B3-C670-60EE-40E6D3E12B8E}"/>
              </a:ext>
            </a:extLst>
          </p:cNvPr>
          <p:cNvCxnSpPr>
            <a:cxnSpLocks/>
          </p:cNvCxnSpPr>
          <p:nvPr/>
        </p:nvCxnSpPr>
        <p:spPr>
          <a:xfrm>
            <a:off x="4360672" y="2928130"/>
            <a:ext cx="433227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831D4E0-EA82-C62D-6FFB-2CA6292217CE}"/>
              </a:ext>
            </a:extLst>
          </p:cNvPr>
          <p:cNvCxnSpPr>
            <a:cxnSpLocks/>
          </p:cNvCxnSpPr>
          <p:nvPr/>
        </p:nvCxnSpPr>
        <p:spPr>
          <a:xfrm>
            <a:off x="4389685" y="3167734"/>
            <a:ext cx="426257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3246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BA57E5-E9F7-8861-8A2A-655AFF5AC2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FFC98-40C8-5C89-16B2-244DB4617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195055" cy="66084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dirty="0"/>
              <a:t>Dealing With Outliers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5E7846-251A-C63B-C80E-875E12536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4561839" cy="351829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1800" dirty="0"/>
              <a:t>Example: </a:t>
            </a:r>
            <a:r>
              <a:rPr lang="en-US" sz="1800" dirty="0"/>
              <a:t>OLS regression with and without a single outlier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Regression without the outlier represents the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sz="1800" dirty="0"/>
              <a:t>Add a single outlier regression data set</a:t>
            </a:r>
          </a:p>
          <a:p>
            <a:pPr lvl="0" indent="0">
              <a:buNone/>
            </a:pPr>
            <a:r>
              <a:rPr sz="1800" dirty="0">
                <a:latin typeface="Courier"/>
              </a:rPr>
              <a:t>## Intercept = 5.098  Partial Slope = 0.365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B32C25-C62E-685D-FB94-241AF1952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040" y="843534"/>
            <a:ext cx="4124960" cy="4153662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846F4AD-68B3-A3D9-23D3-F83EA904BD0C}"/>
              </a:ext>
            </a:extLst>
          </p:cNvPr>
          <p:cNvCxnSpPr>
            <a:cxnSpLocks/>
          </p:cNvCxnSpPr>
          <p:nvPr/>
        </p:nvCxnSpPr>
        <p:spPr>
          <a:xfrm flipH="1">
            <a:off x="4170156" y="2048256"/>
            <a:ext cx="629428" cy="228591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314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CC54D-A93E-7DF0-F2EC-6036421943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5EEC6-D606-BDA0-212E-8D3ADDACF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54A8C-8365-5A51-A4BD-48F8386E8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en-US" dirty="0"/>
              <a:t>Several commonly encountered data problems create problems for OLS and GLM models</a:t>
            </a:r>
            <a:endParaRPr dirty="0"/>
          </a:p>
          <a:p>
            <a:pPr lvl="0"/>
            <a:r>
              <a:rPr lang="en-US" b="1" dirty="0"/>
              <a:t>Zero inflated response variables </a:t>
            </a:r>
            <a:r>
              <a:rPr lang="en-US" dirty="0"/>
              <a:t>have an unusual number of zero values   </a:t>
            </a:r>
          </a:p>
          <a:p>
            <a:pPr lvl="1"/>
            <a:r>
              <a:rPr lang="en-US" dirty="0"/>
              <a:t>Use a </a:t>
            </a:r>
            <a:r>
              <a:rPr lang="en-US" b="1" dirty="0"/>
              <a:t>mixture model </a:t>
            </a:r>
            <a:r>
              <a:rPr lang="en-US" dirty="0"/>
              <a:t>to switch between a binomial and another distribution</a:t>
            </a:r>
          </a:p>
          <a:p>
            <a:pPr lvl="0"/>
            <a:r>
              <a:rPr lang="en-US" b="1" dirty="0"/>
              <a:t>Over-dispersed response variables </a:t>
            </a:r>
            <a:r>
              <a:rPr lang="en-US" dirty="0"/>
              <a:t>have a long (typically right) tail </a:t>
            </a:r>
          </a:p>
          <a:p>
            <a:pPr lvl="1"/>
            <a:r>
              <a:rPr lang="en-US" dirty="0"/>
              <a:t>Apply models with distributions and mixtures that account for large low probability responses </a:t>
            </a:r>
          </a:p>
          <a:p>
            <a:pPr lvl="0"/>
            <a:r>
              <a:rPr lang="en-US" b="1" dirty="0"/>
              <a:t>Outliers in independent variables </a:t>
            </a:r>
            <a:r>
              <a:rPr lang="en-US" dirty="0"/>
              <a:t>have an undue influence on OLS and GLM models </a:t>
            </a:r>
          </a:p>
          <a:p>
            <a:pPr lvl="1"/>
            <a:r>
              <a:rPr lang="en-US" dirty="0"/>
              <a:t>Robust regression models </a:t>
            </a:r>
            <a:r>
              <a:rPr lang="en-US" b="1" dirty="0"/>
              <a:t>limit the influence of outliers </a:t>
            </a:r>
            <a:r>
              <a:rPr lang="en-US" dirty="0"/>
              <a:t>on the response </a:t>
            </a:r>
          </a:p>
          <a:p>
            <a:pPr lvl="0"/>
            <a:r>
              <a:rPr lang="en-US" dirty="0"/>
              <a:t>We can extend the OLS and GLM frameworks to deal with these situations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74598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>
                <a:latin typeface="+mn-lt"/>
              </a:rPr>
              <a:t>Measuring Influence of </a:t>
            </a:r>
            <a:r>
              <a:rPr dirty="0">
                <a:latin typeface="+mn-lt"/>
              </a:rPr>
              <a:t>Outliers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609675"/>
              </a:xfrm>
            </p:spPr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b="1" dirty="0"/>
                  <a:t>Cook’s distance</a:t>
                </a:r>
                <a:r>
                  <a:rPr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dirty="0"/>
                  <a:t>, measures the </a:t>
                </a:r>
                <a:r>
                  <a:rPr b="1" dirty="0"/>
                  <a:t>influence of an outlier </a:t>
                </a:r>
                <a:r>
                  <a:rPr dirty="0"/>
                  <a:t>on a model</a:t>
                </a:r>
              </a:p>
              <a:p>
                <a:pPr lvl="0"/>
                <a:r>
                  <a:rPr dirty="0"/>
                  <a:t>Cook’s distance for the </a:t>
                </a:r>
                <a:r>
                  <a:rPr dirty="0" err="1"/>
                  <a:t>ith</a:t>
                </a:r>
                <a:r>
                  <a:rPr dirty="0"/>
                  <a:t> data point is the degree of freedom adjusted average squared error against a model without this value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𝛴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d>
                                        <m:dPr>
                                          <m:ctrlPr>
                                            <a:rPr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acc>
                        </m:den>
                      </m:f>
                    </m:oMath>
                  </m:oMathPara>
                </a14:m>
                <a:endParaRPr dirty="0"/>
              </a:p>
              <a:p>
                <a:pPr marL="685800" lvl="2" indent="0">
                  <a:buNone/>
                </a:pPr>
                <a:r>
                  <a:rPr dirty="0"/>
                  <a:t>where,</a:t>
                </a:r>
                <a:br>
                  <a:rPr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dirty="0"/>
                  <a:t> the </a:t>
                </a:r>
                <a:r>
                  <a:rPr dirty="0" err="1"/>
                  <a:t>jth</a:t>
                </a:r>
                <a:r>
                  <a:rPr dirty="0"/>
                  <a:t> prediction computed with all observations</a:t>
                </a:r>
                <a:br>
                  <a:rPr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𝑗</m:t>
                        </m:r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dirty="0"/>
                  <a:t> the </a:t>
                </a:r>
                <a:r>
                  <a:rPr dirty="0" err="1"/>
                  <a:t>jth</a:t>
                </a:r>
                <a:r>
                  <a:rPr dirty="0"/>
                  <a:t> prediction computed without the </a:t>
                </a:r>
                <a:r>
                  <a:rPr dirty="0" err="1"/>
                  <a:t>ith</a:t>
                </a:r>
                <a:r>
                  <a:rPr dirty="0"/>
                  <a:t> observation</a:t>
                </a:r>
                <a:br>
                  <a:rPr dirty="0"/>
                </a:b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dirty="0"/>
                  <a:t> number of parameters</a:t>
                </a:r>
                <a:br>
                  <a:rPr dirty="0"/>
                </a:b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dirty="0"/>
                  <a:t> number of data points</a:t>
                </a:r>
              </a:p>
              <a:p>
                <a:pPr lvl="0"/>
                <a:r>
                  <a:rPr dirty="0"/>
                  <a:t>Cook’s distance is computed using a </a:t>
                </a:r>
                <a:r>
                  <a:rPr b="1" dirty="0"/>
                  <a:t>leave-one-out resampling algorithm!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609675"/>
              </a:xfrm>
              <a:blipFill>
                <a:blip r:embed="rId2"/>
                <a:stretch>
                  <a:fillRect l="-963" t="-2872" b="-3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420270" cy="664508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3200" b="0" dirty="0">
                <a:latin typeface="+mn-lt"/>
              </a:rPr>
              <a:t>Measuring Influence of Outliers</a:t>
            </a:r>
            <a:endParaRPr sz="3200" b="0" dirty="0">
              <a:latin typeface="+mn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4311621" cy="371709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1800" dirty="0"/>
              <a:t>Plot Cook’s distance as </a:t>
            </a:r>
            <a:r>
              <a:rPr sz="1800" b="1" dirty="0"/>
              <a:t>leverage</a:t>
            </a:r>
            <a:r>
              <a:rPr sz="1800" dirty="0"/>
              <a:t> vs. the </a:t>
            </a:r>
            <a:r>
              <a:rPr lang="en-US" sz="1800" dirty="0"/>
              <a:t>standardized </a:t>
            </a:r>
            <a:r>
              <a:rPr sz="1800" dirty="0"/>
              <a:t>residual</a:t>
            </a:r>
            <a:r>
              <a:rPr lang="en-US" sz="1800" dirty="0"/>
              <a:t>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Standardized residuals on the vertical axis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Leverage </a:t>
            </a:r>
            <a:endParaRPr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94D8A0-8036-B7DB-DB79-38B98A049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333" y="810469"/>
            <a:ext cx="4235763" cy="427586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Dealing With Outliers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Why are linear models sensitive to outliers</a:t>
            </a:r>
          </a:p>
          <a:p>
            <a:pPr lvl="0"/>
            <a:r>
              <a:rPr dirty="0"/>
              <a:t>Ordinary linear regression uses </a:t>
            </a:r>
            <a:r>
              <a:rPr b="1" dirty="0"/>
              <a:t>squared error loss</a:t>
            </a:r>
            <a:r>
              <a:rPr dirty="0"/>
              <a:t> function</a:t>
            </a:r>
          </a:p>
          <a:p>
            <a:pPr lvl="1"/>
            <a:r>
              <a:rPr dirty="0"/>
              <a:t>Optimal if the errors are </a:t>
            </a:r>
            <a:r>
              <a:rPr dirty="0" err="1"/>
              <a:t>iid</a:t>
            </a:r>
            <a:r>
              <a:rPr dirty="0"/>
              <a:t> Normal</a:t>
            </a:r>
          </a:p>
          <a:p>
            <a:pPr lvl="1"/>
            <a:r>
              <a:rPr dirty="0"/>
              <a:t>Is an </a:t>
            </a:r>
            <a:r>
              <a:rPr b="1" dirty="0"/>
              <a:t>unbiased estimator</a:t>
            </a:r>
          </a:p>
          <a:p>
            <a:pPr lvl="0"/>
            <a:r>
              <a:rPr dirty="0"/>
              <a:t>In 1-dimension median is robust to outliers</a:t>
            </a:r>
          </a:p>
          <a:p>
            <a:pPr lvl="1"/>
            <a:r>
              <a:rPr dirty="0"/>
              <a:t>But far from an optimal estimator</a:t>
            </a:r>
          </a:p>
          <a:p>
            <a:pPr lvl="1"/>
            <a:r>
              <a:rPr dirty="0"/>
              <a:t>High bias</a:t>
            </a:r>
          </a:p>
          <a:p>
            <a:pPr lvl="1"/>
            <a:r>
              <a:rPr dirty="0"/>
              <a:t>Hard to implement beyond 1-dimension</a:t>
            </a:r>
          </a:p>
          <a:p>
            <a:pPr lvl="0"/>
            <a:r>
              <a:rPr dirty="0"/>
              <a:t>We can study the response of estimators to outliers using an </a:t>
            </a:r>
            <a:r>
              <a:rPr b="1" dirty="0"/>
              <a:t>influence function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Dealing With Outliers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t>Compare the influence functions of the mean and median estimators</a:t>
            </a:r>
          </a:p>
          <a:p>
            <a:pPr lvl="0"/>
            <a:r>
              <a:t>Mean estimator has linear influence function</a:t>
            </a:r>
          </a:p>
          <a:p>
            <a:pPr lvl="1"/>
            <a:r>
              <a:t>Influence of outliers is </a:t>
            </a:r>
            <a:r>
              <a:rPr b="1"/>
              <a:t>unbounded</a:t>
            </a:r>
            <a:br/>
            <a:endParaRPr/>
          </a:p>
          <a:p>
            <a:pPr lvl="1"/>
            <a:r>
              <a:t>Derivative of the influence function is constant</a:t>
            </a:r>
          </a:p>
          <a:p>
            <a:pPr lvl="0"/>
            <a:r>
              <a:t>Influence function of median estimator is discontinuous</a:t>
            </a:r>
          </a:p>
          <a:p>
            <a:pPr lvl="1"/>
            <a:r>
              <a:t>Influence of any observation is constant</a:t>
            </a:r>
            <a:br/>
            <a:endParaRPr/>
          </a:p>
          <a:p>
            <a:pPr lvl="1"/>
            <a:r>
              <a:t>Derivative of influence function is not defined</a:t>
            </a:r>
          </a:p>
        </p:txBody>
      </p:sp>
      <p:pic>
        <p:nvPicPr>
          <p:cNvPr id="4" name="Picture 1" descr="../images/MeanMedianInfluenc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92400" y="1193800"/>
            <a:ext cx="3771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Influence functions for mean and median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i="1"/>
              <a:t>Figure from Hampel, el.al., Robust Statistics, 1986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Dealing With Outliers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t>Could we simply edit out the outliers?</a:t>
                </a:r>
              </a:p>
              <a:p>
                <a:pPr lvl="0"/>
                <a:r>
                  <a:t>But what fraction of the data are outliers?</a:t>
                </a:r>
              </a:p>
              <a:p>
                <a:pPr lvl="0"/>
                <a:r>
                  <a:t>Know as the </a:t>
                </a:r>
                <a:r>
                  <a:rPr b="1"/>
                  <a:t>alpha trimmed mean</a:t>
                </a:r>
                <a:r>
                  <a:t> algorithm</a:t>
                </a:r>
              </a:p>
              <a:p>
                <a:pPr lvl="1"/>
                <a:r>
                  <a:t>Order the values and remove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  <m:r>
                      <a:rPr>
                        <a:latin typeface="Cambria Math" panose="02040503050406030204" pitchFamily="18" charset="0"/>
                      </a:rPr>
                      <m:t>/</m:t>
                    </m:r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t> highest and lowest</a:t>
                </a:r>
                <a:br/>
                <a:endParaRPr/>
              </a:p>
              <a:p>
                <a:pPr lvl="1"/>
                <a:r>
                  <a:t>But, alpha trimming is a bit arbitrary</a:t>
                </a:r>
                <a:br/>
                <a:endParaRPr/>
              </a:p>
              <a:p>
                <a:pPr lvl="1"/>
                <a:r>
                  <a:t>Is a biased estimator, with bias increasing with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br/>
                <a:endParaRPr/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  <m:r>
                      <a:rPr>
                        <a:latin typeface="Cambria Math" panose="02040503050406030204" pitchFamily="18" charset="0"/>
                      </a:rPr>
                      <m:t>.</m:t>
                    </m:r>
                    <m:r>
                      <a:rPr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t> is the median</a:t>
                </a:r>
              </a:p>
              <a:p>
                <a:pPr lvl="0"/>
                <a:r>
                  <a:t>Alpha trimming hard to implement in higher dimensions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" descr="../images/AlphaTrimming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213100" y="1193800"/>
            <a:ext cx="2717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Influence functions for alpha trimmed mean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i="1"/>
              <a:t>Figure from Hampel, el.al., Robust Statistics, 1986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Dealing With Outliers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t>Are there better estimators when outliers are present</a:t>
            </a:r>
          </a:p>
          <a:p>
            <a:pPr lvl="0"/>
            <a:r>
              <a:t>Yes, but must accept some bias</a:t>
            </a:r>
          </a:p>
          <a:p>
            <a:pPr lvl="0"/>
            <a:r>
              <a:t>Idea; estimator can be unbiased near the expected value, but limit influence of outliers</a:t>
            </a:r>
          </a:p>
          <a:p>
            <a:pPr lvl="1"/>
            <a:r>
              <a:t>Trade-off between high robustness and low bias</a:t>
            </a:r>
          </a:p>
          <a:p>
            <a:pPr lvl="0"/>
            <a:r>
              <a:t>Many ideas have been tried</a:t>
            </a:r>
          </a:p>
          <a:p>
            <a:pPr lvl="1"/>
            <a:r>
              <a:t>A major research focus in the 1970s and 1980s</a:t>
            </a:r>
            <a:br/>
            <a:endParaRPr/>
          </a:p>
          <a:p>
            <a:pPr lvl="1"/>
            <a:r>
              <a:rPr b="1"/>
              <a:t>Huber estimator</a:t>
            </a:r>
            <a:br/>
            <a:endParaRPr/>
          </a:p>
          <a:p>
            <a:pPr lvl="1"/>
            <a:r>
              <a:t>Family of </a:t>
            </a:r>
            <a:r>
              <a:rPr b="1"/>
              <a:t>M-estimators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Dealing With Outliers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t>What are the properties of the Huber estimator?</a:t>
                </a:r>
              </a:p>
              <a:p>
                <a:pPr lvl="0"/>
                <a:r>
                  <a:t>Influence function is linear near the mean but constant away from the mean</a:t>
                </a:r>
              </a:p>
              <a:p>
                <a:pPr lvl="1"/>
                <a:r>
                  <a:rPr b="1"/>
                  <a:t>hinge point</a:t>
                </a:r>
                <a:r>
                  <a:t> is at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±</m:t>
                    </m:r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  <m:r>
                      <a:rPr>
                        <a:latin typeface="Cambria Math" panose="02040503050406030204" pitchFamily="18" charset="0"/>
                      </a:rPr>
                      <m:t>∗</m:t>
                    </m:r>
                    <m:r>
                      <a:rPr>
                        <a:latin typeface="Cambria Math" panose="02040503050406030204" pitchFamily="18" charset="0"/>
                      </a:rPr>
                      <m:t>𝑀𝐴𝐷</m:t>
                    </m:r>
                  </m:oMath>
                </a14:m>
                <a:r>
                  <a:t>, where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𝑀𝐴𝐷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t> </a:t>
                </a:r>
                <a:r>
                  <a:rPr b="1"/>
                  <a:t>median absolute deviation</a:t>
                </a:r>
                <a:br/>
                <a:endParaRPr/>
              </a:p>
              <a:p>
                <a:pPr lvl="1"/>
                <a:r>
                  <a:t>Robustness and bias increases as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t> decreases</a:t>
                </a:r>
              </a:p>
              <a:p>
                <a:pPr lvl="0"/>
                <a:r>
                  <a:t>Huber estimator is low bias</a:t>
                </a:r>
              </a:p>
              <a:p>
                <a:pPr lvl="1"/>
                <a:r>
                  <a:t>Unbiased for samples near the point estimate</a:t>
                </a:r>
                <a:br/>
                <a:endParaRPr/>
              </a:p>
              <a:p>
                <a:pPr lvl="1"/>
                <a:r>
                  <a:t>Constant influence away from the point estimate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" descr="../images/Huber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30400" y="1193800"/>
            <a:ext cx="52705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Influence function of the Huber estimator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i="1"/>
              <a:t>Figure from Hampel, el.al., Robust Statistics, 1986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Dealing With Outliers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b="1"/>
                  <a:t>M-estimators</a:t>
                </a:r>
                <a:r>
                  <a:t> tapper influence to zero</a:t>
                </a:r>
              </a:p>
              <a:p>
                <a:pPr lvl="0"/>
                <a:r>
                  <a:t>Approximately linear influence near point estimate</a:t>
                </a:r>
              </a:p>
              <a:p>
                <a:pPr lvl="1"/>
                <a:r>
                  <a:t>So nearly unbiased near the point estimate</a:t>
                </a:r>
              </a:p>
              <a:p>
                <a:pPr lvl="0"/>
                <a:r>
                  <a:t>Influence tappers to 0 for extreme outliers</a:t>
                </a:r>
              </a:p>
              <a:p>
                <a:pPr lvl="0"/>
                <a:r>
                  <a:t>An example is </a:t>
                </a:r>
                <a:r>
                  <a:rPr b="1"/>
                  <a:t>Tukey’s biweight</a:t>
                </a:r>
              </a:p>
              <a:p>
                <a:pPr lvl="1"/>
                <a:r>
                  <a:t>Only a single parameter for biweight function,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br/>
                <a:endParaRPr/>
              </a:p>
              <a:p>
                <a:pPr lvl="1"/>
                <a:r>
                  <a:t>Robustness and bias increase with decreasing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" descr="../images/TukeysBiweight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485900" y="1193800"/>
            <a:ext cx="61722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Influence function of the Tukey’s Biweight M-estimator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i="1"/>
              <a:t>Figure from Hampel, el.al., Robust Statistics, 1986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Dealing With Outliers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Example: regression with Huber loss function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## Define the robust regression model and fit it to the data</a:t>
            </a:r>
            <a:br/>
            <a:r>
              <a:rPr>
                <a:latin typeface="Courier"/>
              </a:rPr>
              <a:t>ols_model_huber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smf.rlm(formula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'y~x'</a:t>
            </a:r>
            <a:r>
              <a:rPr>
                <a:latin typeface="Courier"/>
              </a:rPr>
              <a:t>, data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sim_data_ol).fit()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Add predicted to pandas data frame</a:t>
            </a:r>
            <a:br/>
            <a:r>
              <a:rPr>
                <a:latin typeface="Courier"/>
              </a:rPr>
              <a:t>sim_data_ol[</a:t>
            </a:r>
            <a:r>
              <a:rPr>
                <a:solidFill>
                  <a:srgbClr val="4070A0"/>
                </a:solidFill>
                <a:latin typeface="Courier"/>
              </a:rPr>
              <a:t>'predicted_huber'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ols_model_huber.predict(sim_data_ol.x)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## Display sumamry</a:t>
            </a:r>
            <a:br/>
            <a:r>
              <a:rPr>
                <a:latin typeface="Courier"/>
              </a:rPr>
              <a:t>ols_model_huber.summary()</a:t>
            </a:r>
          </a:p>
        </p:txBody>
      </p:sp>
      <p:pic>
        <p:nvPicPr>
          <p:cNvPr id="3" name="Picture 1" descr="08_IntroductionToLinearModels_files/figure-pptx/unnamed-chunk-25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Dealing With Outliers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Example: regression with Huber loss function</a:t>
            </a:r>
          </a:p>
        </p:txBody>
      </p:sp>
      <p:pic>
        <p:nvPicPr>
          <p:cNvPr id="3" name="Picture 1" descr="08_IntroductionToLinearModels_files/figure-pptx/unnamed-chunk-26-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66700"/>
            <a:ext cx="5105400" cy="425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8C255-8488-A6BF-D8CF-6C0F8BDB0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1" y="1850264"/>
            <a:ext cx="7772400" cy="1021556"/>
          </a:xfrm>
        </p:spPr>
        <p:txBody>
          <a:bodyPr/>
          <a:lstStyle/>
          <a:p>
            <a:pPr algn="ctr"/>
            <a:r>
              <a:rPr lang="en-US" b="0" cap="none" dirty="0"/>
              <a:t>Models for Zero-Inflated Response</a:t>
            </a:r>
          </a:p>
        </p:txBody>
      </p:sp>
    </p:spTree>
    <p:extLst>
      <p:ext uri="{BB962C8B-B14F-4D97-AF65-F5344CB8AC3E}">
        <p14:creationId xmlns:p14="http://schemas.microsoft.com/office/powerpoint/2010/main" val="37617949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r>
              <a:t>Notice the different slope for the regression with Huber loss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t>Linear models are a flexible and widely used class of models</a:t>
            </a:r>
          </a:p>
          <a:p>
            <a:pPr lvl="0"/>
            <a:r>
              <a:t>Fit model coefficients by </a:t>
            </a:r>
            <a:r>
              <a:rPr b="1"/>
              <a:t>least squares</a:t>
            </a:r>
            <a:r>
              <a:t> estimation</a:t>
            </a:r>
          </a:p>
          <a:p>
            <a:pPr lvl="0"/>
            <a:r>
              <a:t>Can use many types of predictor variables</a:t>
            </a:r>
          </a:p>
          <a:p>
            <a:pPr lvl="0"/>
            <a:r>
              <a:t>SGD and L-FBGS algorithms allow massive scaling of linear models</a:t>
            </a:r>
          </a:p>
          <a:p>
            <a:pPr lvl="0"/>
            <a:r>
              <a:t>We prefer the simplest model that does a reasonable job</a:t>
            </a:r>
          </a:p>
          <a:p>
            <a:pPr lvl="1"/>
            <a:r>
              <a:t>The principle of </a:t>
            </a:r>
            <a:r>
              <a:rPr b="1"/>
              <a:t>Occam’s razor</a:t>
            </a:r>
          </a:p>
          <a:p>
            <a:pPr lvl="0"/>
            <a:r>
              <a:t>Must consider the </a:t>
            </a:r>
            <a:r>
              <a:rPr b="1"/>
              <a:t>bias-variance trade-off</a:t>
            </a:r>
          </a:p>
          <a:p>
            <a:pPr lvl="0"/>
            <a:r>
              <a:t>Use robust methods if outliers are present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t>When evaluating any machine learning model consider </a:t>
                </a:r>
                <a:r>
                  <a:rPr b="1"/>
                  <a:t>all evaluation methods available</a:t>
                </a:r>
              </a:p>
              <a:p>
                <a:pPr lvl="0"/>
                <a:r>
                  <a:t>No one method best all of the time</a:t>
                </a:r>
              </a:p>
              <a:p>
                <a:pPr lvl="1"/>
                <a:r>
                  <a:t>Homoskedastic Normally distributed residuals</a:t>
                </a:r>
                <a:br/>
                <a:endParaRPr/>
              </a:p>
              <a:p>
                <a:pPr lvl="1"/>
                <a:r>
                  <a:t>Reasonable values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t>, RMSE, etc</a:t>
                </a:r>
              </a:p>
              <a:p>
                <a:pPr lvl="1"/>
                <a:r>
                  <a:t>Are the model coefficients all significant?</a:t>
                </a:r>
              </a:p>
              <a:p>
                <a:pPr lvl="0"/>
                <a:r>
                  <a:rPr b="1"/>
                  <a:t>Different methods highlight different problems</a:t>
                </a:r>
                <a:r>
                  <a:t> with your model</a:t>
                </a:r>
              </a:p>
              <a:p>
                <a:pPr lvl="0"/>
                <a:r>
                  <a:t>Don’t forget to check that the </a:t>
                </a:r>
                <a:r>
                  <a:rPr b="1"/>
                  <a:t>model must make sense</a:t>
                </a:r>
                <a:r>
                  <a:t> for your application!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334" b="-1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68F5F-5608-0C70-F2DD-623A1DC2FC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F49BB-AD56-E7CF-4823-D942D28B5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Zero-Inflated Responses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97D54-EC36-0EE6-7D66-58D0B07E5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dirty="0"/>
              <a:t>Zero-inflated response variables arise in many situations </a:t>
            </a:r>
            <a:endParaRPr dirty="0"/>
          </a:p>
          <a:p>
            <a:pPr lvl="0"/>
            <a:r>
              <a:rPr lang="en-US" dirty="0"/>
              <a:t>Most people who view an ecommerce site buy 0 products</a:t>
            </a:r>
          </a:p>
          <a:p>
            <a:pPr lvl="0"/>
            <a:r>
              <a:rPr lang="en-US" dirty="0"/>
              <a:t>Most auto drivers have no crashes per year </a:t>
            </a:r>
          </a:p>
          <a:p>
            <a:pPr lvl="0"/>
            <a:r>
              <a:rPr lang="en-US" dirty="0"/>
              <a:t>In much of the world the average rainfall amount on a specific day is 0 </a:t>
            </a:r>
          </a:p>
          <a:p>
            <a:pPr lvl="0"/>
            <a:r>
              <a:rPr lang="en-US" dirty="0"/>
              <a:t>The number of sever weather events in a specific area per month is often 0  </a:t>
            </a:r>
          </a:p>
          <a:p>
            <a:r>
              <a:rPr lang="en-US" dirty="0"/>
              <a:t>In epidemiology the probability distribution of the number of people contracting a disease in per day has many zeros</a:t>
            </a:r>
          </a:p>
          <a:p>
            <a:r>
              <a:rPr lang="en-US" dirty="0"/>
              <a:t>Etc.</a:t>
            </a:r>
          </a:p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7896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4D2F8-E9B0-B458-3221-728A7417F9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B26928FC-ABFC-E215-267D-029ABCD9E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246" y="1861604"/>
            <a:ext cx="4116664" cy="28656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C43B79-51BC-5AB4-B7E8-AEF722E34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Zero-Inflated Responses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11C61B-337B-8E4D-BA08-45ECEB736E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4484624" cy="3394472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Example of a </a:t>
                </a:r>
                <a:r>
                  <a:rPr lang="en-US" b="1" dirty="0"/>
                  <a:t>zero-inflated Poisson distribution  </a:t>
                </a:r>
              </a:p>
              <a:p>
                <a:pPr lvl="0"/>
                <a:r>
                  <a:rPr lang="en-US" dirty="0"/>
                  <a:t>The number of zero values is inflated compared to a standard Poisson distribution   </a:t>
                </a:r>
              </a:p>
              <a:p>
                <a:pPr lvl="0"/>
                <a:r>
                  <a:rPr lang="en-US" dirty="0"/>
                  <a:t>The rest of the distribution is standard Poisson with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0"/>
                <a:endParaRPr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11C61B-337B-8E4D-BA08-45ECEB736E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4484624" cy="3394472"/>
              </a:xfrm>
              <a:blipFill>
                <a:blip r:embed="rId3"/>
                <a:stretch>
                  <a:fillRect l="-2038" t="-1436" r="-3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F7A29A-7157-D61A-8920-AF8969DB3B73}"/>
              </a:ext>
            </a:extLst>
          </p:cNvPr>
          <p:cNvCxnSpPr>
            <a:cxnSpLocks/>
          </p:cNvCxnSpPr>
          <p:nvPr/>
        </p:nvCxnSpPr>
        <p:spPr>
          <a:xfrm>
            <a:off x="4498192" y="2271648"/>
            <a:ext cx="1215792" cy="36182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363DF7-0DA2-26E6-3AEA-FF10AC23BE52}"/>
              </a:ext>
            </a:extLst>
          </p:cNvPr>
          <p:cNvCxnSpPr>
            <a:cxnSpLocks/>
          </p:cNvCxnSpPr>
          <p:nvPr/>
        </p:nvCxnSpPr>
        <p:spPr>
          <a:xfrm>
            <a:off x="4498192" y="3432075"/>
            <a:ext cx="2050224" cy="36182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968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993F59-9009-4191-4BD0-62EAFBE308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D5B7B-EC31-F645-671E-3F2116407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Modeling Zero-Inflated Distributions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AB32E-A8D9-3191-4BF8-4C76B8CCB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How can we model zero inflated distributions?  </a:t>
            </a:r>
            <a:endParaRPr dirty="0"/>
          </a:p>
          <a:p>
            <a:pPr lvl="0"/>
            <a:r>
              <a:rPr lang="en-US" dirty="0"/>
              <a:t>Standard ‘named’ distributions do not account for zero-inflation  </a:t>
            </a:r>
          </a:p>
          <a:p>
            <a:pPr lvl="0"/>
            <a:r>
              <a:rPr lang="en-US" dirty="0"/>
              <a:t>Can use a mixture of two distributions  </a:t>
            </a:r>
          </a:p>
          <a:p>
            <a:pPr lvl="1"/>
            <a:r>
              <a:rPr lang="en-US" dirty="0"/>
              <a:t>A binomial distribution </a:t>
            </a:r>
          </a:p>
          <a:p>
            <a:pPr lvl="1"/>
            <a:r>
              <a:rPr lang="en-US" dirty="0"/>
              <a:t>One or more standard distributions </a:t>
            </a:r>
          </a:p>
          <a:p>
            <a:r>
              <a:rPr lang="en-US" dirty="0"/>
              <a:t>The binomial distribution serves as a ‘switch’ between 0 response and the other distribution   </a:t>
            </a:r>
          </a:p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4511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CB693C-681F-BD19-D494-D40455944B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8A9A6-0BBC-2038-40FF-92376FBF1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Modeling Zero-Inflated Distributions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B4BBAF-F98F-3F4D-1C51-EE48865A9F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621976"/>
              </a:xfrm>
            </p:spPr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How can we model zero inflated distributions?  </a:t>
                </a:r>
              </a:p>
              <a:p>
                <a:r>
                  <a:rPr lang="en-US" dirty="0"/>
                  <a:t>The binomial distribution serves as a ‘switch’ between 0 response and the other distribution    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 be the probability density of the other distribution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 may include 0 responses   </a:t>
                </a:r>
              </a:p>
              <a:p>
                <a:r>
                  <a:rPr lang="en-US" dirty="0"/>
                  <a:t>Use a binomial distribution switches between 0 response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Adds an addition degree of freedom </a:t>
                </a:r>
              </a:p>
              <a:p>
                <a:r>
                  <a:rPr lang="en-US" dirty="0"/>
                  <a:t>The zero-inflated density,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dirty="0"/>
                  <a:t>, can then be written: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|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|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pPr lvl="0"/>
                <a:endParaRPr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B4BBAF-F98F-3F4D-1C51-EE48865A9F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621976"/>
              </a:xfrm>
              <a:blipFill>
                <a:blip r:embed="rId2"/>
                <a:stretch>
                  <a:fillRect l="-963" t="-2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1765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DC65D1-0629-048B-E925-6A17F56DA0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AF045-2CA5-7833-C0AC-1E68DA4D7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Zero-Inflated Poisson Distribution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DF26E4-3371-064A-6570-B618A73060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621976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Example</a:t>
                </a:r>
                <a:r>
                  <a:rPr lang="en-US" b="1" dirty="0"/>
                  <a:t>, </a:t>
                </a:r>
                <a:r>
                  <a:rPr lang="en-US" b="1" dirty="0">
                    <a:hlinkClick r:id="rId2"/>
                  </a:rPr>
                  <a:t>zero-inflated Poisson distribution </a:t>
                </a:r>
                <a:endParaRPr lang="en-US" b="1" dirty="0"/>
              </a:p>
              <a:p>
                <a:r>
                  <a:rPr lang="en-US" dirty="0"/>
                  <a:t>Recall the PMF of the Poisson distribution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= count of events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= mean count</a:t>
                </a:r>
              </a:p>
              <a:p>
                <a:r>
                  <a:rPr lang="en-US" dirty="0"/>
                  <a:t>Mixing with a binomial distribution with probability parameter,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sup>
                            </m:sSup>
                          </m:e>
                        </m:m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</m:den>
                            </m:f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pPr lvl="0"/>
                <a:endParaRPr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DF26E4-3371-064A-6570-B618A73060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621976"/>
              </a:xfrm>
              <a:blipFill>
                <a:blip r:embed="rId3"/>
                <a:stretch>
                  <a:fillRect l="-963" t="-2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3658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2554</TotalTime>
  <Words>2467</Words>
  <Application>Microsoft Office PowerPoint</Application>
  <PresentationFormat>On-screen Show (16:9)</PresentationFormat>
  <Paragraphs>302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Cambria Math</vt:lpstr>
      <vt:lpstr>Courier</vt:lpstr>
      <vt:lpstr>Office Theme</vt:lpstr>
      <vt:lpstr>Dealing with Messy Data</vt:lpstr>
      <vt:lpstr>Linear Model Assumptions</vt:lpstr>
      <vt:lpstr>Introduction</vt:lpstr>
      <vt:lpstr>Models for Zero-Inflated Response</vt:lpstr>
      <vt:lpstr>Zero-Inflated Responses</vt:lpstr>
      <vt:lpstr>Zero-Inflated Responses</vt:lpstr>
      <vt:lpstr>Modeling Zero-Inflated Distributions</vt:lpstr>
      <vt:lpstr>Modeling Zero-Inflated Distributions</vt:lpstr>
      <vt:lpstr>Zero-Inflated Poisson Distribution</vt:lpstr>
      <vt:lpstr>Zero-Inflated Poisson Distribution</vt:lpstr>
      <vt:lpstr>Zero-Inflated Response Regression</vt:lpstr>
      <vt:lpstr>Zero-Inflated Response Regression</vt:lpstr>
      <vt:lpstr>Models for Over-Dispersed Response</vt:lpstr>
      <vt:lpstr>Over-Dispersed Response Distributions</vt:lpstr>
      <vt:lpstr>Modeling Over-Dispersed Distributions</vt:lpstr>
      <vt:lpstr>Modeling Over-Dispersed Distributions</vt:lpstr>
      <vt:lpstr>Modeling Over-Dispersed Distributions</vt:lpstr>
      <vt:lpstr>Negative Binomial Distribution</vt:lpstr>
      <vt:lpstr>Negative Binomial Distribution</vt:lpstr>
      <vt:lpstr>Negative Binomial Distribution</vt:lpstr>
      <vt:lpstr>Zero-Inflated Over-Dispersed Distributions</vt:lpstr>
      <vt:lpstr>Zero-Inflated Negative Binomial Distribution</vt:lpstr>
      <vt:lpstr>Zero-Inflated Negative Binomial Distribution</vt:lpstr>
      <vt:lpstr>Dealing with Outliers</vt:lpstr>
      <vt:lpstr>Dealing With Outliers</vt:lpstr>
      <vt:lpstr>Effects of Outliers</vt:lpstr>
      <vt:lpstr>Effect of Outliers</vt:lpstr>
      <vt:lpstr>Effect of Outliers</vt:lpstr>
      <vt:lpstr>Dealing With Outliers</vt:lpstr>
      <vt:lpstr>Measuring Influence of Outliers</vt:lpstr>
      <vt:lpstr>Measuring Influence of Outliers</vt:lpstr>
      <vt:lpstr>Dealing With Outliers</vt:lpstr>
      <vt:lpstr>Dealing With Outliers</vt:lpstr>
      <vt:lpstr>Dealing With Outliers</vt:lpstr>
      <vt:lpstr>Dealing With Outliers</vt:lpstr>
      <vt:lpstr>Dealing With Outliers</vt:lpstr>
      <vt:lpstr>Dealing With Outliers</vt:lpstr>
      <vt:lpstr>Dealing With Outliers</vt:lpstr>
      <vt:lpstr>Dealing With Outliers</vt:lpstr>
      <vt:lpstr>PowerPoint Presentation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Linear Models</dc:title>
  <dc:creator>Steve Elston</dc:creator>
  <cp:keywords/>
  <cp:lastModifiedBy>Stephen Elston</cp:lastModifiedBy>
  <cp:revision>142</cp:revision>
  <dcterms:created xsi:type="dcterms:W3CDTF">2024-08-16T02:31:51Z</dcterms:created>
  <dcterms:modified xsi:type="dcterms:W3CDTF">2024-10-14T02:42:19Z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10/23/2023</vt:lpwstr>
  </property>
  <property fmtid="{D5CDD505-2E9C-101B-9397-08002B2CF9AE}" pid="3" name="output">
    <vt:lpwstr/>
  </property>
</Properties>
</file>