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37" r:id="rId2"/>
    <p:sldId id="339" r:id="rId3"/>
    <p:sldId id="319" r:id="rId4"/>
    <p:sldId id="338" r:id="rId5"/>
    <p:sldId id="340" r:id="rId6"/>
    <p:sldId id="344" r:id="rId7"/>
    <p:sldId id="345" r:id="rId8"/>
    <p:sldId id="346" r:id="rId9"/>
    <p:sldId id="347" r:id="rId10"/>
    <p:sldId id="348" r:id="rId11"/>
    <p:sldId id="350" r:id="rId12"/>
    <p:sldId id="355" r:id="rId13"/>
    <p:sldId id="356" r:id="rId14"/>
    <p:sldId id="373" r:id="rId15"/>
    <p:sldId id="369" r:id="rId16"/>
    <p:sldId id="372" r:id="rId17"/>
    <p:sldId id="374" r:id="rId18"/>
    <p:sldId id="371" r:id="rId19"/>
    <p:sldId id="341" r:id="rId20"/>
    <p:sldId id="353" r:id="rId21"/>
    <p:sldId id="352" r:id="rId22"/>
    <p:sldId id="349" r:id="rId23"/>
    <p:sldId id="354" r:id="rId24"/>
    <p:sldId id="358" r:id="rId25"/>
    <p:sldId id="359" r:id="rId26"/>
    <p:sldId id="360" r:id="rId27"/>
    <p:sldId id="361" r:id="rId28"/>
    <p:sldId id="362" r:id="rId29"/>
    <p:sldId id="351" r:id="rId30"/>
    <p:sldId id="375" r:id="rId31"/>
    <p:sldId id="376" r:id="rId32"/>
    <p:sldId id="380" r:id="rId33"/>
    <p:sldId id="378" r:id="rId34"/>
    <p:sldId id="379" r:id="rId35"/>
    <p:sldId id="377" r:id="rId36"/>
    <p:sldId id="320" r:id="rId37"/>
    <p:sldId id="321" r:id="rId38"/>
    <p:sldId id="364" r:id="rId39"/>
    <p:sldId id="365" r:id="rId40"/>
    <p:sldId id="382" r:id="rId41"/>
    <p:sldId id="323" r:id="rId42"/>
    <p:sldId id="324" r:id="rId43"/>
    <p:sldId id="326" r:id="rId44"/>
    <p:sldId id="36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67" r:id="rId53"/>
    <p:sldId id="368" r:id="rId54"/>
    <p:sldId id="381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02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statology.org/pearson-residua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coefficient" TargetMode="External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Studentized_res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for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standard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 Poisson distribution with a binomial distribution with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741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=5.0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In some cases, a nearly analytic solution is possible    </a:t>
                </a:r>
              </a:p>
              <a:p>
                <a:r>
                  <a:rPr lang="en-US" dirty="0"/>
                  <a:t>How can we find a numerical solution? </a:t>
                </a:r>
              </a:p>
              <a:p>
                <a:pPr lvl="1"/>
                <a:r>
                  <a:rPr lang="en-US" dirty="0"/>
                  <a:t>Fit parameters of the switching distribution </a:t>
                </a:r>
              </a:p>
              <a:p>
                <a:pPr lvl="1"/>
                <a:r>
                  <a:rPr lang="en-US" dirty="0"/>
                  <a:t>Fit parameters of the other distribution </a:t>
                </a:r>
              </a:p>
              <a:p>
                <a:pPr lvl="1"/>
                <a:r>
                  <a:rPr lang="en-US" dirty="0"/>
                  <a:t>The model is nonlinear!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error in fit to the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pPr marL="0" indent="0">
                  <a:buNone/>
                </a:pPr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lvl="2"/>
                <a:r>
                  <a:rPr lang="en-US" dirty="0"/>
                  <a:t>Poisson distribution parameter held constant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lvl="2"/>
                <a:r>
                  <a:rPr lang="en-US" dirty="0"/>
                  <a:t>Binomial distribution parameter help constant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Find error between estimate and observed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3D6F-D893-DA13-853F-A9881CC5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F3-7181-C173-382B-2D2AA99B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9DE8-3CA0-350C-E556-EEFC8940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995055"/>
            <a:ext cx="3871650" cy="268501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strong right skew, some parties catch large numbers of fish – </a:t>
            </a:r>
            <a:r>
              <a:rPr lang="en-US" sz="2000" b="1" dirty="0"/>
              <a:t>over-</a:t>
            </a:r>
            <a:r>
              <a:rPr lang="en-US" sz="2000" b="1" dirty="0" err="1"/>
              <a:t>dispursion</a:t>
            </a:r>
            <a:r>
              <a:rPr lang="en-US" sz="2000" b="1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445D-ABCD-B101-00A3-EF9F7082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BF2677-7F67-46D3-02CB-2BBB9F7E6387}"/>
              </a:ext>
            </a:extLst>
          </p:cNvPr>
          <p:cNvCxnSpPr>
            <a:cxnSpLocks/>
          </p:cNvCxnSpPr>
          <p:nvPr/>
        </p:nvCxnSpPr>
        <p:spPr>
          <a:xfrm>
            <a:off x="4060767" y="3125585"/>
            <a:ext cx="856211" cy="1084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A87C26-2F67-0BF0-33CF-967A294C6947}"/>
              </a:ext>
            </a:extLst>
          </p:cNvPr>
          <p:cNvCxnSpPr>
            <a:cxnSpLocks/>
          </p:cNvCxnSpPr>
          <p:nvPr/>
        </p:nvCxnSpPr>
        <p:spPr>
          <a:xfrm>
            <a:off x="3167149" y="4443153"/>
            <a:ext cx="31338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EA63-83E3-1C55-7E5E-003914F5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3EF-8AFD-D43E-E1F9-1C70D0D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4A87-DA9E-3737-627D-548F0DEF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5648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Exogenous variables, persons in party, children in party, did the party camp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Facet plot of the response variable vs. the exogenous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E4EE-106F-5AB2-1AA2-C4E81F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8970"/>
            <a:ext cx="8244431" cy="2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4746-4749-4FB0-5CB4-48DBD2CA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6857-4CA1-DF47-C163-671D555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B0C5-D708-13A5-020E-78E79C75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537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significant in explaining the data compared to the null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coefficients are all significant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Coefficient for switching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Adding people to party or camping increases expected number of fish caught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Children in party reduce expected number of fish caught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E126-A2E1-4BB6-62EC-3A9E8760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2" y="893616"/>
            <a:ext cx="3645628" cy="407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A0651-EF34-BE67-36D9-ED87C3AB1760}"/>
              </a:ext>
            </a:extLst>
          </p:cNvPr>
          <p:cNvCxnSpPr>
            <a:cxnSpLocks/>
          </p:cNvCxnSpPr>
          <p:nvPr/>
        </p:nvCxnSpPr>
        <p:spPr>
          <a:xfrm>
            <a:off x="4572000" y="2049087"/>
            <a:ext cx="3084023" cy="1305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2EFC8-1E22-00B6-1333-C5684091AA57}"/>
              </a:ext>
            </a:extLst>
          </p:cNvPr>
          <p:cNvCxnSpPr>
            <a:cxnSpLocks/>
          </p:cNvCxnSpPr>
          <p:nvPr/>
        </p:nvCxnSpPr>
        <p:spPr>
          <a:xfrm>
            <a:off x="3653444" y="2907464"/>
            <a:ext cx="2283471" cy="107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A3AF0-A54E-AA24-9428-9795BB249912}"/>
              </a:ext>
            </a:extLst>
          </p:cNvPr>
          <p:cNvCxnSpPr>
            <a:cxnSpLocks/>
          </p:cNvCxnSpPr>
          <p:nvPr/>
        </p:nvCxnSpPr>
        <p:spPr>
          <a:xfrm>
            <a:off x="4813071" y="3632660"/>
            <a:ext cx="814647" cy="706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F32A9-C574-B383-2D30-A94CF83FA8A9}"/>
              </a:ext>
            </a:extLst>
          </p:cNvPr>
          <p:cNvCxnSpPr>
            <a:cxnSpLocks/>
          </p:cNvCxnSpPr>
          <p:nvPr/>
        </p:nvCxnSpPr>
        <p:spPr>
          <a:xfrm>
            <a:off x="4842164" y="3973484"/>
            <a:ext cx="926869" cy="63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FA3CC1-AFAE-5D22-0215-84C2EABFAABF}"/>
              </a:ext>
            </a:extLst>
          </p:cNvPr>
          <p:cNvCxnSpPr>
            <a:cxnSpLocks/>
          </p:cNvCxnSpPr>
          <p:nvPr/>
        </p:nvCxnSpPr>
        <p:spPr>
          <a:xfrm>
            <a:off x="4227022" y="2616432"/>
            <a:ext cx="3429001" cy="1103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7D63-CE8B-7C84-26AC-FBBCF013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Residuals of GLM models are not expected to be Normally distributed  </a:t>
                </a:r>
              </a:p>
              <a:p>
                <a:r>
                  <a:rPr lang="en-US" dirty="0"/>
                  <a:t>Need a transformation of residuals to an easier to understand distribution 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Pearson adjustment </a:t>
                </a:r>
                <a:r>
                  <a:rPr lang="en-US" dirty="0"/>
                  <a:t>transforms the distributions of the residuals to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  <a:blipFill>
                <a:blip r:embed="rId3"/>
                <a:stretch>
                  <a:fillRect l="-1111" t="-129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C14BED-D8BA-13A9-A5D6-1D39057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41557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E16C-B8BA-7E63-0400-D9D4B825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C0-57E2-E59F-7F90-2C8E611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C013-3F3F-9611-72C4-36CB32D3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376794"/>
            <a:ext cx="4274818" cy="336249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Pearson adjusted residuals show some heteroscedastic behavior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b="1" dirty="0"/>
              <a:t>Do not over interpret this plot!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 sample of only 250 cases is small and there can be </a:t>
            </a:r>
            <a:r>
              <a:rPr lang="en-US" sz="1850" b="1" dirty="0"/>
              <a:t>considerable variation from sampling alone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and Q-Q plot show considerable right skew and larger outliers in the Pearson adjusted residuals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1FE1-0E21-7AB3-9569-8F438587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026622"/>
            <a:ext cx="4450282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Regularization and sparse models</a:t>
            </a:r>
            <a:endParaRPr lang="en-US" dirty="0"/>
          </a:p>
          <a:p>
            <a:pPr lvl="0"/>
            <a:r>
              <a:rPr lang="en-US" dirty="0"/>
              <a:t>Week 9, Oct 30: Models for messy data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 </a:t>
            </a:r>
            <a:r>
              <a:rPr lang="en-US" dirty="0"/>
              <a:t>Properties of time series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US" dirty="0"/>
              <a:t>Forecasting models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 Bayes MCMC methods</a:t>
            </a:r>
            <a:endParaRPr lang="en-US" dirty="0"/>
          </a:p>
          <a:p>
            <a:pPr lvl="0"/>
            <a:r>
              <a:rPr lang="en-US" dirty="0"/>
              <a:t>Nov 21: Project proposals due</a:t>
            </a:r>
          </a:p>
          <a:p>
            <a:pPr lvl="0"/>
            <a:r>
              <a:rPr lang="en-US" dirty="0"/>
              <a:t>Nov 27: </a:t>
            </a:r>
            <a:r>
              <a:rPr lang="en-US" b="1" dirty="0"/>
              <a:t>No class</a:t>
            </a:r>
            <a:r>
              <a:rPr lang="en-US" dirty="0"/>
              <a:t>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Hierarchical Bayesian models</a:t>
            </a:r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researchers, where a few people have very high numbers</a:t>
            </a:r>
          </a:p>
          <a:p>
            <a:pPr lvl="0"/>
            <a:r>
              <a:rPr lang="en-US" dirty="0"/>
              <a:t>The daily trading volume of a stock can spike occasionally  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</a:p>
          <a:p>
            <a:pPr lvl="0"/>
            <a:r>
              <a:rPr lang="en-US" dirty="0"/>
              <a:t>Or both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Switching probabilities from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have weight on left and right tails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 – cannot use GLM! 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’,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4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Reparametrize to get a form suitable for analysis in terms of the expected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over-dispersion parameter,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235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 negative binomial distribution is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74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Create a mixture of two distributions </a:t>
            </a:r>
          </a:p>
          <a:p>
            <a:pPr lvl="1"/>
            <a:r>
              <a:rPr lang="en-US" dirty="0"/>
              <a:t>A binomial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 of over-dispersed count data:</a:t>
            </a:r>
          </a:p>
          <a:p>
            <a:pPr lvl="1"/>
            <a:r>
              <a:rPr lang="en-US" dirty="0"/>
              <a:t>There are zero tornados on most days in most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road, but there are a few days with high numbers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</a:t>
                </a:r>
                <a:r>
                  <a:rPr lang="en-US" b="1" dirty="0"/>
                  <a:t>zero-inflated and over-dispersed!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87685" y="2146274"/>
            <a:ext cx="219374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 flipV="1">
            <a:off x="3378770" y="3190149"/>
            <a:ext cx="820089" cy="7625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38"/>
            <a:ext cx="8229600" cy="376958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lang="en-US" dirty="0"/>
              <a:t>Zero-center predictors to get</a:t>
            </a:r>
            <a:r>
              <a:rPr dirty="0"/>
              <a:t> </a:t>
            </a:r>
            <a:r>
              <a:rPr lang="en-US" dirty="0"/>
              <a:t>interpretable </a:t>
            </a:r>
            <a:r>
              <a:rPr dirty="0"/>
              <a:t>estimat</a:t>
            </a:r>
            <a:r>
              <a:rPr lang="en-US" dirty="0"/>
              <a:t>es</a:t>
            </a:r>
            <a:r>
              <a:rPr dirty="0"/>
              <a:t> of regression coefficients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</a:t>
            </a:r>
            <a:r>
              <a:rPr lang="en-US" dirty="0"/>
              <a:t> is</a:t>
            </a:r>
            <a:r>
              <a:rPr dirty="0"/>
              <a:t>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D65-F0CE-46C8-50FA-290102D5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5584-6F5A-BF20-32A6-4531D32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4" y="1020984"/>
            <a:ext cx="4004425" cy="3415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FB71-6756-E980-79DD-868281B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3A19-21FE-4DBB-A146-D3AB392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8705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The zero-inflated Poisson regression model for fish caught showed significant over-dispersion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Try zero-inflated negative binomial distribution regression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Log-likelihood increased from -542 for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All coefficients are significant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inflation coefficient has a large  standard error and wide CI!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 over-dispersion coefficient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Adds 1 extra parameter to model compared to zero-inflated Poisson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B1D4-FC2D-51F9-8621-C63FA036283B}"/>
              </a:ext>
            </a:extLst>
          </p:cNvPr>
          <p:cNvCxnSpPr>
            <a:cxnSpLocks/>
          </p:cNvCxnSpPr>
          <p:nvPr/>
        </p:nvCxnSpPr>
        <p:spPr>
          <a:xfrm flipV="1">
            <a:off x="3757353" y="3063240"/>
            <a:ext cx="3208712" cy="166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DB7B1-1D9B-F928-F82B-17A5ADE04979}"/>
              </a:ext>
            </a:extLst>
          </p:cNvPr>
          <p:cNvCxnSpPr>
            <a:cxnSpLocks/>
          </p:cNvCxnSpPr>
          <p:nvPr/>
        </p:nvCxnSpPr>
        <p:spPr>
          <a:xfrm>
            <a:off x="4605251" y="4122516"/>
            <a:ext cx="806334" cy="20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5723A-46E6-BCA6-18E3-AE6820E4BA68}"/>
              </a:ext>
            </a:extLst>
          </p:cNvPr>
          <p:cNvCxnSpPr>
            <a:cxnSpLocks/>
          </p:cNvCxnSpPr>
          <p:nvPr/>
        </p:nvCxnSpPr>
        <p:spPr>
          <a:xfrm flipV="1">
            <a:off x="4572000" y="2227811"/>
            <a:ext cx="3046615" cy="4364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C8F22-5695-5760-E022-0AEDE4D0DCE8}"/>
              </a:ext>
            </a:extLst>
          </p:cNvPr>
          <p:cNvCxnSpPr>
            <a:cxnSpLocks/>
          </p:cNvCxnSpPr>
          <p:nvPr/>
        </p:nvCxnSpPr>
        <p:spPr>
          <a:xfrm flipV="1">
            <a:off x="4276768" y="3366655"/>
            <a:ext cx="835559" cy="232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BEB-C4D8-6D31-BDF0-B0D26050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765-EFBE-27B5-F1F3-F4CFD02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235B-8D87-745E-4745-282CADA3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over-dispersion coefficient is far from Normal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is bimodal with asymmetric CI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Perhaps a Bayesian model would have been a better choice?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EBC3-B293-3D25-0FC6-29736DF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1" y="2373285"/>
            <a:ext cx="5735783" cy="27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012A-BE18-6CD3-D327-452A0A9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F84-1411-966E-9D2C-0D43DA3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A0D-11B3-4FE6-8B3F-57C5C55C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 plots are similar, with noticeable outliers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Both models exhibit a bit of heteroskedasticity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Heteroskedasticity near zero could be result of poor fit of binomial parameter  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F1277F-D87C-5759-C27E-1463704BF9BB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16CA9F-3456-8E6B-A082-8DE642E0C06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EBC9-C685-AB27-4107-65CB4186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2" y="2593097"/>
            <a:ext cx="4523706" cy="20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951EB-1FBA-DF9A-6CFB-9765242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1985"/>
            <a:ext cx="4589758" cy="20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8AA3-4357-A8FE-64EC-611F9FDF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F5F37A-EC46-0D82-1AB8-8A8023DC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2710829"/>
            <a:ext cx="4398778" cy="201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38AD3-7E99-0806-76B5-936FA08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1" y="2651166"/>
            <a:ext cx="4401588" cy="205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66F2-9344-091D-15CF-78FA486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8E88-BEF2-48A3-EF3C-7FD0C7E8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Dispersion of residuals is a slightly less for NB distribution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Bulk of residual distribution more symmetric for NB regression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the greater fraction in straight line (e.g. Normal) for NB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03F3E-C55D-59A7-193C-DFBC56B7DFDB}"/>
              </a:ext>
            </a:extLst>
          </p:cNvPr>
          <p:cNvCxnSpPr>
            <a:cxnSpLocks/>
          </p:cNvCxnSpPr>
          <p:nvPr/>
        </p:nvCxnSpPr>
        <p:spPr>
          <a:xfrm flipH="1">
            <a:off x="3192087" y="2273531"/>
            <a:ext cx="1126375" cy="17332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C41F93BC-04C6-2D51-60AE-F5C1D585BCA4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A5FE0CD-F62F-C84A-5F18-FCD2CBD0255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20545-03AE-8CE6-5ED3-AD3E3E3C99AD}"/>
              </a:ext>
            </a:extLst>
          </p:cNvPr>
          <p:cNvSpPr/>
          <p:nvPr/>
        </p:nvSpPr>
        <p:spPr>
          <a:xfrm rot="21174054">
            <a:off x="2796699" y="4024020"/>
            <a:ext cx="785547" cy="211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2F465-0F7B-2F4C-2FDD-48CB2362000F}"/>
              </a:ext>
            </a:extLst>
          </p:cNvPr>
          <p:cNvSpPr/>
          <p:nvPr/>
        </p:nvSpPr>
        <p:spPr>
          <a:xfrm rot="20679620">
            <a:off x="7386377" y="4000275"/>
            <a:ext cx="1021439" cy="2245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4B9AB-16D9-A21A-152E-852507D411C8}"/>
              </a:ext>
            </a:extLst>
          </p:cNvPr>
          <p:cNvCxnSpPr>
            <a:cxnSpLocks/>
          </p:cNvCxnSpPr>
          <p:nvPr/>
        </p:nvCxnSpPr>
        <p:spPr>
          <a:xfrm>
            <a:off x="5798127" y="2273531"/>
            <a:ext cx="1999211" cy="169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04A0-6F31-8C09-159F-C48B746B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E026C-DE03-7E12-04AD-1D030B1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2697999"/>
            <a:ext cx="7826432" cy="2200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56F20-4CF8-B601-9597-154D7ECF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7524-DBAA-5D7E-2EDB-C436AC69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resamples of the NB distribution regression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behavior is reasonable, but wide dispersion of outcomes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outliers that affect the model 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43AE-1662-40E0-C50F-BE558643B7DA}"/>
              </a:ext>
            </a:extLst>
          </p:cNvPr>
          <p:cNvCxnSpPr>
            <a:cxnSpLocks/>
          </p:cNvCxnSpPr>
          <p:nvPr/>
        </p:nvCxnSpPr>
        <p:spPr>
          <a:xfrm flipH="1">
            <a:off x="1620982" y="2223655"/>
            <a:ext cx="640080" cy="110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78999-D9D1-0A50-FA1E-1B9841925E2B}"/>
              </a:ext>
            </a:extLst>
          </p:cNvPr>
          <p:cNvCxnSpPr>
            <a:cxnSpLocks/>
          </p:cNvCxnSpPr>
          <p:nvPr/>
        </p:nvCxnSpPr>
        <p:spPr>
          <a:xfrm flipH="1">
            <a:off x="1675015" y="2177935"/>
            <a:ext cx="835429" cy="17860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15D4C-A135-93CA-0A5B-56274A4458B3}"/>
              </a:ext>
            </a:extLst>
          </p:cNvPr>
          <p:cNvCxnSpPr>
            <a:cxnSpLocks/>
          </p:cNvCxnSpPr>
          <p:nvPr/>
        </p:nvCxnSpPr>
        <p:spPr>
          <a:xfrm>
            <a:off x="3038302" y="2177935"/>
            <a:ext cx="1338349" cy="1446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54397-AAA2-5BE1-1069-94C1497AB0B4}"/>
              </a:ext>
            </a:extLst>
          </p:cNvPr>
          <p:cNvCxnSpPr>
            <a:cxnSpLocks/>
          </p:cNvCxnSpPr>
          <p:nvPr/>
        </p:nvCxnSpPr>
        <p:spPr>
          <a:xfrm flipH="1">
            <a:off x="2630978" y="2177935"/>
            <a:ext cx="157942" cy="723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5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0AAC-22B8-9E0C-D9FD-39181F96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B99-90DA-CAA0-594C-BFF050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6992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</a:t>
            </a:r>
            <a:r>
              <a:rPr lang="en-US" dirty="0"/>
              <a:t> value</a:t>
            </a:r>
            <a:r>
              <a:rPr dirty="0"/>
              <a:t>s</a:t>
            </a:r>
            <a:endParaRPr lang="en-US" dirty="0"/>
          </a:p>
          <a:p>
            <a:pPr lvl="1"/>
            <a:r>
              <a:rPr lang="en-US" dirty="0"/>
              <a:t>Extreme events not accounted for in model</a:t>
            </a:r>
            <a:endParaRPr dirty="0"/>
          </a:p>
          <a:p>
            <a:pPr lvl="0"/>
            <a:r>
              <a:rPr dirty="0"/>
              <a:t>But, </a:t>
            </a:r>
            <a:r>
              <a:rPr lang="en-US" dirty="0"/>
              <a:t>outliers </a:t>
            </a:r>
            <a:r>
              <a:rPr dirty="0"/>
              <a:t>may be of </a:t>
            </a:r>
            <a:r>
              <a:rPr lang="en-US" dirty="0"/>
              <a:t>greatest </a:t>
            </a:r>
            <a:r>
              <a:rPr dirty="0"/>
              <a:t>interest</a:t>
            </a:r>
            <a:r>
              <a:rPr lang="en-US" dirty="0"/>
              <a:t>!</a:t>
            </a:r>
            <a:endParaRPr dirty="0"/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single </a:t>
            </a:r>
            <a:r>
              <a:rPr lang="en-US" sz="1800" b="1" dirty="0"/>
              <a:t>outlier with high leverage </a:t>
            </a:r>
            <a:r>
              <a:rPr lang="en-US" sz="1800" dirty="0"/>
              <a:t>to the regression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represents the bulk of the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regression line with the outlier is skewed with respect to the bulk of the data 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 flipV="1">
            <a:off x="4767072" y="2479040"/>
            <a:ext cx="3604768" cy="5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643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912337" y="3441469"/>
            <a:ext cx="1301519" cy="3746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has only small change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noticeably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affect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tails </a:t>
            </a:r>
          </a:p>
          <a:p>
            <a:pPr lvl="1"/>
            <a:r>
              <a:rPr lang="en-US" dirty="0"/>
              <a:t>Can be asymmetric with long tails</a:t>
            </a:r>
          </a:p>
          <a:p>
            <a:pPr lvl="1"/>
            <a:r>
              <a:rPr lang="en-US" dirty="0"/>
              <a:t>Use heavy tailed distribution models</a:t>
            </a:r>
          </a:p>
          <a:p>
            <a:pPr lvl="1"/>
            <a:r>
              <a:rPr lang="en-US" dirty="0"/>
              <a:t>Apply models with mixtures of distributions to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parameter estimates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1735-9903-BE8B-601F-5E7F191E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E11-5EA0-97D5-B56A-60615F66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098F-EB4C-4DC9-6F93-02AA0DA4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9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There are several measures we can use to understand outliers</a:t>
            </a:r>
          </a:p>
          <a:p>
            <a:r>
              <a:rPr lang="en-US" b="1" dirty="0"/>
              <a:t>Residual distance</a:t>
            </a:r>
            <a:r>
              <a:rPr lang="en-US" dirty="0"/>
              <a:t>, the difference between observed and model response    </a:t>
            </a:r>
          </a:p>
          <a:p>
            <a:r>
              <a:rPr lang="en-US" b="1" dirty="0"/>
              <a:t>Leverage</a:t>
            </a:r>
            <a:r>
              <a:rPr lang="en-US" dirty="0"/>
              <a:t>, a measure of distance of an observation from the mean of the independent variables   </a:t>
            </a:r>
          </a:p>
          <a:p>
            <a:r>
              <a:rPr lang="en-US" b="1" dirty="0"/>
              <a:t>Influence and Cooke’s distance</a:t>
            </a:r>
            <a:r>
              <a:rPr lang="en-US" dirty="0"/>
              <a:t>, the change in the response from leaving out an observation when fitting the model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7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model</a:t>
                </a:r>
                <a:r>
                  <a:rPr lang="en-US" dirty="0"/>
                  <a:t> response</a:t>
                </a:r>
                <a:endParaRPr dirty="0"/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741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b="1" dirty="0"/>
                  <a:t>Influence plot </a:t>
                </a:r>
                <a:r>
                  <a:rPr lang="en-US" sz="1800" dirty="0"/>
                  <a:t>enables evaluation of </a:t>
                </a:r>
                <a:r>
                  <a:rPr lang="en-US" sz="1800" b="1" dirty="0"/>
                  <a:t>outlier effects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hlinkClick r:id="rId2"/>
                  </a:rPr>
                  <a:t>Studentized residuals </a:t>
                </a:r>
                <a:r>
                  <a:rPr lang="en-US" sz="1800" dirty="0"/>
                  <a:t>on the vertical axis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lvl="1"/>
                <a:r>
                  <a:rPr lang="en-US" sz="165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</m:oMath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Leverage</a:t>
                </a:r>
                <a:r>
                  <a:rPr lang="en-US" sz="1800" dirty="0"/>
                  <a:t> on the horizontal axis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Size of the markers indicates overall </a:t>
                </a:r>
                <a:r>
                  <a:rPr lang="en-US" sz="1800" b="1" dirty="0"/>
                  <a:t>influence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  <a:blipFill>
                <a:blip r:embed="rId3"/>
                <a:stretch>
                  <a:fillRect l="-1132" t="-98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But the influence function is </a:t>
            </a:r>
            <a:r>
              <a:rPr lang="en-US" b="1" dirty="0"/>
              <a:t>unbounded!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lang="en-US" dirty="0"/>
              <a:t>Difficult</a:t>
            </a:r>
            <a:r>
              <a:rPr dirty="0"/>
              <a:t>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  <a:r>
              <a:rPr lang="en-US" dirty="0"/>
              <a:t> at 0</a:t>
            </a:r>
            <a:endParaRPr dirty="0"/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simply edit out the outliers?</a:t>
                </a:r>
              </a:p>
              <a:p>
                <a:pPr lvl="0"/>
                <a:r>
                  <a:rPr lang="en-US" dirty="0"/>
                  <a:t>But, what fraction of the data are outliers?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alpha trimmed mean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Order the values and remove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highest and lowest</a:t>
                </a:r>
              </a:p>
              <a:p>
                <a:pPr lvl="1"/>
                <a:r>
                  <a:rPr lang="en-US" dirty="0"/>
                  <a:t>But, alpha trimming is a bit arbitrary</a:t>
                </a:r>
              </a:p>
              <a:p>
                <a:pPr lvl="1"/>
                <a:r>
                  <a:rPr lang="en-US"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median</a:t>
                </a:r>
              </a:p>
              <a:p>
                <a:pPr lvl="0"/>
                <a:r>
                  <a:rPr lang="en-US" dirty="0"/>
                  <a:t>Alpha trimming hard to implement in higher dimensions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the properties of the Huber estimator?</a:t>
                </a:r>
              </a:p>
              <a:p>
                <a:pPr lvl="0"/>
                <a:r>
                  <a:rPr lang="en-US" dirty="0"/>
                  <a:t>Influence function is linear near the mean but constant away from the mean</a:t>
                </a:r>
              </a:p>
              <a:p>
                <a:pPr lvl="1"/>
                <a:r>
                  <a:rPr lang="en-US" b="1" dirty="0"/>
                  <a:t>hinge point</a:t>
                </a:r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median absolute deviation</a:t>
                </a:r>
                <a:endParaRPr lang="en-US" dirty="0"/>
              </a:p>
              <a:p>
                <a:pPr lvl="1"/>
                <a:r>
                  <a:rPr lang="en-US" dirty="0"/>
                  <a:t>Robustness and bias increases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decreases</a:t>
                </a:r>
              </a:p>
              <a:p>
                <a:pPr lvl="0"/>
                <a:r>
                  <a:rPr lang="en-US" dirty="0"/>
                  <a:t>Huber estimator is low bias</a:t>
                </a:r>
              </a:p>
              <a:p>
                <a:pPr lvl="1"/>
                <a:r>
                  <a:rPr lang="en-US" dirty="0"/>
                  <a:t>Unbiased for samples near the point estimate</a:t>
                </a:r>
              </a:p>
              <a:p>
                <a:pPr lvl="1"/>
                <a:r>
                  <a:rPr lang="en-US" dirty="0"/>
                  <a:t>Constant influence away from the point estimate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tapers to 0 for extreme outliers</a:t>
                </a:r>
              </a:p>
              <a:p>
                <a:pPr lvl="0"/>
                <a:r>
                  <a:rPr lang="en-US" dirty="0"/>
                  <a:t>E</a:t>
                </a:r>
                <a:r>
                  <a:rPr dirty="0"/>
                  <a:t>xample</a:t>
                </a:r>
                <a:r>
                  <a:rPr lang="en-US" dirty="0"/>
                  <a:t>,</a:t>
                </a:r>
                <a:r>
                  <a:rPr dirty="0"/>
                  <a:t>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197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326775" y="1691640"/>
            <a:ext cx="4305992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DFE41B-4B1A-88E0-8623-0BFC0D9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82" y="2493819"/>
            <a:ext cx="4611579" cy="23218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77FCA9-F3A2-9438-BB04-EC1EABF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" y="2132376"/>
            <a:ext cx="4117542" cy="2682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2"/>
            <a:ext cx="8381305" cy="125835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slope coefficients are noticeably different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CIs of intercept and slope coefficient are reduced in robust model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confidence intervals the differences are not statistically significant</a:t>
            </a:r>
            <a:endParaRPr lang="en-US" sz="18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 flipV="1">
            <a:off x="1309255" y="4048408"/>
            <a:ext cx="4039985" cy="58398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Huber regression</a:t>
            </a:r>
            <a:endParaRPr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C46BB-C537-054C-7C27-6F534DE125C6}"/>
              </a:ext>
            </a:extLst>
          </p:cNvPr>
          <p:cNvCxnSpPr>
            <a:cxnSpLocks/>
          </p:cNvCxnSpPr>
          <p:nvPr/>
        </p:nvCxnSpPr>
        <p:spPr>
          <a:xfrm flipH="1" flipV="1">
            <a:off x="4152207" y="3908072"/>
            <a:ext cx="3840480" cy="58398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F9E-E131-F0C3-03A1-6AAB91ED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2B34F-9E29-6C61-590B-E0F6C8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E973-488F-7053-DA64-3B1CEDD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3BA09-1D96-56F0-7A49-EF53E72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25F9-4133-A498-4747-D43DC52D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57CED-0346-FB0A-CCF9-806C190E1E3D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7A427-DC4E-77FF-300F-D12C69CE9D76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9F19E4A-F907-2352-F4F0-0986610A093C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6DAC9B-0782-94FD-2021-4FCB0D720768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0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54A4-438A-3598-2173-713F8FD1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BA0-F13E-AC4D-C2C3-E5DD3FB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0005-97A5-AC99-D88A-30B0414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</a:t>
            </a:r>
            <a:r>
              <a:rPr lang="en-US"/>
              <a:t>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Most dental patients examined require 0 root canals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typically 0  </a:t>
            </a:r>
          </a:p>
          <a:p>
            <a:r>
              <a:rPr lang="en-US" dirty="0"/>
              <a:t>In epidemiology the probability distribution of the of people contracting a disease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distribution, or switching distribution  </a:t>
            </a:r>
          </a:p>
          <a:p>
            <a:pPr lvl="1"/>
            <a:r>
              <a:rPr lang="en-US" dirty="0"/>
              <a:t>A standard distribution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responses, but insufficient number  </a:t>
                </a:r>
              </a:p>
              <a:p>
                <a:r>
                  <a:rPr lang="en-US" dirty="0"/>
                  <a:t>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Switching probability adds an addition degree of freedom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3270</Words>
  <Application>Microsoft Office PowerPoint</Application>
  <PresentationFormat>On-screen Show (16:9)</PresentationFormat>
  <Paragraphs>392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Office Theme</vt:lpstr>
      <vt:lpstr>Models for Messy Data</vt:lpstr>
      <vt:lpstr>Welcome to the Second Half of CSCI E-83!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Example: Dealing With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251</cp:revision>
  <dcterms:created xsi:type="dcterms:W3CDTF">2024-08-16T02:31:51Z</dcterms:created>
  <dcterms:modified xsi:type="dcterms:W3CDTF">2025-10-10T02:54:10Z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