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696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2429" y="1200121"/>
            <a:ext cx="5396997" cy="39016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r>
                  <a:rPr sz="2000" dirty="0"/>
                  <a:t>In other words, we are interested in the marginal distribution 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3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discrete distributions compute the marginal by summation</a:t>
                </a:r>
              </a:p>
              <a:p>
                <a:pPr lvl="0"/>
                <a:r>
                  <a:rPr dirty="0"/>
                  <a:t>Example, need to know 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ever directly computing the marginal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 partial slopes, intercept, error distributions, lasso constants,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summing all of the possibilities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Statistical inference 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uncertainty in the estimates</a:t>
            </a:r>
          </a:p>
          <a:p>
            <a:pPr lvl="0"/>
            <a:r>
              <a:rPr dirty="0"/>
              <a:t>Confidence intervals 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to we interpret the foregoing relationship?</a:t>
                </a:r>
              </a:p>
              <a:p>
                <a:pPr lvl="0"/>
                <a:r>
                  <a:rPr lang="en-US" dirty="0"/>
                  <a:t>Consider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We can find an un-normalized function proportional to the posterior distribution</a:t>
                </a:r>
              </a:p>
              <a:p>
                <a:pPr lvl="0"/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Creating Bayes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dirty="0"/>
              <a:t>Inference on the posterior can be performed; compute </a:t>
            </a:r>
            <a:r>
              <a:rPr b="1" dirty="0"/>
              <a:t>credible intervals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</a:t>
            </a:r>
            <a:r>
              <a:rPr lang="en-US" dirty="0"/>
              <a:t>t</a:t>
            </a:r>
            <a:r>
              <a:rPr dirty="0"/>
              <a:t>he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choice of the prior 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convincing to a </a:t>
            </a:r>
            <a:r>
              <a:rPr sz="2200" b="1" dirty="0"/>
              <a:t>skeptical audience</a:t>
            </a:r>
            <a:endParaRPr sz="2200" dirty="0"/>
          </a:p>
          <a:p>
            <a:pPr lvl="0"/>
            <a:r>
              <a:rPr sz="2200" dirty="0"/>
              <a:t>Often tend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prior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prior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there</a:t>
            </a:r>
            <a:r>
              <a:rPr lang="en-US" dirty="0"/>
              <a:t> count be</a:t>
            </a:r>
            <a:r>
              <a:rPr dirty="0"/>
              <a:t>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sometimes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overly constrained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54929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54929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Nonparametric bootstrap estimation is widely useful and requires minimal assumption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We are interested in analyzing the incidence of distracted drivers</a:t>
                </a:r>
              </a:p>
              <a:p>
                <a:pPr lvl="0"/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steps to compute the posterior for this example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Use the conjugate prior,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Beta</a:t>
                </a:r>
                <a:r>
                  <a:rPr dirty="0"/>
                  <a:t> posterior distribution 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Add more evidence (data) and update the posterior distribution.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using Conjugate Distribution</a:t>
            </a:r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19024" y="1491488"/>
            <a:ext cx="2184400" cy="2365248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US" sz="2000" dirty="0"/>
              <a:t>What are the properties of the Beta distribution </a:t>
            </a:r>
            <a:r>
              <a:rPr sz="2000" dirty="0"/>
              <a:t>for different parameter values</a:t>
            </a:r>
            <a:r>
              <a:rPr lang="en-US" sz="2000" dirty="0"/>
              <a:t>?</a:t>
            </a:r>
            <a:endParaRPr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Binomial likelihood and a Beta prior</a:t>
                </a:r>
              </a:p>
              <a:p>
                <a:pPr lvl="0"/>
                <a:r>
                  <a:rPr lang="en-US" dirty="0"/>
                  <a:t>Define the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2041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counts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failure,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evidence the greater the influence on the posterior 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444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Consider example with:</a:t>
                </a:r>
                <a:br/>
                <a:r>
                  <a:t>- 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br/>
                <a:r>
                  <a:t>- Evidence,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/>
                <a:r>
                  <a:t>- Posterior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193800"/>
            <a:ext cx="292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find an estimate of the poster distribution?</a:t>
            </a:r>
          </a:p>
          <a:p>
            <a:pPr marL="342900" lvl="0" indent="-342900">
              <a:buAutoNum type="arabicPeriod"/>
            </a:pPr>
            <a:r>
              <a:t>We can sample from the analytic solution - if we have a conjugate</a:t>
            </a:r>
          </a:p>
          <a:p>
            <a:pPr marL="342900" lvl="0" indent="-342900">
              <a:buAutoNum type="arabicPeriod"/>
            </a:pPr>
            <a:r>
              <a:t>We can sample the likelihood and prior, take the product and normalize - for any posterior</a:t>
            </a:r>
          </a:p>
          <a:p>
            <a:pPr marL="342900" lvl="0" indent="-342900">
              <a:buAutoNum type="arabicPeriod"/>
            </a:pPr>
            <a:r>
              <a:t>Grid sample or Markov chain Monte Carlo (MCMC) sample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Grid sampling</a:t>
            </a:r>
            <a:r>
              <a:t> is a naive approach</a:t>
            </a:r>
          </a:p>
          <a:p>
            <a:pPr lvl="0"/>
            <a:r>
              <a:t>Compute the probability at each point on a regular gird</a:t>
            </a:r>
          </a:p>
          <a:p>
            <a:pPr lvl="1"/>
            <a:r>
              <a:t>Sample over range of interesting values for variables</a:t>
            </a:r>
          </a:p>
          <a:p>
            <a:pPr lvl="1"/>
            <a:r>
              <a:t>Posterior if conjugate prior</a:t>
            </a:r>
            <a:br/>
            <a:endParaRPr/>
          </a:p>
          <a:p>
            <a:pPr lvl="1"/>
            <a:r>
              <a:t>Prior and likelihood</a:t>
            </a:r>
          </a:p>
          <a:p>
            <a:pPr lvl="0"/>
            <a:r>
              <a:rPr i="1"/>
              <a:t>In principle</a:t>
            </a:r>
            <a:r>
              <a:t> can work for any number of dimensions</a:t>
            </a:r>
          </a:p>
          <a:p>
            <a:pPr lvl="1"/>
            <a:r>
              <a:t>In 1-dimension is just regularly spaced points on a line</a:t>
            </a:r>
            <a:br/>
            <a:endParaRPr/>
          </a:p>
          <a:p>
            <a:pPr lvl="1"/>
            <a:r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Algorithm for grid sampling to compute posterior from likelihood and prior</a:t>
            </a:r>
          </a:p>
          <a:p>
            <a:pPr lvl="0" indent="0">
              <a:buNone/>
            </a:pPr>
            <a:r>
              <a:rPr>
                <a:latin typeface="Courier"/>
              </a:rPr>
              <a:t>Procedure CreateGrid(variables, lower_limits, upper_limits):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Build the sampling grid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sampling_grid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SampleLikelihood(sampling_value, observation_values):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likelihood_function(observation_values, sampling_value)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Prior(sampling_values, prior_parameter_value):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prior_density_function(sampling_value, prior_parameter_values)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ComputePosterior(variables, lower_limits, upper_limits):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the sampling grid</a:t>
            </a:r>
            <a:br/>
            <a:r>
              <a:rPr>
                <a:latin typeface="Courier"/>
              </a:rPr>
              <a:t>    Grid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CreateGrid(variables, lower_limits, upper_limits)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/>
            <a:r>
              <a:rPr>
                <a:latin typeface="Courier"/>
              </a:rPr>
              <a:t>    array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sampling_value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(lower_limits, upper_limits):   </a:t>
            </a:r>
            <a:br/>
            <a:r>
              <a:rPr>
                <a:latin typeface="Courier"/>
              </a:rPr>
              <a:t>        likelihood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SampleLikelihood(sampling_value, observation_values)</a:t>
            </a:r>
            <a:br/>
            <a:r>
              <a:rPr>
                <a:latin typeface="Courier"/>
              </a:rPr>
              <a:t>        prior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Prior(sampling_values, prior_parameter_value)   </a:t>
            </a:r>
            <a:br/>
            <a:r>
              <a:rPr>
                <a:latin typeface="Courier"/>
              </a:rPr>
              <a:t>        posterior[sampling_value]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likelihood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prior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the posterior       </a:t>
            </a:r>
            <a:br/>
            <a:r>
              <a:rPr>
                <a:latin typeface="Courier"/>
              </a:rPr>
              <a:t>    probability_data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(Grid)])</a:t>
            </a:r>
            <a:br/>
            <a:r>
              <a:rPr>
                <a:latin typeface="Courier"/>
              </a:rPr>
              <a:t>    posterior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probability_data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There are several variations of the basic nonparametric bootstrap algorithm</a:t>
            </a:r>
          </a:p>
          <a:p>
            <a:pPr lvl="0"/>
            <a:r>
              <a:t>One sample bootstrap</a:t>
            </a:r>
          </a:p>
          <a:p>
            <a:pPr lvl="1"/>
            <a:r>
              <a:t>Inference on single statistic,</a:t>
            </a:r>
          </a:p>
          <a:p>
            <a:pPr lvl="1"/>
            <a:r>
              <a:t>e.g. inference on mean or variance</a:t>
            </a:r>
          </a:p>
          <a:p>
            <a:pPr lvl="0"/>
            <a:r>
              <a:t>Two sample bootstrap</a:t>
            </a:r>
          </a:p>
          <a:p>
            <a:pPr lvl="1"/>
            <a:r>
              <a:t>Inference two sample statistic</a:t>
            </a:r>
            <a:br/>
            <a:endParaRPr/>
          </a:p>
          <a:p>
            <a:pPr lvl="1"/>
            <a:r>
              <a:t>e.g. difference of means</a:t>
            </a:r>
          </a:p>
          <a:p>
            <a:pPr lvl="0"/>
            <a:r>
              <a:t>Special cases</a:t>
            </a:r>
          </a:p>
          <a:p>
            <a:pPr lvl="1"/>
            <a:r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can we specify the uncertainty for a Bayesian parameter estimate?</a:t>
                </a:r>
              </a:p>
              <a:p>
                <a:pPr lvl="0"/>
                <a:r>
                  <a:t>For frequentist analysis we use confidence intervals, but not entirely appropriate</a:t>
                </a:r>
              </a:p>
              <a:p>
                <a:pPr lvl="1"/>
                <a:r>
                  <a:t>Confidence intervals are based on a </a:t>
                </a:r>
                <a:r>
                  <a:rPr b="1"/>
                  <a:t>sampling distribution</a:t>
                </a:r>
                <a:br/>
                <a:endParaRPr/>
              </a:p>
              <a:p>
                <a:pPr lvl="1"/>
                <a:r>
                  <a:t>The upper and lower confidence intervals quantiles of the sampling distribution</a:t>
                </a:r>
                <a:br/>
                <a:endParaRPr/>
              </a:p>
              <a:p>
                <a:pPr lvl="1"/>
                <a:r>
                  <a:t>Bayesian analysis has no sampling distribution uses a prior distribution and likelihood</a:t>
                </a:r>
              </a:p>
              <a:p>
                <a:pPr lvl="0"/>
                <a:r>
                  <a:t>For Bayesian analysis inference performed on posterior distribution</a:t>
                </a:r>
              </a:p>
              <a:p>
                <a:pPr lvl="1"/>
                <a:r>
                  <a:t>We use a concept known as the </a:t>
                </a:r>
                <a:r>
                  <a:rPr b="1"/>
                  <a:t>credible interval</a:t>
                </a:r>
                <a:br/>
                <a:endParaRPr/>
              </a:p>
              <a:p>
                <a:pPr lvl="1"/>
                <a:r>
                  <a:t>A credible interval is an interval on the Bayesian posterior distribution with the highest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proportion of posterior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How can we specify the uncertainty for a Bayesian parameter estimate?</a:t>
                </a:r>
              </a:p>
              <a:p>
                <a:pPr lvl="0"/>
                <a:r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t> credible interval encompasses the 90% of the posterior distribution with the highest density</a:t>
                </a:r>
              </a:p>
              <a:p>
                <a:pPr lvl="0"/>
                <a:r>
                  <a:t>The credible interval is sometime called the </a:t>
                </a:r>
                <a:r>
                  <a:rPr b="1"/>
                  <a:t>highest density interval (HDI)</a:t>
                </a:r>
                <a:r>
                  <a:t>, or </a:t>
                </a:r>
                <a:r>
                  <a:rPr b="1"/>
                  <a:t>highest posterior density interval (HPDI)</a:t>
                </a:r>
              </a:p>
              <a:p>
                <a:pPr lvl="1"/>
                <a:r>
                  <a:t>These names make sense, since we seek the the densest posterior interval containing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probability</a:t>
                </a:r>
              </a:p>
              <a:p>
                <a:pPr lvl="0"/>
                <a:r>
                  <a:t>For symmetric distributions the credible interval can be numerically the same as the confidence interval</a:t>
                </a:r>
              </a:p>
              <a:p>
                <a:pPr lvl="1"/>
                <a:r>
                  <a:t>In general, these two quantities can be quite different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12, 40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35100" y="1193800"/>
            <a:ext cx="628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are credible intervals different from the more familiar confidence intervals?</a:t>
                </a:r>
              </a:p>
              <a:p>
                <a:pPr marL="0" lvl="0" indent="0">
                  <a:buNone/>
                </a:pPr>
                <a:r>
                  <a:t>Confidence intervials and credible intervals are conceptually quite different</a:t>
                </a:r>
              </a:p>
              <a:p>
                <a:pPr marL="0" lvl="0" indent="0">
                  <a:buNone/>
                </a:pPr>
                <a:r>
                  <a:t>A confidence interval is a purely frequentest concept</a:t>
                </a:r>
                <a:br/>
                <a:r>
                  <a:t>- Is an interval on the </a:t>
                </a:r>
                <a:r>
                  <a:rPr b="1"/>
                  <a:t>sampling distribution</a:t>
                </a:r>
                <a:r>
                  <a:t> where repeated samples of a statistic are expected with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r>
                  <a:t>- </a:t>
                </a:r>
                <a:r>
                  <a:rPr b="1"/>
                  <a:t>Cannot interpret</a:t>
                </a:r>
                <a:r>
                  <a:t> a confidence interval as an interval on a probability distribution of the value of a statistic!</a:t>
                </a:r>
              </a:p>
              <a:p>
                <a:pPr marL="0" lvl="0" indent="0">
                  <a:buNone/>
                </a:pPr>
                <a:r>
                  <a:t>Credible interval is an interval on a posterior distribution of the statistic</a:t>
                </a:r>
                <a:br/>
                <a:r>
                  <a:t>- Credible interval is exactly what the misinterpretation of the confidence interval tries to be</a:t>
                </a:r>
                <a:br/>
                <a:r>
                  <a:t>- Credible interval is the interval with highest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probability for the statistic being estimated</a:t>
                </a:r>
              </a:p>
              <a:p>
                <a:pPr marL="0" lvl="0" indent="0">
                  <a:buNone/>
                </a:pPr>
                <a:r>
                  <a:t>For symmetric posterior distributions, the credible interval will be numerically the same as the confidence interval</a:t>
                </a:r>
                <a:br/>
                <a:r>
                  <a:t>- This need not be the case in general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Compare confidence interval and credible interval for the case of 10 observations</a:t>
            </a:r>
          </a:p>
          <a:p>
            <a:pPr lvl="0"/>
            <a:r>
              <a:t>Credible intervals cross the density function at exactly the same density</a:t>
            </a:r>
          </a:p>
          <a:p>
            <a:pPr lvl="0"/>
            <a:r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6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What else can we do with a Bayesian posterior distribution beyond credible intervals?</a:t>
            </a:r>
          </a:p>
          <a:p>
            <a:pPr lvl="0"/>
            <a:r>
              <a:t>Perform simulations and make predictions</a:t>
            </a:r>
          </a:p>
          <a:p>
            <a:pPr lvl="0"/>
            <a:r>
              <a:t>Predictions are computed by simulating from the posterior distribution</a:t>
            </a:r>
          </a:p>
          <a:p>
            <a:pPr lvl="0"/>
            <a:r>
              <a:t>Results of these simulations are useful for several purposes, including:</a:t>
            </a:r>
          </a:p>
          <a:p>
            <a:pPr lvl="1"/>
            <a:r>
              <a:t>Predicting posterior values</a:t>
            </a:r>
            <a:br/>
            <a:endParaRPr/>
          </a:p>
          <a:p>
            <a:pPr lvl="1"/>
            <a:r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Example; What are the probabilities of distracted drivers for the next 10 cars with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193800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Contrasts with frequentist statistics is to compute a point estimate and confidence interval from a sample</a:t>
            </a:r>
          </a:p>
          <a:p>
            <a:pPr lvl="0"/>
            <a:r>
              <a:t>Bayesian models allow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Despite the long history, Bayesian models 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dirty="0"/>
              <a:t>Frequentist </a:t>
            </a:r>
            <a:r>
              <a:rPr lang="en-US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dirty="0"/>
              <a:t>The need to specify 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dirty="0"/>
              <a:t>Recent emergence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1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pPr lvl="1"/>
            <a:r>
              <a:rPr lang="en-US" dirty="0"/>
              <a:t>Frequentist models which must be computed from a complete sample</a:t>
            </a:r>
            <a:endParaRPr lang="en-US" b="1" dirty="0"/>
          </a:p>
          <a:p>
            <a:pPr lvl="0"/>
            <a:r>
              <a:rPr dirty="0"/>
              <a:t>Inference can be performed on the poster</a:t>
            </a:r>
            <a:r>
              <a:rPr lang="en-US" dirty="0"/>
              <a:t>io</a:t>
            </a:r>
            <a:r>
              <a:rPr dirty="0"/>
              <a:t>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3630</Words>
  <Application>Microsoft Office PowerPoint</Application>
  <PresentationFormat>On-screen Show (16:9)</PresentationFormat>
  <Paragraphs>348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Creating Bayes models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Example using Conjugate Distribution</vt:lpstr>
      <vt:lpstr>Working with Conjugate Distribution</vt:lpstr>
      <vt:lpstr>Example using Conjugate Distribution</vt:lpstr>
      <vt:lpstr>Example using Conjugate Distribution</vt:lpstr>
      <vt:lpstr>Example using Conjugate Distribution</vt:lpstr>
      <vt:lpstr>Example using Conjugate Distribution</vt:lpstr>
      <vt:lpstr>Example using Conjugate Distribution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54</cp:revision>
  <dcterms:created xsi:type="dcterms:W3CDTF">2024-08-16T02:28:43Z</dcterms:created>
  <dcterms:modified xsi:type="dcterms:W3CDTF">2024-09-20T02:43:28Z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