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308" r:id="rId2"/>
    <p:sldId id="257" r:id="rId3"/>
    <p:sldId id="328" r:id="rId4"/>
    <p:sldId id="258" r:id="rId5"/>
    <p:sldId id="260" r:id="rId6"/>
    <p:sldId id="329" r:id="rId7"/>
    <p:sldId id="262" r:id="rId8"/>
    <p:sldId id="316" r:id="rId9"/>
    <p:sldId id="263" r:id="rId10"/>
    <p:sldId id="310" r:id="rId11"/>
    <p:sldId id="268" r:id="rId12"/>
    <p:sldId id="332" r:id="rId13"/>
    <p:sldId id="309" r:id="rId14"/>
    <p:sldId id="269" r:id="rId15"/>
    <p:sldId id="311" r:id="rId16"/>
    <p:sldId id="312" r:id="rId17"/>
    <p:sldId id="313" r:id="rId18"/>
    <p:sldId id="314" r:id="rId19"/>
    <p:sldId id="270" r:id="rId20"/>
    <p:sldId id="330" r:id="rId21"/>
    <p:sldId id="315" r:id="rId22"/>
    <p:sldId id="317" r:id="rId23"/>
    <p:sldId id="271" r:id="rId24"/>
    <p:sldId id="272" r:id="rId25"/>
    <p:sldId id="274" r:id="rId26"/>
    <p:sldId id="275" r:id="rId27"/>
    <p:sldId id="273" r:id="rId28"/>
    <p:sldId id="276" r:id="rId29"/>
    <p:sldId id="277" r:id="rId30"/>
    <p:sldId id="318" r:id="rId31"/>
    <p:sldId id="278" r:id="rId32"/>
    <p:sldId id="279" r:id="rId33"/>
    <p:sldId id="319" r:id="rId34"/>
    <p:sldId id="281" r:id="rId35"/>
    <p:sldId id="282" r:id="rId36"/>
    <p:sldId id="283" r:id="rId37"/>
    <p:sldId id="321" r:id="rId38"/>
    <p:sldId id="323" r:id="rId39"/>
    <p:sldId id="324" r:id="rId40"/>
    <p:sldId id="322" r:id="rId41"/>
    <p:sldId id="288" r:id="rId42"/>
    <p:sldId id="289" r:id="rId43"/>
    <p:sldId id="325" r:id="rId44"/>
    <p:sldId id="290" r:id="rId45"/>
    <p:sldId id="291" r:id="rId46"/>
    <p:sldId id="292" r:id="rId47"/>
    <p:sldId id="293" r:id="rId48"/>
    <p:sldId id="294" r:id="rId49"/>
    <p:sldId id="299" r:id="rId50"/>
    <p:sldId id="326" r:id="rId51"/>
    <p:sldId id="302" r:id="rId52"/>
    <p:sldId id="331" r:id="rId53"/>
    <p:sldId id="303" r:id="rId54"/>
    <p:sldId id="304" r:id="rId55"/>
    <p:sldId id="305" r:id="rId56"/>
    <p:sldId id="306" r:id="rId57"/>
    <p:sldId id="327" r:id="rId58"/>
    <p:sldId id="307" r:id="rId5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38" y="6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CC803-D91A-40A8-8BFC-49FB40BF658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D3DEE-884F-4AC4-B40C-E4221C798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3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169-E60F-930B-6A0C-55E8CD26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183DB-E2EE-CC1D-04EF-C374A527E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FB3D-B3D9-2BC3-5D34-CE5CAB41B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0127-2018-926A-87DD-BC8E86BAF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8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D3DEE-884F-4AC4-B40C-E4221C7984B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9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atsy.readthedocs.io/en/latest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linear_model" TargetMode="External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ikit-learn.org/stable/modules/linear_model.html#generalized-linear-regression" TargetMode="External"/><Relationship Id="rId4" Type="http://schemas.openxmlformats.org/officeDocument/2006/relationships/hyperlink" Target="https://www.statsmodels.org/stable/glm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gistic_regress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en.wikipedia.org/wiki/Poisson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Categorical Variables and Nonlinear Responses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8"/>
            <a:ext cx="8229600" cy="187604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Create design matrix </a:t>
            </a:r>
            <a:r>
              <a:rPr lang="en-US" sz="2000" b="1" dirty="0"/>
              <a:t>with an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52" y="2619756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7692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368" y="2607564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10000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118" y="2956824"/>
            <a:ext cx="663650" cy="1258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39820D-4D9C-D60B-7091-3688658BA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2" y="2956824"/>
            <a:ext cx="6140704" cy="1275689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5E7C84B9-374D-EBC1-47CC-4225C2F79852}"/>
              </a:ext>
            </a:extLst>
          </p:cNvPr>
          <p:cNvSpPr/>
          <p:nvPr/>
        </p:nvSpPr>
        <p:spPr>
          <a:xfrm rot="16200000">
            <a:off x="2811511" y="2848356"/>
            <a:ext cx="239298" cy="29077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014CD9-889D-8BE3-7334-04C2AA4A7901}"/>
              </a:ext>
            </a:extLst>
          </p:cNvPr>
          <p:cNvSpPr txBox="1">
            <a:spLocks/>
          </p:cNvSpPr>
          <p:nvPr/>
        </p:nvSpPr>
        <p:spPr>
          <a:xfrm>
            <a:off x="516682" y="4421421"/>
            <a:ext cx="4907372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b="1" dirty="0"/>
              <a:t>Wait! Why are there only 4 dummy variables for 5 levels of the `</a:t>
            </a:r>
            <a:r>
              <a:rPr lang="en-US" sz="2000" b="1" dirty="0" err="1"/>
              <a:t>body_style</a:t>
            </a:r>
            <a:r>
              <a:rPr lang="en-US" sz="2000" b="1" dirty="0"/>
              <a:t>`?</a:t>
            </a:r>
            <a:endParaRPr lang="en-US" sz="16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622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happened to the coefficient for the first level of `</a:t>
                </a:r>
                <a:r>
                  <a:rPr lang="en-US" dirty="0" err="1"/>
                  <a:t>body_style</a:t>
                </a:r>
                <a:r>
                  <a:rPr lang="en-US" dirty="0"/>
                  <a:t>`?</a:t>
                </a:r>
              </a:p>
              <a:p>
                <a:pPr lvl="0"/>
                <a:r>
                  <a:rPr lang="en-US" dirty="0"/>
                  <a:t>Consider the following possible ways we can encode responses to a categorical variable - often called </a:t>
                </a:r>
                <a:r>
                  <a:rPr lang="en-US" b="1" dirty="0"/>
                  <a:t>treatments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treatments have effect sizes,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, and parameter are the mean response estimates,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Alternative encoding is a treatment with intercept,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contrasts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intercept is the </a:t>
                </a:r>
                <a:r>
                  <a:rPr lang="en-US" b="1" dirty="0"/>
                  <a:t>mean response</a:t>
                </a:r>
                <a:r>
                  <a:rPr lang="en-US" dirty="0"/>
                  <a:t> of the first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  <a:blipFill>
                <a:blip r:embed="rId2"/>
                <a:stretch>
                  <a:fillRect l="-1111" t="-2077" b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90417-B8CA-AC0D-609B-8076AF89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510A9-F83C-9E4E-5C37-44644CB0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5595F-95D8-476F-D36C-48DFB95939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happened to the coefficient for the first level of `</a:t>
                </a:r>
                <a:r>
                  <a:rPr lang="en-US" dirty="0" err="1"/>
                  <a:t>body_style</a:t>
                </a:r>
                <a:r>
                  <a:rPr lang="en-US" dirty="0"/>
                  <a:t>`?</a:t>
                </a:r>
                <a:endParaRPr lang="ar-AE" dirty="0"/>
              </a:p>
              <a:p>
                <a:pPr lvl="0"/>
                <a:r>
                  <a:rPr lang="en-US" dirty="0"/>
                  <a:t>The intercept is the </a:t>
                </a:r>
                <a:r>
                  <a:rPr lang="en-US" b="1" dirty="0"/>
                  <a:t>mean response</a:t>
                </a:r>
                <a:r>
                  <a:rPr lang="en-US" dirty="0"/>
                  <a:t> of the first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other coefficients are </a:t>
                </a:r>
                <a:r>
                  <a:rPr lang="en-US" b="1" dirty="0"/>
                  <a:t>contrasts</a:t>
                </a:r>
                <a:r>
                  <a:rPr lang="en-US" dirty="0"/>
                  <a:t> with respect to the mean of the first level.</a:t>
                </a:r>
              </a:p>
              <a:p>
                <a:pPr lvl="0"/>
                <a:r>
                  <a:rPr lang="en-US" dirty="0"/>
                  <a:t>The effect sizes and contrasts are related: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5595F-95D8-476F-D36C-48DFB9593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06087"/>
                <a:ext cx="8229600" cy="4110644"/>
              </a:xfrm>
              <a:blipFill>
                <a:blip r:embed="rId2"/>
                <a:stretch>
                  <a:fillRect l="-1111" t="-1187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3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841247"/>
            <a:ext cx="8229600" cy="184925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We can construct the model matrices for the auto data using the </a:t>
            </a:r>
            <a:r>
              <a:rPr lang="en-US" sz="2000" dirty="0">
                <a:hlinkClick r:id="rId2"/>
              </a:rPr>
              <a:t>patsy package</a:t>
            </a:r>
            <a:endParaRPr lang="en-US" sz="2000" dirty="0"/>
          </a:p>
          <a:p>
            <a:pPr marL="0" lvl="0" indent="0">
              <a:buNone/>
            </a:pPr>
            <a:r>
              <a:rPr lang="en-US" sz="2000" dirty="0"/>
              <a:t>Design matrix with </a:t>
            </a:r>
            <a:r>
              <a:rPr lang="en-US" sz="2000" b="1" dirty="0"/>
              <a:t>no intercept term</a:t>
            </a:r>
            <a:endParaRPr sz="2000" b="1" dirty="0"/>
          </a:p>
          <a:p>
            <a:pPr lvl="0" indent="0">
              <a:buNone/>
            </a:pPr>
            <a:r>
              <a:rPr sz="1600"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sz="1600" dirty="0">
                <a:latin typeface="Courier"/>
              </a:rPr>
              <a:t> patsy </a:t>
            </a:r>
            <a:r>
              <a:rPr sz="1600"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sz="1600" dirty="0">
                <a:latin typeface="Courier"/>
              </a:rPr>
              <a:t> </a:t>
            </a:r>
            <a:r>
              <a:rPr sz="1600" dirty="0" err="1">
                <a:latin typeface="Courier"/>
              </a:rPr>
              <a:t>dmatrices</a:t>
            </a:r>
            <a:br>
              <a:rPr sz="1600" dirty="0"/>
            </a:br>
            <a:r>
              <a:rPr lang="en-US" sz="1600" dirty="0">
                <a:latin typeface="Courier"/>
              </a:rPr>
              <a:t>Y, X = </a:t>
            </a:r>
            <a:r>
              <a:rPr lang="en-US" sz="1600" dirty="0" err="1">
                <a:latin typeface="Courier"/>
              </a:rPr>
              <a:t>dmatrices</a:t>
            </a:r>
            <a:r>
              <a:rPr lang="en-US" sz="1600" dirty="0">
                <a:latin typeface="Courier"/>
              </a:rPr>
              <a:t>('</a:t>
            </a:r>
            <a:r>
              <a:rPr lang="en-US" sz="1600" dirty="0" err="1">
                <a:latin typeface="Courier"/>
              </a:rPr>
              <a:t>city_mpg</a:t>
            </a:r>
            <a:r>
              <a:rPr lang="en-US" sz="1600" dirty="0">
                <a:latin typeface="Courier"/>
              </a:rPr>
              <a:t> ~ </a:t>
            </a:r>
            <a:r>
              <a:rPr lang="en-US" sz="1600" b="1" dirty="0">
                <a:solidFill>
                  <a:srgbClr val="C00000"/>
                </a:solidFill>
                <a:latin typeface="Courier"/>
              </a:rPr>
              <a:t>-1</a:t>
            </a:r>
            <a:r>
              <a:rPr lang="en-US" sz="1600" dirty="0">
                <a:latin typeface="Courier"/>
              </a:rPr>
              <a:t> + C(</a:t>
            </a:r>
            <a:r>
              <a:rPr lang="en-US" sz="1600" dirty="0" err="1">
                <a:latin typeface="Courier"/>
              </a:rPr>
              <a:t>body_style</a:t>
            </a:r>
            <a:r>
              <a:rPr lang="en-US" sz="1600" dirty="0">
                <a:latin typeface="Courier"/>
              </a:rPr>
              <a:t>) + </a:t>
            </a:r>
            <a:r>
              <a:rPr lang="en-US" sz="1600" dirty="0" err="1">
                <a:latin typeface="Courier"/>
              </a:rPr>
              <a:t>curb_weight</a:t>
            </a:r>
            <a:r>
              <a:rPr lang="en-US" sz="1600" dirty="0">
                <a:latin typeface="Courier"/>
              </a:rPr>
              <a:t> + </a:t>
            </a:r>
            <a:r>
              <a:rPr lang="en-US" sz="1600" dirty="0" err="1">
                <a:latin typeface="Courier"/>
              </a:rPr>
              <a:t>engine_size</a:t>
            </a:r>
            <a:r>
              <a:rPr lang="en-US" sz="1600" dirty="0">
                <a:latin typeface="Courier"/>
              </a:rPr>
              <a:t>', data=</a:t>
            </a:r>
            <a:r>
              <a:rPr lang="en-US" sz="1600" dirty="0" err="1">
                <a:latin typeface="Courier"/>
              </a:rPr>
              <a:t>auto_data</a:t>
            </a:r>
            <a:r>
              <a:rPr lang="en-US" sz="1600" dirty="0">
                <a:latin typeface="Courier"/>
              </a:rPr>
              <a:t>) </a:t>
            </a:r>
            <a:r>
              <a:rPr sz="16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600" dirty="0">
                <a:latin typeface="Courier"/>
              </a:rPr>
              <a:t>(X[:</a:t>
            </a:r>
            <a:r>
              <a:rPr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sz="1600" dirty="0">
                <a:latin typeface="Courier"/>
              </a:rPr>
              <a:t>])</a:t>
            </a:r>
            <a:endParaRPr lang="en-US" sz="1600" dirty="0">
              <a:latin typeface="Couri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The design matrix,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  <a:p>
                <a:pPr marL="0" indent="0">
                  <a:buFont typeface="Arial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9D81FAE-16F7-3DF6-36F5-F84B1F6CE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56" y="2580894"/>
                <a:ext cx="6325616" cy="475488"/>
              </a:xfrm>
              <a:prstGeom prst="rect">
                <a:avLst/>
              </a:prstGeom>
              <a:blipFill>
                <a:blip r:embed="rId3"/>
                <a:stretch>
                  <a:fillRect l="-963" t="-6410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Repones array,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: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68A33E4-DCE0-64DF-03B6-801A28AE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272" y="2568702"/>
                <a:ext cx="2082800" cy="368429"/>
              </a:xfrm>
              <a:prstGeom prst="rect">
                <a:avLst/>
              </a:prstGeom>
              <a:blipFill>
                <a:blip r:embed="rId4"/>
                <a:stretch>
                  <a:fillRect l="-2924" t="-8197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5C9995F-03B5-0A28-6028-D7C629D0A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752" y="2937131"/>
            <a:ext cx="5949696" cy="1226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4F01-7E7C-C3FD-B9A1-43827B10A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4268" y="2937131"/>
            <a:ext cx="663650" cy="1258050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F06B619-4D57-F002-E436-82429BABFF3A}"/>
              </a:ext>
            </a:extLst>
          </p:cNvPr>
          <p:cNvSpPr/>
          <p:nvPr/>
        </p:nvSpPr>
        <p:spPr>
          <a:xfrm rot="16200000">
            <a:off x="2371583" y="2390016"/>
            <a:ext cx="239298" cy="387299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ED3BF5-A872-A8EF-DEBC-A2509C67058B}"/>
              </a:ext>
            </a:extLst>
          </p:cNvPr>
          <p:cNvSpPr txBox="1">
            <a:spLocks/>
          </p:cNvSpPr>
          <p:nvPr/>
        </p:nvSpPr>
        <p:spPr>
          <a:xfrm>
            <a:off x="554735" y="4410673"/>
            <a:ext cx="4494784" cy="516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There are now 5 dummy variables for 5 levels of the `</a:t>
            </a:r>
            <a:r>
              <a:rPr lang="en-US" sz="2000" dirty="0" err="1"/>
              <a:t>body_style</a:t>
            </a:r>
            <a:r>
              <a:rPr lang="en-US" sz="2000" dirty="0"/>
              <a:t>`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858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 a linear model we can sometimes relate the coefficient values to an effect size</a:t>
                </a:r>
              </a:p>
              <a:p>
                <a:pPr lvl="0"/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treatments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effect sizes,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With </a:t>
                </a:r>
                <a:r>
                  <a:rPr lang="en-US" b="1" dirty="0"/>
                  <a:t>no intercept term</a:t>
                </a:r>
                <a:r>
                  <a:rPr lang="en-US" dirty="0"/>
                  <a:t> the means represent the effect sizes and parameter values: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b="1" dirty="0"/>
                  <a:t>With intercept term </a:t>
                </a:r>
                <a:r>
                  <a:rPr lang="en-US" dirty="0"/>
                  <a:t>compute effect sizes using contrasts,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1664"/>
                <a:ext cx="8229600" cy="3742943"/>
              </a:xfrm>
              <a:blipFill>
                <a:blip r:embed="rId2"/>
                <a:stretch>
                  <a:fillRect l="-667" t="-2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2" y="943495"/>
            <a:ext cx="4747341" cy="41154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intercept</a:t>
            </a:r>
            <a:r>
              <a:rPr lang="en-US" sz="1800" dirty="0"/>
              <a:t> is the </a:t>
            </a:r>
            <a:r>
              <a:rPr lang="en-US" sz="1800" b="1" dirty="0"/>
              <a:t>mean</a:t>
            </a:r>
            <a:r>
              <a:rPr lang="en-US" sz="1800" dirty="0"/>
              <a:t> for the diesel cars </a:t>
            </a:r>
          </a:p>
          <a:p>
            <a:r>
              <a:rPr lang="en-US" sz="1800" dirty="0"/>
              <a:t>The coefficient for gas cars is the </a:t>
            </a:r>
            <a:r>
              <a:rPr lang="en-US" sz="1800" b="1" dirty="0"/>
              <a:t>contrast</a:t>
            </a:r>
            <a:r>
              <a:rPr lang="en-US" sz="1800" dirty="0"/>
              <a:t> with respect to diesel cars  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 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741619"/>
            <a:ext cx="3256707" cy="431729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3645131" y="2693324"/>
            <a:ext cx="4434101" cy="27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747618-8024-53AB-E10B-3DC09D2F6F71}"/>
              </a:ext>
            </a:extLst>
          </p:cNvPr>
          <p:cNvCxnSpPr>
            <a:cxnSpLocks/>
          </p:cNvCxnSpPr>
          <p:nvPr/>
        </p:nvCxnSpPr>
        <p:spPr>
          <a:xfrm>
            <a:off x="5055616" y="3013364"/>
            <a:ext cx="1235271" cy="270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8BB682-2BE0-74A1-3E96-CAD524EB3019}"/>
              </a:ext>
            </a:extLst>
          </p:cNvPr>
          <p:cNvCxnSpPr>
            <a:cxnSpLocks/>
          </p:cNvCxnSpPr>
          <p:nvPr/>
        </p:nvCxnSpPr>
        <p:spPr>
          <a:xfrm>
            <a:off x="4742411" y="3423123"/>
            <a:ext cx="1109749" cy="43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CFCDC2-F37A-B09A-93CD-DCCB6631A556}"/>
              </a:ext>
            </a:extLst>
          </p:cNvPr>
          <p:cNvCxnSpPr>
            <a:cxnSpLocks/>
          </p:cNvCxnSpPr>
          <p:nvPr/>
        </p:nvCxnSpPr>
        <p:spPr>
          <a:xfrm flipV="1">
            <a:off x="4443153" y="3743163"/>
            <a:ext cx="1529542" cy="21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9D5FF4-32C1-D03C-9C44-405490EA678B}"/>
              </a:ext>
            </a:extLst>
          </p:cNvPr>
          <p:cNvCxnSpPr>
            <a:cxnSpLocks/>
          </p:cNvCxnSpPr>
          <p:nvPr/>
        </p:nvCxnSpPr>
        <p:spPr>
          <a:xfrm flipV="1">
            <a:off x="4443153" y="3926043"/>
            <a:ext cx="1409007" cy="760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7449C-A9DC-DEAC-4D2F-8282EBBA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502" y="674425"/>
            <a:ext cx="3320623" cy="440811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933D92-929C-6A9B-7C55-6D757476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2" y="796544"/>
            <a:ext cx="4858143" cy="42623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without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  <a:p>
            <a:pPr marL="0" lvl="0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city_mpg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~ -1 + C(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fuel_type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) + 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 + I(</a:t>
            </a:r>
            <a:r>
              <a:rPr lang="en-US" sz="1600" b="1" dirty="0" err="1">
                <a:solidFill>
                  <a:srgbClr val="008000"/>
                </a:solidFill>
                <a:latin typeface="Courier"/>
              </a:rPr>
              <a:t>curb_weight</a:t>
            </a:r>
            <a:r>
              <a:rPr lang="en-US" sz="1600" b="1" dirty="0">
                <a:solidFill>
                  <a:srgbClr val="008000"/>
                </a:solidFill>
                <a:latin typeface="Courier"/>
              </a:rPr>
              <a:t>**2)</a:t>
            </a:r>
          </a:p>
          <a:p>
            <a:pPr marL="0" lvl="0" indent="0">
              <a:buNone/>
            </a:pPr>
            <a:endParaRPr lang="en-US" sz="1800" dirty="0"/>
          </a:p>
          <a:p>
            <a:r>
              <a:rPr lang="en-US" sz="1800" dirty="0"/>
              <a:t>All coefficients are significant    </a:t>
            </a:r>
          </a:p>
          <a:p>
            <a:r>
              <a:rPr lang="en-US" sz="1800" dirty="0"/>
              <a:t>The coefficients for diesel and gas cars are the means for each fuel type </a:t>
            </a:r>
          </a:p>
          <a:p>
            <a:r>
              <a:rPr lang="en-US" sz="1800" dirty="0"/>
              <a:t>Coefficients for centered </a:t>
            </a:r>
            <a:r>
              <a:rPr lang="en-US" sz="1800" dirty="0" err="1"/>
              <a:t>curb_weight</a:t>
            </a:r>
            <a:r>
              <a:rPr lang="en-US" sz="1800" dirty="0"/>
              <a:t> variables are the same as model with contrasts</a:t>
            </a:r>
          </a:p>
          <a:p>
            <a:pPr marL="6286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D18BEA-D338-EC38-171B-99074FC75054}"/>
              </a:ext>
            </a:extLst>
          </p:cNvPr>
          <p:cNvCxnSpPr>
            <a:cxnSpLocks/>
          </p:cNvCxnSpPr>
          <p:nvPr/>
        </p:nvCxnSpPr>
        <p:spPr>
          <a:xfrm>
            <a:off x="3756614" y="2571750"/>
            <a:ext cx="4302575" cy="355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B12D3-6C7D-039C-3255-6F13884C22BC}"/>
              </a:ext>
            </a:extLst>
          </p:cNvPr>
          <p:cNvCxnSpPr>
            <a:cxnSpLocks/>
          </p:cNvCxnSpPr>
          <p:nvPr/>
        </p:nvCxnSpPr>
        <p:spPr>
          <a:xfrm>
            <a:off x="5173426" y="2927731"/>
            <a:ext cx="678734" cy="28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D58036-EB5A-102C-65D4-AA23B481A3CA}"/>
              </a:ext>
            </a:extLst>
          </p:cNvPr>
          <p:cNvCxnSpPr>
            <a:cxnSpLocks/>
          </p:cNvCxnSpPr>
          <p:nvPr/>
        </p:nvCxnSpPr>
        <p:spPr>
          <a:xfrm>
            <a:off x="5130615" y="2892829"/>
            <a:ext cx="721545" cy="569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2CB184-A08F-E7D7-9EC5-99160C64BBC9}"/>
              </a:ext>
            </a:extLst>
          </p:cNvPr>
          <p:cNvCxnSpPr>
            <a:cxnSpLocks/>
          </p:cNvCxnSpPr>
          <p:nvPr/>
        </p:nvCxnSpPr>
        <p:spPr>
          <a:xfrm>
            <a:off x="4493029" y="3549535"/>
            <a:ext cx="1359131" cy="131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3E1C5E-0726-F614-B5BE-CDDABC22BD97}"/>
              </a:ext>
            </a:extLst>
          </p:cNvPr>
          <p:cNvCxnSpPr>
            <a:cxnSpLocks/>
          </p:cNvCxnSpPr>
          <p:nvPr/>
        </p:nvCxnSpPr>
        <p:spPr>
          <a:xfrm>
            <a:off x="4493029" y="3562453"/>
            <a:ext cx="1288473" cy="307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BA786E-4AC1-0CFF-9A6A-B1C1453EF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784" y="1516634"/>
            <a:ext cx="2672083" cy="35422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FC3795-1870-6E13-B5FE-812EB8B8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1" y="1543054"/>
            <a:ext cx="2648493" cy="351586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029791-CDA2-D90B-CCCF-A541AC861542}"/>
              </a:ext>
            </a:extLst>
          </p:cNvPr>
          <p:cNvCxnSpPr>
            <a:cxnSpLocks/>
          </p:cNvCxnSpPr>
          <p:nvPr/>
        </p:nvCxnSpPr>
        <p:spPr>
          <a:xfrm>
            <a:off x="2876204" y="1806956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E8E46-956E-9186-C4FA-61DD07F26476}"/>
              </a:ext>
            </a:extLst>
          </p:cNvPr>
          <p:cNvCxnSpPr>
            <a:cxnSpLocks/>
          </p:cNvCxnSpPr>
          <p:nvPr/>
        </p:nvCxnSpPr>
        <p:spPr>
          <a:xfrm>
            <a:off x="2876203" y="2179644"/>
            <a:ext cx="504166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72209B-826E-EE7D-0DD0-1D2BF2C6D2CB}"/>
              </a:ext>
            </a:extLst>
          </p:cNvPr>
          <p:cNvCxnSpPr>
            <a:cxnSpLocks/>
          </p:cNvCxnSpPr>
          <p:nvPr/>
        </p:nvCxnSpPr>
        <p:spPr>
          <a:xfrm>
            <a:off x="2917767" y="2443942"/>
            <a:ext cx="496269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898" y="1129977"/>
                <a:ext cx="3560581" cy="4130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, F-statistic and p-value, and log likelihood are identical </a:t>
                </a:r>
              </a:p>
              <a:p>
                <a:pPr marL="6286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ourier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A0A046A9-3484-AE18-3D71-197EA6B07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898" y="1129977"/>
                <a:ext cx="3560581" cy="413077"/>
              </a:xfrm>
              <a:prstGeom prst="rect">
                <a:avLst/>
              </a:prstGeom>
              <a:blipFill>
                <a:blip r:embed="rId4"/>
                <a:stretch>
                  <a:fillRect l="-1370" t="-2941" b="-89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2F59DD1-AD45-1B3D-39AF-225046CA6BED}"/>
              </a:ext>
            </a:extLst>
          </p:cNvPr>
          <p:cNvSpPr txBox="1">
            <a:spLocks/>
          </p:cNvSpPr>
          <p:nvPr/>
        </p:nvSpPr>
        <p:spPr>
          <a:xfrm>
            <a:off x="3226116" y="2977158"/>
            <a:ext cx="3246232" cy="573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Intercept and mean of diesel coefficients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4E23A7-C21F-9638-F896-88EE7C829C17}"/>
              </a:ext>
            </a:extLst>
          </p:cNvPr>
          <p:cNvCxnSpPr>
            <a:cxnSpLocks/>
          </p:cNvCxnSpPr>
          <p:nvPr/>
        </p:nvCxnSpPr>
        <p:spPr>
          <a:xfrm>
            <a:off x="1625138" y="3570316"/>
            <a:ext cx="5586153" cy="212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196991A-9A18-AEC1-0871-FE5B7E7E2AB8}"/>
              </a:ext>
            </a:extLst>
          </p:cNvPr>
          <p:cNvSpPr txBox="1">
            <a:spLocks/>
          </p:cNvSpPr>
          <p:nvPr/>
        </p:nvSpPr>
        <p:spPr>
          <a:xfrm>
            <a:off x="3226116" y="4092562"/>
            <a:ext cx="3246232" cy="5847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dirty="0"/>
              <a:t>Coefficients of weight variables identical</a:t>
            </a:r>
          </a:p>
          <a:p>
            <a:pPr marL="628650" indent="-285750">
              <a:buFont typeface="Arial" panose="020B0604020202020204" pitchFamily="34" charset="0"/>
              <a:buChar char="•"/>
            </a:pPr>
            <a:endParaRPr lang="en-US" sz="1800" dirty="0">
              <a:latin typeface="Courier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31263B-8B14-C570-FBEE-0CB326133D25}"/>
              </a:ext>
            </a:extLst>
          </p:cNvPr>
          <p:cNvCxnSpPr>
            <a:cxnSpLocks/>
          </p:cNvCxnSpPr>
          <p:nvPr/>
        </p:nvCxnSpPr>
        <p:spPr>
          <a:xfrm>
            <a:off x="1658389" y="3943003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63541F-D4D4-E86C-CD15-EA9C6F29078B}"/>
              </a:ext>
            </a:extLst>
          </p:cNvPr>
          <p:cNvCxnSpPr>
            <a:cxnSpLocks/>
          </p:cNvCxnSpPr>
          <p:nvPr/>
        </p:nvCxnSpPr>
        <p:spPr>
          <a:xfrm>
            <a:off x="1669473" y="4100944"/>
            <a:ext cx="555290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0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Constructing linear model </a:t>
            </a:r>
            <a:r>
              <a:rPr lang="en-US" sz="2000" b="1" dirty="0"/>
              <a:t>with intercept </a:t>
            </a:r>
            <a:r>
              <a:rPr lang="en-US" sz="2000" dirty="0"/>
              <a:t>and </a:t>
            </a:r>
            <a:r>
              <a:rPr lang="en-US" sz="2000" b="1" dirty="0"/>
              <a:t>mixed variable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29414-9F38-B51C-CFDC-E57BC46F5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129" y="1183219"/>
            <a:ext cx="3885460" cy="392160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995424"/>
            <a:ext cx="4675632" cy="1966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Model computes response (predictions) specific to fuel type</a:t>
            </a:r>
          </a:p>
          <a:p>
            <a:r>
              <a:rPr lang="en-US" sz="2000" dirty="0"/>
              <a:t>Response is identical between models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660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In a linear model we can </a:t>
            </a:r>
            <a:r>
              <a:rPr lang="en-US" dirty="0"/>
              <a:t>often</a:t>
            </a:r>
            <a:r>
              <a:rPr dirty="0"/>
              <a:t> relate the coefficient values to an effect size</a:t>
            </a:r>
          </a:p>
          <a:p>
            <a:pPr lvl="0"/>
            <a:r>
              <a:rPr dirty="0"/>
              <a:t>Assumes the </a:t>
            </a:r>
            <a:r>
              <a:rPr b="1" dirty="0"/>
              <a:t>treatments are orthogonal</a:t>
            </a:r>
          </a:p>
          <a:p>
            <a:pPr lvl="1"/>
            <a:r>
              <a:rPr dirty="0"/>
              <a:t>In other words, applied one at a time</a:t>
            </a:r>
          </a:p>
          <a:p>
            <a:pPr lvl="1"/>
            <a:r>
              <a:rPr dirty="0"/>
              <a:t>e.g. a case can only be in one category</a:t>
            </a:r>
          </a:p>
          <a:p>
            <a:pPr lvl="0"/>
            <a:r>
              <a:rPr dirty="0"/>
              <a:t>Assumes that the model coefficients are </a:t>
            </a:r>
            <a:r>
              <a:rPr b="1" dirty="0"/>
              <a:t>statistically independent</a:t>
            </a:r>
          </a:p>
          <a:p>
            <a:pPr lvl="1"/>
            <a:r>
              <a:rPr dirty="0"/>
              <a:t>Coefficients are dependent in overfit model</a:t>
            </a:r>
          </a:p>
          <a:p>
            <a:pPr lvl="0"/>
            <a:r>
              <a:rPr b="1" dirty="0"/>
              <a:t>I</a:t>
            </a:r>
            <a:r>
              <a:rPr lang="en-US" b="1" dirty="0"/>
              <a:t>nterpret</a:t>
            </a:r>
            <a:r>
              <a:rPr dirty="0"/>
              <a:t> </a:t>
            </a:r>
            <a:r>
              <a:rPr b="1" dirty="0"/>
              <a:t>with care!</a:t>
            </a:r>
          </a:p>
          <a:p>
            <a:pPr lvl="1"/>
            <a:r>
              <a:rPr dirty="0"/>
              <a:t>Don’t over-interpret your model</a:t>
            </a:r>
          </a:p>
          <a:p>
            <a:pPr lvl="1"/>
            <a:r>
              <a:rPr dirty="0"/>
              <a:t>Conditions in real world hard to verify, particularly for observational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5188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Linear models are a flexible and widely used class of models</a:t>
            </a:r>
          </a:p>
          <a:p>
            <a:pPr lvl="0"/>
            <a:r>
              <a:rPr lang="en-US" dirty="0"/>
              <a:t>Fit model coefficients by </a:t>
            </a:r>
            <a:r>
              <a:rPr lang="en-US" b="1" dirty="0"/>
              <a:t>least squares</a:t>
            </a:r>
            <a:r>
              <a:rPr lang="en-US" dirty="0"/>
              <a:t> estimation</a:t>
            </a:r>
          </a:p>
          <a:p>
            <a:pPr lvl="1"/>
            <a:r>
              <a:rPr lang="en-US" dirty="0"/>
              <a:t>Least squares computes maximum likelihood </a:t>
            </a:r>
            <a:r>
              <a:rPr lang="en-US" b="1" dirty="0"/>
              <a:t>point estimate </a:t>
            </a:r>
          </a:p>
          <a:p>
            <a:pPr lvl="1"/>
            <a:r>
              <a:rPr lang="en-US" dirty="0"/>
              <a:t>Produces Normally distributed residuals</a:t>
            </a:r>
          </a:p>
          <a:p>
            <a:pPr lvl="0"/>
            <a:r>
              <a:rPr lang="en-US" dirty="0"/>
              <a:t>Can use many types of predictor variables, linear and nonlinear</a:t>
            </a:r>
          </a:p>
          <a:p>
            <a:pPr lvl="1"/>
            <a:r>
              <a:rPr lang="en-US" b="1" dirty="0"/>
              <a:t>Model is linear in parameters</a:t>
            </a:r>
            <a:endParaRPr lang="ar-AE" b="1" dirty="0"/>
          </a:p>
          <a:p>
            <a:pPr lvl="0"/>
            <a:r>
              <a:rPr lang="en-US" dirty="0"/>
              <a:t>We prefer the simplest model that does the job</a:t>
            </a:r>
          </a:p>
          <a:p>
            <a:pPr lvl="1"/>
            <a:r>
              <a:rPr lang="en-US" dirty="0"/>
              <a:t>Parsimonious model has the fewest parameters required to explain the data</a:t>
            </a:r>
          </a:p>
          <a:p>
            <a:pPr lvl="1"/>
            <a:r>
              <a:rPr lang="en-US" dirty="0"/>
              <a:t>The principle of </a:t>
            </a:r>
            <a:r>
              <a:rPr lang="en-US" b="1" dirty="0"/>
              <a:t>Occam’s razor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C17D-3037-4736-4C18-7F69A2E1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9A852-2C98-F793-E9D0-F2A009C2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26B64-A416-2CF2-EFAC-6A5BB9C9F3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In a linear model we can often relate the coefficient values to an effect size</a:t>
                </a:r>
              </a:p>
              <a:p>
                <a:pPr lvl="0"/>
                <a:r>
                  <a:rPr lang="en-US" dirty="0"/>
                  <a:t>Often want to </a:t>
                </a:r>
                <a:r>
                  <a:rPr lang="en-US" b="1" dirty="0"/>
                  <a:t>adjust model response</a:t>
                </a:r>
                <a:r>
                  <a:rPr lang="en-US" dirty="0"/>
                  <a:t> </a:t>
                </a:r>
                <a:r>
                  <a:rPr lang="en-US" b="1" dirty="0"/>
                  <a:t>for an effect</a:t>
                </a:r>
              </a:p>
              <a:p>
                <a:pPr lvl="1"/>
                <a:r>
                  <a:rPr lang="en-US" dirty="0"/>
                  <a:t>Eliminate the effect of certain variables from analysis</a:t>
                </a:r>
              </a:p>
              <a:p>
                <a:pPr lvl="1"/>
                <a:r>
                  <a:rPr lang="en-US" dirty="0"/>
                  <a:t>Adjustment is the level (coefficient value) for categorical variables</a:t>
                </a:r>
              </a:p>
              <a:p>
                <a:r>
                  <a:rPr lang="en-US" dirty="0"/>
                  <a:t>Can use product of </a:t>
                </a:r>
                <a:r>
                  <a:rPr lang="en-US" b="1" dirty="0"/>
                  <a:t>variable value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b="1" dirty="0"/>
                  <a:t> partial slope</a:t>
                </a:r>
                <a:r>
                  <a:rPr lang="en-US" dirty="0"/>
                  <a:t> of continuous variables</a:t>
                </a:r>
              </a:p>
              <a:p>
                <a:r>
                  <a:rPr lang="en-US" dirty="0"/>
                  <a:t>Example: adjust for the road type for auto safety study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D26B64-A416-2CF2-EFAC-6A5BB9C9F3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1111" t="-1305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3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90565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51" y="760617"/>
            <a:ext cx="8544837" cy="3833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Example: Applying </a:t>
            </a:r>
            <a:r>
              <a:rPr lang="en-US" sz="2000" b="1" dirty="0"/>
              <a:t>adjustment</a:t>
            </a:r>
            <a:r>
              <a:rPr lang="en-US" sz="2000" dirty="0"/>
              <a:t> for fuel type</a:t>
            </a:r>
            <a:endParaRPr lang="en-US" sz="2000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022FA-3E11-ECAC-A3C8-7C2EDC34925B}"/>
              </a:ext>
            </a:extLst>
          </p:cNvPr>
          <p:cNvSpPr txBox="1">
            <a:spLocks/>
          </p:cNvSpPr>
          <p:nvPr/>
        </p:nvSpPr>
        <p:spPr>
          <a:xfrm>
            <a:off x="270256" y="1246909"/>
            <a:ext cx="4675632" cy="38113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Plot of regression model prediction on scatter plot of observations </a:t>
            </a:r>
          </a:p>
          <a:p>
            <a:r>
              <a:rPr lang="en-US" sz="2000" dirty="0"/>
              <a:t>Apply </a:t>
            </a:r>
            <a:r>
              <a:rPr lang="en-US" sz="2000" b="1" dirty="0"/>
              <a:t>adjustment to diesel cars </a:t>
            </a:r>
          </a:p>
          <a:p>
            <a:pPr lvl="1"/>
            <a:r>
              <a:rPr lang="en-US" sz="1700" dirty="0"/>
              <a:t>Adjust diesel car observations by contrast</a:t>
            </a:r>
          </a:p>
          <a:p>
            <a:pPr lvl="1"/>
            <a:r>
              <a:rPr lang="en-US" sz="1700" dirty="0"/>
              <a:t>Adjust model response by fuel type contrast value for diesel cars</a:t>
            </a:r>
          </a:p>
          <a:p>
            <a:r>
              <a:rPr lang="en-US" sz="2000" dirty="0"/>
              <a:t>Model response for the two fuel types is now the same!</a:t>
            </a:r>
          </a:p>
          <a:p>
            <a:r>
              <a:rPr lang="en-US" sz="2000" dirty="0"/>
              <a:t>We have eliminated the effect of fuel type</a:t>
            </a:r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96B363-BB37-8731-1893-ACDA0064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1" y="1108008"/>
            <a:ext cx="3927492" cy="39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00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 with Nonlinear Responses</a:t>
            </a:r>
          </a:p>
        </p:txBody>
      </p:sp>
    </p:spTree>
    <p:extLst>
      <p:ext uri="{BB962C8B-B14F-4D97-AF65-F5344CB8AC3E}">
        <p14:creationId xmlns:p14="http://schemas.microsoft.com/office/powerpoint/2010/main" val="414051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deal with models that do not have nonlinear response variables?</a:t>
                </a:r>
              </a:p>
              <a:p>
                <a:pPr lvl="0"/>
                <a:r>
                  <a:rPr lang="en-US" dirty="0"/>
                  <a:t>Example: binary response variable,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response</a:t>
                </a:r>
              </a:p>
              <a:p>
                <a:pPr lvl="1"/>
                <a:r>
                  <a:rPr lang="en-US" dirty="0"/>
                  <a:t>Probability 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binary classifier</a:t>
                </a:r>
              </a:p>
              <a:p>
                <a:pPr lvl="0"/>
                <a:r>
                  <a:rPr lang="en-US" dirty="0"/>
                  <a:t>Example: Intensity of an arrival process,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𝑝𝑜𝑖𝑠𝑠𝑜𝑛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</a:t>
                </a:r>
              </a:p>
              <a:p>
                <a:pPr lvl="1"/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average rate or </a:t>
                </a:r>
                <a:r>
                  <a:rPr lang="en-US" b="1" dirty="0"/>
                  <a:t>intensity</a:t>
                </a:r>
                <a:r>
                  <a:rPr lang="en-US" dirty="0"/>
                  <a:t> of a point process</a:t>
                </a:r>
              </a:p>
              <a:p>
                <a:pPr lvl="0"/>
                <a:r>
                  <a:rPr lang="en-US" dirty="0"/>
                  <a:t>Example: Categorical response variable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categories,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Cat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response: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category classifier</a:t>
                </a:r>
              </a:p>
              <a:p>
                <a:pPr lvl="1"/>
                <a:r>
                  <a:rPr lang="en-US" dirty="0"/>
                  <a:t>Parameter is probability for each category,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 b="-1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Models with Nonlinear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The </a:t>
            </a:r>
            <a:r>
              <a:rPr b="1" dirty="0"/>
              <a:t>generalized linear model (GLM)</a:t>
            </a:r>
            <a:r>
              <a:rPr dirty="0"/>
              <a:t> is a framework for </a:t>
            </a:r>
            <a:r>
              <a:rPr lang="en-US" dirty="0"/>
              <a:t>non-Normal or </a:t>
            </a:r>
            <a:r>
              <a:rPr dirty="0"/>
              <a:t>nonlinear response models</a:t>
            </a:r>
          </a:p>
          <a:p>
            <a:pPr lvl="0"/>
            <a:r>
              <a:rPr b="1" dirty="0"/>
              <a:t>Nonlinear response is n</a:t>
            </a:r>
            <a:r>
              <a:rPr lang="en-US" b="1" dirty="0"/>
              <a:t>ot </a:t>
            </a:r>
            <a:r>
              <a:rPr b="1" dirty="0"/>
              <a:t>Normally distributed</a:t>
            </a:r>
          </a:p>
          <a:p>
            <a:pPr lvl="0"/>
            <a:r>
              <a:rPr lang="en-US" dirty="0"/>
              <a:t>Us</a:t>
            </a:r>
            <a:r>
              <a:rPr dirty="0"/>
              <a:t>e a </a:t>
            </a:r>
            <a:r>
              <a:rPr b="1" dirty="0"/>
              <a:t>link function</a:t>
            </a:r>
            <a:r>
              <a:rPr dirty="0"/>
              <a:t> to transform to a linear model</a:t>
            </a:r>
          </a:p>
          <a:p>
            <a:pPr lvl="1"/>
            <a:r>
              <a:rPr b="1" dirty="0"/>
              <a:t>Linear model has Normally distributed response</a:t>
            </a:r>
          </a:p>
          <a:p>
            <a:pPr lvl="1"/>
            <a:r>
              <a:rPr dirty="0"/>
              <a:t>Link function transform nonlinear response to Normal distribution</a:t>
            </a:r>
          </a:p>
          <a:p>
            <a:pPr lvl="0"/>
            <a:r>
              <a:rPr dirty="0"/>
              <a:t>To compute the </a:t>
            </a:r>
            <a:r>
              <a:rPr b="1" dirty="0"/>
              <a:t>nonlinear response</a:t>
            </a:r>
          </a:p>
          <a:p>
            <a:pPr lvl="1"/>
            <a:r>
              <a:rPr dirty="0"/>
              <a:t>Start with a linear model, OLS</a:t>
            </a:r>
          </a:p>
          <a:p>
            <a:pPr lvl="1"/>
            <a:r>
              <a:rPr dirty="0"/>
              <a:t>Transform response with </a:t>
            </a:r>
            <a:r>
              <a:rPr b="1" dirty="0"/>
              <a:t>inverse link function</a:t>
            </a:r>
            <a:endParaRPr dirty="0"/>
          </a:p>
          <a:p>
            <a:r>
              <a:rPr lang="en-US" dirty="0"/>
              <a:t>Use GLM framework</a:t>
            </a:r>
            <a:r>
              <a:rPr dirty="0"/>
              <a:t> for all exponential family response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General form for </a:t>
                </a:r>
                <a:r>
                  <a:rPr b="1" dirty="0"/>
                  <a:t>link function</a:t>
                </a:r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dirty="0"/>
                  <a:t> </a:t>
                </a:r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𝙴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value of the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given independent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link function </a:t>
                </a:r>
                <a:r>
                  <a:rPr dirty="0"/>
                  <a:t>map</a:t>
                </a:r>
                <a:r>
                  <a:rPr lang="en-US" dirty="0"/>
                  <a:t>s</a:t>
                </a:r>
                <a:r>
                  <a:rPr dirty="0"/>
                  <a:t> response variable,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dirty="0"/>
                  <a:t>, </a:t>
                </a:r>
                <a:r>
                  <a:rPr lang="en-US" dirty="0"/>
                  <a:t>to a model linear in the model coefficients </a:t>
                </a:r>
                <a:endParaRPr dirty="0"/>
              </a:p>
              <a:p>
                <a:pPr lvl="0"/>
                <a:r>
                  <a:rPr lang="en-US" dirty="0"/>
                  <a:t>Example: we fit a</a:t>
                </a:r>
                <a:r>
                  <a:rPr dirty="0"/>
                  <a:t> linear </a:t>
                </a:r>
                <a:r>
                  <a:rPr lang="en-US" dirty="0"/>
                  <a:t>a </a:t>
                </a:r>
                <a:r>
                  <a:rPr dirty="0"/>
                  <a:t>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using the link function, with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the, possible vector valued, model coefficients 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  <a:p>
                <a:pPr lvl="1"/>
                <a:r>
                  <a:rPr dirty="0"/>
                  <a:t>To find the value of the response variable we apply the </a:t>
                </a:r>
                <a:r>
                  <a:rPr b="1" dirty="0"/>
                  <a:t>inverse link function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Example: </a:t>
                </a:r>
                <a:r>
                  <a:rPr dirty="0"/>
                  <a:t>OLS has Normal response</a:t>
                </a:r>
              </a:p>
              <a:p>
                <a:pPr lvl="0"/>
                <a:r>
                  <a:rPr dirty="0"/>
                  <a:t>Link function for OLS is just unity, 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Output of linear model directly maps to Normally distributed response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649"/>
            <a:ext cx="8229600" cy="484901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The Generalized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00853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𝑙𝑛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4572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3541FB5-ED70-609C-000F-260C1FDFDA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4660765"/>
                  </p:ext>
                </p:extLst>
              </p:nvPr>
            </p:nvGraphicFramePr>
            <p:xfrm>
              <a:off x="2856992" y="731520"/>
              <a:ext cx="6287010" cy="4384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95670">
                      <a:extLst>
                        <a:ext uri="{9D8B030D-6E8A-4147-A177-3AD203B41FA5}">
                          <a16:colId xmlns:a16="http://schemas.microsoft.com/office/drawing/2014/main" val="310204747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540153062"/>
                        </a:ext>
                      </a:extLst>
                    </a:gridCol>
                    <a:gridCol w="2095670">
                      <a:extLst>
                        <a:ext uri="{9D8B030D-6E8A-4147-A177-3AD203B41FA5}">
                          <a16:colId xmlns:a16="http://schemas.microsoft.com/office/drawing/2014/main" val="604041901"/>
                        </a:ext>
                      </a:extLst>
                    </a:gridCol>
                  </a:tblGrid>
                  <a:tr h="4360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Distribution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Link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>
                              <a:solidFill>
                                <a:schemeClr val="tx1"/>
                              </a:solidFill>
                            </a:rPr>
                            <a:t>Inverse Link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353400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8947" r="-100870" b="-5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8947" r="-1163" b="-5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3036880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Inverse Gaussian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39437" r="-100870" b="-6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39437" r="-1163" b="-681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3063124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Bernoulli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29524" r="-10087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229524" r="-1163" b="-3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7432238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pPr marL="0" marR="0" lvl="0" indent="0" algn="l" defTabSz="3429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Binomial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29524" r="-100870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329524" r="-1163" b="-2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3166096"/>
                      </a:ext>
                    </a:extLst>
                  </a:tr>
                  <a:tr h="639318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Categorical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29524" r="-100870" b="-1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429524" r="-1163" b="-16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618877"/>
                      </a:ext>
                    </a:extLst>
                  </a:tr>
                  <a:tr h="436054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Poisson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772222" r="-100870" b="-134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772222" r="-1163" b="-134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482118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Exponential-Gamma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661053" r="-10087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81" t="-661053" r="-1163" b="-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6072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E3A949-63F6-1B7E-6BF9-C1BD5DFDC718}"/>
              </a:ext>
            </a:extLst>
          </p:cNvPr>
          <p:cNvSpPr txBox="1">
            <a:spLocks/>
          </p:cNvSpPr>
          <p:nvPr/>
        </p:nvSpPr>
        <p:spPr>
          <a:xfrm>
            <a:off x="333248" y="1093216"/>
            <a:ext cx="2775712" cy="39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hlinkClick r:id="rId3"/>
              </a:rPr>
              <a:t>Link functions </a:t>
            </a:r>
            <a:endParaRPr lang="en-US" dirty="0"/>
          </a:p>
          <a:p>
            <a:r>
              <a:rPr lang="en-US" dirty="0"/>
              <a:t>Supported in </a:t>
            </a:r>
            <a:r>
              <a:rPr lang="en-US" dirty="0" err="1">
                <a:hlinkClick r:id="rId4"/>
              </a:rPr>
              <a:t>statsmodels</a:t>
            </a:r>
            <a:endParaRPr lang="en-US" dirty="0">
              <a:hlinkClick r:id="rId4"/>
            </a:endParaRPr>
          </a:p>
          <a:p>
            <a:r>
              <a:rPr lang="en-US" dirty="0"/>
              <a:t>Supported in </a:t>
            </a:r>
            <a:r>
              <a:rPr lang="en-US" dirty="0">
                <a:hlinkClick r:id="rId5"/>
              </a:rPr>
              <a:t>Scikit-Learn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0833"/>
            <a:ext cx="8229600" cy="372668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Construct a generalized linear model using a </a:t>
            </a:r>
            <a:r>
              <a:rPr b="1" dirty="0"/>
              <a:t>Binomial distribution</a:t>
            </a:r>
          </a:p>
          <a:p>
            <a:pPr lvl="0"/>
            <a:r>
              <a:rPr dirty="0"/>
              <a:t>Commonly known as </a:t>
            </a:r>
            <a:r>
              <a:rPr b="1" dirty="0">
                <a:hlinkClick r:id="rId2"/>
              </a:rPr>
              <a:t>logistic regression</a:t>
            </a:r>
          </a:p>
          <a:p>
            <a:pPr lvl="0"/>
            <a:r>
              <a:rPr dirty="0"/>
              <a:t>Logistic regression widely used as a classif</a:t>
            </a:r>
            <a:r>
              <a:rPr lang="en-US" dirty="0"/>
              <a:t>ier</a:t>
            </a:r>
          </a:p>
          <a:p>
            <a:pPr lvl="0"/>
            <a:r>
              <a:rPr dirty="0"/>
              <a:t>Logistic regression is linear model, with a binary response or label values, </a:t>
            </a:r>
            <a:r>
              <a:rPr dirty="0">
                <a:latin typeface="Courier"/>
              </a:rPr>
              <a:t>{False, True}</a:t>
            </a:r>
            <a:r>
              <a:rPr dirty="0"/>
              <a:t> or </a:t>
            </a:r>
            <a:r>
              <a:rPr dirty="0">
                <a:latin typeface="Courier"/>
              </a:rPr>
              <a:t>{0, 1}</a:t>
            </a:r>
          </a:p>
          <a:p>
            <a:pPr lvl="0"/>
            <a:r>
              <a:rPr dirty="0"/>
              <a:t>Response computed as a log likelihood, leading to a Binomial distributed response</a:t>
            </a:r>
          </a:p>
          <a:p>
            <a:pPr lvl="0"/>
            <a:r>
              <a:rPr dirty="0"/>
              <a:t>Categorical response is simple extension to categorical distribution</a:t>
            </a:r>
          </a:p>
          <a:p>
            <a:pPr lvl="1"/>
            <a:r>
              <a:rPr dirty="0"/>
              <a:t>One Binomial to many</a:t>
            </a:r>
          </a:p>
          <a:p>
            <a:pPr lvl="1"/>
            <a:r>
              <a:rPr dirty="0"/>
              <a:t>Many Binomial to 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The odds ratio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dds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E0C-230E-A1DA-22EE-8125D462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3934-5528-A0FF-93FF-90091BE0A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803B6-BEF1-D7FF-3A7D-CBEBF018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94518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Linear models are interpretable and idea for inference</a:t>
            </a:r>
          </a:p>
          <a:p>
            <a:pPr lvl="0"/>
            <a:r>
              <a:rPr lang="en-US" dirty="0"/>
              <a:t>Repose to changes in independent variables is predictable</a:t>
            </a:r>
          </a:p>
          <a:p>
            <a:pPr lvl="1"/>
            <a:r>
              <a:rPr lang="en-US" dirty="0"/>
              <a:t>Model parameters provide </a:t>
            </a:r>
            <a:r>
              <a:rPr lang="en-US" b="1" dirty="0"/>
              <a:t>quantitative sensitivity </a:t>
            </a:r>
            <a:r>
              <a:rPr lang="en-US" dirty="0"/>
              <a:t>to changes in independent variables </a:t>
            </a:r>
          </a:p>
          <a:p>
            <a:pPr lvl="0"/>
            <a:r>
              <a:rPr lang="en-US" dirty="0"/>
              <a:t>Model fit can be tested</a:t>
            </a:r>
          </a:p>
          <a:p>
            <a:pPr lvl="1"/>
            <a:r>
              <a:rPr lang="en-US" dirty="0"/>
              <a:t>Reject hypothesis of null model</a:t>
            </a:r>
          </a:p>
          <a:p>
            <a:pPr lvl="1"/>
            <a:r>
              <a:rPr lang="en-US" dirty="0"/>
              <a:t>Reject hypothesis of non-significant model coefficients </a:t>
            </a:r>
          </a:p>
          <a:p>
            <a:pPr lvl="1"/>
            <a:r>
              <a:rPr lang="en-US" dirty="0"/>
              <a:t>Compare models by variance explained, properties of residuals and confidence intervals of model parameters</a:t>
            </a:r>
          </a:p>
        </p:txBody>
      </p:sp>
    </p:spTree>
    <p:extLst>
      <p:ext uri="{BB962C8B-B14F-4D97-AF65-F5344CB8AC3E}">
        <p14:creationId xmlns:p14="http://schemas.microsoft.com/office/powerpoint/2010/main" val="230034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Construct logistic regression as a GLM</a:t>
                </a:r>
              </a:p>
              <a:p>
                <a:pPr lvl="0"/>
                <a:r>
                  <a:rPr lang="en-US" dirty="0"/>
                  <a:t>Start with a model for the </a:t>
                </a:r>
                <a:r>
                  <a:rPr lang="en-US" b="1" dirty="0"/>
                  <a:t>log-odds</a:t>
                </a:r>
                <a:r>
                  <a:rPr lang="en-US" dirty="0"/>
                  <a:t> of response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vs. 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success,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Independent variable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Binary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𝐵𝑖𝑛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Define the link function, know as the or </a:t>
                </a:r>
                <a:r>
                  <a:rPr lang="en-US" b="1" dirty="0"/>
                  <a:t>logit function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0985"/>
              </a:xfrm>
              <a:blipFill>
                <a:blip r:embed="rId2"/>
                <a:stretch>
                  <a:fillRect l="-1111" t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en-US" dirty="0"/>
                  <a:t>Response of linear model is transformed to the binomially distributed random variable through the </a:t>
                </a:r>
                <a:r>
                  <a:rPr lang="en-US" b="1" dirty="0"/>
                  <a:t>inverse link function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inverse logit function</a:t>
                </a:r>
                <a:r>
                  <a:rPr lang="en-US" dirty="0"/>
                  <a:t>, or </a:t>
                </a:r>
                <a:r>
                  <a:rPr lang="en-US" b="1" dirty="0"/>
                  <a:t>logistic function</a:t>
                </a:r>
                <a:r>
                  <a:rPr lang="en-US" dirty="0"/>
                  <a:t>,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sSub>
                            <m:sSubPr>
                              <m:ctrlPr>
                                <a:rPr lang="ar-A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After some algebra we can arrive 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6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increases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As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decreases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/>
                  <a:t> increases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80079" cy="3518297"/>
              </a:xfrm>
              <a:blipFill>
                <a:blip r:embed="rId2"/>
                <a:stretch>
                  <a:fillRect l="-1533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D81C72-1BBF-15D5-F903-E1223406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516972-4A38-23D5-C04B-AD12822BED0D}"/>
              </a:ext>
            </a:extLst>
          </p:cNvPr>
          <p:cNvCxnSpPr>
            <a:cxnSpLocks/>
          </p:cNvCxnSpPr>
          <p:nvPr/>
        </p:nvCxnSpPr>
        <p:spPr>
          <a:xfrm flipV="1">
            <a:off x="3358342" y="1699953"/>
            <a:ext cx="4077393" cy="540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60CE3F-D41B-BE3D-5CE2-8EF60981BE7C}"/>
              </a:ext>
            </a:extLst>
          </p:cNvPr>
          <p:cNvCxnSpPr>
            <a:cxnSpLocks/>
          </p:cNvCxnSpPr>
          <p:nvPr/>
        </p:nvCxnSpPr>
        <p:spPr>
          <a:xfrm>
            <a:off x="3391593" y="2867891"/>
            <a:ext cx="1093123" cy="145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27567" cy="64458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Plot of the logistic function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1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ar-AE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 sz="18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The logistic function is said to </a:t>
                </a:r>
                <a:r>
                  <a:rPr lang="en-US" sz="1800" b="1" dirty="0"/>
                  <a:t>squash the output </a:t>
                </a:r>
                <a:r>
                  <a:rPr lang="en-US" sz="1800" dirty="0"/>
                  <a:t>of the linear model,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Use threshold to get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output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1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𝙴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sz="18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ar-AE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80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𝑟𝑒𝑠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𝑜𝑙𝑑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Can set threshold as error trade-off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Default threshold = 0.5</a:t>
                </a:r>
                <a:endParaRPr sz="18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3176015" cy="3819270"/>
              </a:xfrm>
              <a:blipFill>
                <a:blip r:embed="rId2"/>
                <a:stretch>
                  <a:fillRect l="-1152" t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CB68FC-5B88-DB27-EC38-7B8F9E01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373" y="1276096"/>
            <a:ext cx="5422115" cy="3619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/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C2839B-941F-0DD9-FEE9-9855B4B5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37513" y="2828780"/>
                <a:ext cx="578979" cy="307777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4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479535" cy="2473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as: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650" b="1" dirty="0"/>
              <a:t>True Positives (TP)</a:t>
            </a:r>
            <a:r>
              <a:rPr sz="1650" dirty="0"/>
              <a:t>: Are positive and should be positive</a:t>
            </a:r>
            <a:endParaRPr lang="en-US" sz="165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True Negatives (TN)</a:t>
            </a:r>
            <a:r>
              <a:rPr sz="1800" dirty="0"/>
              <a:t>: Are negative and should be negative</a:t>
            </a:r>
            <a:endParaRPr lang="en-US" sz="1800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Positives (FP)</a:t>
            </a:r>
            <a:r>
              <a:rPr sz="1800" dirty="0"/>
              <a:t>: Classified as positive but are actually negative; </a:t>
            </a:r>
            <a:r>
              <a:rPr sz="1800" b="1" dirty="0"/>
              <a:t>Type I errors</a:t>
            </a:r>
            <a:endParaRPr lang="en-US" sz="1800" b="1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sz="1800" b="1" dirty="0"/>
              <a:t>False Negatives (FN)</a:t>
            </a:r>
            <a:r>
              <a:rPr sz="1800" dirty="0"/>
              <a:t>: Classified as negative but are actually positive; </a:t>
            </a:r>
            <a:r>
              <a:rPr sz="1800" b="1" dirty="0"/>
              <a:t>Type II errors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Organize these metrics into a </a:t>
            </a:r>
            <a:r>
              <a:rPr sz="1800" b="1" dirty="0"/>
              <a:t>confusion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462466"/>
              </p:ext>
            </p:extLst>
          </p:nvPr>
        </p:nvGraphicFramePr>
        <p:xfrm>
          <a:off x="1877568" y="3645408"/>
          <a:ext cx="61163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2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>
                          <a:solidFill>
                            <a:schemeClr val="tx1"/>
                          </a:solidFill>
                        </a:rPr>
                        <a:t>Classified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800" b="1" dirty="0"/>
                        <a:t>True </a:t>
                      </a:r>
                      <a:r>
                        <a:rPr sz="1800" b="1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800" dirty="0"/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of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other metrics are defined as follows:</a:t>
                </a:r>
              </a:p>
              <a:p>
                <a:pPr lvl="0"/>
                <a:r>
                  <a:rPr b="1" dirty="0"/>
                  <a:t>Accuracy</a:t>
                </a:r>
                <a:r>
                  <a:rPr dirty="0"/>
                  <a:t> = (TP + TN) / (TP + FP + TN + FN)</a:t>
                </a:r>
              </a:p>
              <a:p>
                <a:pPr lvl="0"/>
                <a:r>
                  <a:rPr dirty="0"/>
                  <a:t>Selectivity or </a:t>
                </a:r>
                <a:r>
                  <a:rPr b="1" dirty="0"/>
                  <a:t>Precision</a:t>
                </a:r>
                <a:r>
                  <a:rPr dirty="0"/>
                  <a:t> = TP / (TP + FP)</a:t>
                </a:r>
              </a:p>
              <a:p>
                <a:pPr lvl="1"/>
                <a:r>
                  <a:rPr dirty="0"/>
                  <a:t>Precision is the fraction of the relevant class predictions which are correct</a:t>
                </a:r>
              </a:p>
              <a:p>
                <a:pPr lvl="0"/>
                <a:r>
                  <a:rPr dirty="0"/>
                  <a:t>Sensitivity or </a:t>
                </a:r>
                <a:r>
                  <a:rPr b="1" dirty="0"/>
                  <a:t>Recall</a:t>
                </a:r>
                <a:r>
                  <a:rPr dirty="0"/>
                  <a:t> = TP / (TP + FN)</a:t>
                </a:r>
              </a:p>
              <a:p>
                <a:pPr lvl="1"/>
                <a:r>
                  <a:rPr dirty="0"/>
                  <a:t>Recall is the fraction of the relevant class </a:t>
                </a:r>
                <a:r>
                  <a:rPr lang="en-US" dirty="0"/>
                  <a:t>correctly </a:t>
                </a:r>
                <a:r>
                  <a:rPr dirty="0"/>
                  <a:t>predict</a:t>
                </a:r>
                <a:r>
                  <a:rPr lang="en-US" dirty="0"/>
                  <a:t>ed</a:t>
                </a:r>
                <a:endParaRPr dirty="0"/>
              </a:p>
              <a:p>
                <a:pPr lvl="0"/>
                <a:r>
                  <a:rPr lang="en-US" dirty="0"/>
                  <a:t>T</a:t>
                </a:r>
                <a:r>
                  <a:rPr dirty="0"/>
                  <a:t>rade-off between precision and recall</a:t>
                </a:r>
              </a:p>
              <a:p>
                <a:pPr lvl="1"/>
                <a:r>
                  <a:rPr dirty="0"/>
                  <a:t>Consider </a:t>
                </a:r>
                <a:r>
                  <a:rPr b="1" dirty="0"/>
                  <a:t>changing the decision threshold</a:t>
                </a:r>
              </a:p>
              <a:p>
                <a:pPr lvl="1"/>
                <a:r>
                  <a:rPr dirty="0"/>
                  <a:t>High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lower recall, more false negative</a:t>
                </a:r>
                <a:endParaRPr dirty="0"/>
              </a:p>
              <a:p>
                <a:pPr lvl="1"/>
                <a:r>
                  <a:rPr dirty="0"/>
                  <a:t>Low threshold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lower precision, more false positives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create model to predict which employes are likely to leave a company</a:t>
                </a:r>
              </a:p>
              <a:p>
                <a:r>
                  <a:rPr lang="en-US" dirty="0"/>
                  <a:t>Is a logistic regression problem with response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𝑙𝑒𝑎𝑣𝑒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Employee characteristics are independent mixed numeric and categorical variables   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1929129"/>
              </a:xfrm>
              <a:blipFill>
                <a:blip r:embed="rId2"/>
                <a:stretch>
                  <a:fillRect l="-963" t="-2215" b="-5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68B1D91-E5D9-875E-2557-84C46D61C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3" y="3324508"/>
            <a:ext cx="8663341" cy="14604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2 coefficients for 3 salary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𝑚𝑒𝑑𝑖𝑢𝑚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coefficient for 2 promotion levels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𝑝𝑟𝑜𝑚𝑜𝑡𝑖𝑜𝑛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𝑝𝑟𝑜𝑚𝑜𝑡𝑖𝑜𝑛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 satisfaction reduces </a:t>
                </a:r>
                <a:r>
                  <a:rPr lang="en-US" i="1" dirty="0"/>
                  <a:t>p(leave)</a:t>
                </a:r>
              </a:p>
              <a:p>
                <a:r>
                  <a:rPr lang="en-US" dirty="0"/>
                  <a:t>Model uses </a:t>
                </a:r>
                <a:r>
                  <a:rPr lang="en-US" b="1" dirty="0"/>
                  <a:t>method of contrasts</a:t>
                </a:r>
              </a:p>
              <a:p>
                <a:pPr lvl="1"/>
                <a:r>
                  <a:rPr lang="en-US" sz="1800" dirty="0"/>
                  <a:t>Intercept = high salary, no promotion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699" t="-2829" b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>
            <a:off x="4247804" y="2356658"/>
            <a:ext cx="3794852" cy="835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25795A-9EE9-B499-7BF2-C07DC2F97557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413348" cy="1106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>
            <a:off x="4430684" y="2867891"/>
            <a:ext cx="1604356" cy="895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9A47CA-0740-69F6-3C73-A95B987E960E}"/>
              </a:ext>
            </a:extLst>
          </p:cNvPr>
          <p:cNvCxnSpPr>
            <a:cxnSpLocks/>
          </p:cNvCxnSpPr>
          <p:nvPr/>
        </p:nvCxnSpPr>
        <p:spPr>
          <a:xfrm>
            <a:off x="4821382" y="3549535"/>
            <a:ext cx="677487" cy="544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6A039D-53FF-E8D7-9ABE-242D76DD8F8C}"/>
              </a:ext>
            </a:extLst>
          </p:cNvPr>
          <p:cNvCxnSpPr>
            <a:cxnSpLocks/>
          </p:cNvCxnSpPr>
          <p:nvPr/>
        </p:nvCxnSpPr>
        <p:spPr>
          <a:xfrm>
            <a:off x="4713316" y="4094018"/>
            <a:ext cx="1167939" cy="332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3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sz="1800" dirty="0"/>
              <a:t>Determine proportions of test cases which are classified a</a:t>
            </a:r>
            <a:r>
              <a:rPr lang="en-US" sz="1800" dirty="0"/>
              <a:t>s {no leave, leave}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function computes </a:t>
            </a:r>
            <a:r>
              <a:rPr lang="en-US" sz="1800" b="1" dirty="0"/>
              <a:t>probability of class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0.5 is not optimal in this case, high false negative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710432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3320934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7023" cy="7136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Evaluation of Classifiers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24128"/>
            <a:ext cx="8479535" cy="173939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How can we evaluate a classifier’s accuracy?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probabilities by known response (label)) 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Threshold</a:t>
            </a:r>
            <a:r>
              <a:rPr lang="en-US" sz="1800" dirty="0"/>
              <a:t> of 0.35 gives better balance of error types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No threshold value will eliminate errors!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546E1-9062-F063-8734-82BC2871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68" y="2865086"/>
            <a:ext cx="5522976" cy="22296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5C6273-42FD-BDD5-EC93-956BE033ACA1}"/>
              </a:ext>
            </a:extLst>
          </p:cNvPr>
          <p:cNvCxnSpPr/>
          <p:nvPr/>
        </p:nvCxnSpPr>
        <p:spPr>
          <a:xfrm>
            <a:off x="4970272" y="3997221"/>
            <a:ext cx="2385568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BBB416-58FF-46D0-2EFD-ACF64332EE14}"/>
              </a:ext>
            </a:extLst>
          </p:cNvPr>
          <p:cNvCxnSpPr>
            <a:cxnSpLocks/>
          </p:cNvCxnSpPr>
          <p:nvPr/>
        </p:nvCxnSpPr>
        <p:spPr>
          <a:xfrm flipV="1">
            <a:off x="2926079" y="2909455"/>
            <a:ext cx="0" cy="1974272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When evaluating any machine learning model consider </a:t>
            </a:r>
            <a:r>
              <a:rPr b="1" dirty="0"/>
              <a:t>all evaluation methods available</a:t>
            </a:r>
          </a:p>
          <a:p>
            <a:pPr lvl="0"/>
            <a:r>
              <a:rPr dirty="0"/>
              <a:t>No one method best all of the time</a:t>
            </a:r>
          </a:p>
          <a:p>
            <a:pPr lvl="0"/>
            <a:r>
              <a:rPr lang="en-US" dirty="0"/>
              <a:t>Test for h</a:t>
            </a:r>
            <a:r>
              <a:rPr dirty="0"/>
              <a:t>omoscedastic Normally distributed residuals</a:t>
            </a:r>
            <a:endParaRPr lang="en-US" dirty="0"/>
          </a:p>
          <a:p>
            <a:pPr lvl="1"/>
            <a:r>
              <a:rPr lang="en-US" dirty="0"/>
              <a:t>Residual Plots</a:t>
            </a:r>
          </a:p>
          <a:p>
            <a:pPr lvl="1"/>
            <a:r>
              <a:rPr lang="en-US" dirty="0"/>
              <a:t>Formal tests – Omnibus, Jarque-Bera, etc. </a:t>
            </a:r>
            <a:endParaRPr dirty="0"/>
          </a:p>
          <a:p>
            <a:pPr lvl="0"/>
            <a:r>
              <a:rPr lang="en-US" dirty="0"/>
              <a:t>Are</a:t>
            </a:r>
            <a:r>
              <a:rPr dirty="0"/>
              <a:t> model and its coefficients </a:t>
            </a:r>
            <a:r>
              <a:rPr lang="en-US" dirty="0"/>
              <a:t>statistically </a:t>
            </a:r>
            <a:r>
              <a:rPr dirty="0"/>
              <a:t>significant?</a:t>
            </a:r>
          </a:p>
          <a:p>
            <a:pPr lvl="1"/>
            <a:r>
              <a:rPr dirty="0"/>
              <a:t>F</a:t>
            </a:r>
            <a:r>
              <a:rPr lang="en-US" dirty="0"/>
              <a:t>-</a:t>
            </a:r>
            <a:r>
              <a:rPr dirty="0"/>
              <a:t>test </a:t>
            </a:r>
            <a:r>
              <a:rPr lang="en-US" dirty="0"/>
              <a:t>on model significance</a:t>
            </a:r>
            <a:endParaRPr dirty="0"/>
          </a:p>
          <a:p>
            <a:pPr lvl="1"/>
            <a:r>
              <a:rPr dirty="0"/>
              <a:t>t-test on model parameter </a:t>
            </a:r>
            <a:r>
              <a:rPr lang="en-US" dirty="0"/>
              <a:t>significance</a:t>
            </a:r>
            <a:endParaRPr dirty="0"/>
          </a:p>
          <a:p>
            <a:pPr lvl="0"/>
            <a:r>
              <a:rPr b="1" dirty="0"/>
              <a:t>Different methods highlight different problems</a:t>
            </a:r>
            <a:r>
              <a:rPr dirty="0"/>
              <a:t> with your model</a:t>
            </a:r>
          </a:p>
          <a:p>
            <a:pPr lvl="0"/>
            <a:r>
              <a:rPr dirty="0"/>
              <a:t>Don’t forget to check that the </a:t>
            </a:r>
            <a:r>
              <a:rPr b="1" dirty="0"/>
              <a:t>model must make sense</a:t>
            </a:r>
            <a:r>
              <a:rPr dirty="0"/>
              <a:t> for your application!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88ADC1-5DA7-6472-EFB5-1F13B141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081549" cy="366445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Example: Evaluation of model predictions </a:t>
            </a:r>
          </a:p>
          <a:p>
            <a:r>
              <a:rPr lang="en-US" dirty="0"/>
              <a:t>Use decision threshold = 0.35</a:t>
            </a:r>
          </a:p>
          <a:p>
            <a:r>
              <a:rPr lang="en-US" dirty="0"/>
              <a:t>Examine </a:t>
            </a:r>
            <a:r>
              <a:rPr lang="en-US" b="1" dirty="0"/>
              <a:t>confusion matrix </a:t>
            </a:r>
          </a:p>
          <a:p>
            <a:pPr lvl="1"/>
            <a:r>
              <a:rPr lang="en-US" dirty="0"/>
              <a:t>Diagonal terms are correctly classified </a:t>
            </a:r>
          </a:p>
          <a:p>
            <a:pPr lvl="1"/>
            <a:r>
              <a:rPr lang="en-US" dirty="0"/>
              <a:t>Errors are the off-diagonal terms </a:t>
            </a:r>
          </a:p>
          <a:p>
            <a:r>
              <a:rPr lang="en-US" dirty="0"/>
              <a:t>Watch out!! The relatively high accuracy of this model is deceptive</a:t>
            </a:r>
          </a:p>
          <a:p>
            <a:r>
              <a:rPr lang="en-US" dirty="0"/>
              <a:t>Low </a:t>
            </a:r>
            <a:r>
              <a:rPr lang="en-US" b="1" dirty="0"/>
              <a:t>precision</a:t>
            </a:r>
            <a:r>
              <a:rPr lang="en-US" dirty="0"/>
              <a:t> and </a:t>
            </a:r>
            <a:r>
              <a:rPr lang="en-US" b="1" dirty="0"/>
              <a:t>recall</a:t>
            </a:r>
            <a:r>
              <a:rPr lang="en-US" dirty="0"/>
              <a:t> from high error rate </a:t>
            </a:r>
          </a:p>
          <a:p>
            <a:endParaRPr lang="en-US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  <a:p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47D810-5E05-77ED-C3B1-13DA5996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337" y="1769309"/>
            <a:ext cx="4707664" cy="194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significance of the GLM is expressed in terms of a statistic called </a:t>
                </a:r>
                <a:r>
                  <a:rPr b="1" dirty="0"/>
                  <a:t>deviance</a:t>
                </a:r>
              </a:p>
              <a:p>
                <a:pPr lvl="0"/>
                <a:r>
                  <a:rPr lang="en-US" dirty="0"/>
                  <a:t>OLS regression models often evaluated using variance ratios such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error metrics like RMSE</a:t>
                </a:r>
              </a:p>
              <a:p>
                <a:pPr lvl="0"/>
                <a:r>
                  <a:rPr lang="en-US" dirty="0"/>
                  <a:t>Must use another metric, </a:t>
                </a:r>
                <a:r>
                  <a:rPr lang="en-US" b="1" dirty="0"/>
                  <a:t>deviance</a:t>
                </a:r>
                <a:r>
                  <a:rPr lang="en-US" dirty="0"/>
                  <a:t>, for GLM given a nonlinear mapping</a:t>
                </a:r>
              </a:p>
              <a:p>
                <a:pPr lvl="1"/>
                <a:r>
                  <a:rPr lang="en-US" dirty="0"/>
                  <a:t>Deviance is closely related to </a:t>
                </a:r>
                <a:r>
                  <a:rPr lang="en-US" b="1" dirty="0"/>
                  <a:t>log likelihood ratio</a:t>
                </a:r>
              </a:p>
              <a:p>
                <a:pPr lvl="1"/>
                <a:r>
                  <a:rPr dirty="0"/>
                  <a:t>It can be challenging to understand </a:t>
                </a:r>
                <a:r>
                  <a:rPr lang="en-US" dirty="0"/>
                  <a:t>what </a:t>
                </a:r>
                <a:r>
                  <a:rPr dirty="0"/>
                  <a:t>deviance means</a:t>
                </a:r>
              </a:p>
              <a:p>
                <a:pPr lvl="1"/>
                <a:r>
                  <a:rPr lang="en-US" dirty="0"/>
                  <a:t>Several commonly used forms of deviance complicate understanding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75264"/>
              </a:xfrm>
              <a:blipFill>
                <a:blip r:embed="rId2"/>
                <a:stretch>
                  <a:fillRect l="-1111" t="-2322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Wrapping your head around deviance takes some work</a:t>
                </a:r>
              </a:p>
              <a:p>
                <a:pPr lvl="0"/>
                <a:r>
                  <a:rPr lang="en-US" dirty="0"/>
                  <a:t>In summary, deviance is the </a:t>
                </a:r>
                <a:r>
                  <a:rPr lang="en-US" b="1" dirty="0"/>
                  <a:t>log likelihood ratio of a model to</a:t>
                </a:r>
                <a:r>
                  <a:rPr lang="en-US" dirty="0"/>
                  <a:t> </a:t>
                </a:r>
                <a:r>
                  <a:rPr lang="en-US" b="1" dirty="0"/>
                  <a:t>a reference model</a:t>
                </a:r>
              </a:p>
              <a:p>
                <a:pPr lvl="0"/>
                <a:r>
                  <a:rPr lang="en-US" dirty="0"/>
                  <a:t>Let’s start with by defining some notation</a:t>
                </a:r>
              </a:p>
              <a:p>
                <a:pPr lvl="1"/>
                <a:r>
                  <a:rPr lang="en-US" dirty="0"/>
                  <a:t>The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reference model is written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Some sources use notation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array of observations or model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log-likelihood of the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370" b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significance of the GLM is expressed in terms of a statistic called </a:t>
                </a:r>
                <a:r>
                  <a:rPr lang="en-US" b="1" dirty="0"/>
                  <a:t>deviance</a:t>
                </a:r>
              </a:p>
              <a:p>
                <a:pPr lvl="0"/>
                <a:r>
                  <a:rPr lang="en-US" dirty="0"/>
                  <a:t>Deviance is based on the </a:t>
                </a:r>
                <a:r>
                  <a:rPr lang="en-US" b="1" dirty="0"/>
                  <a:t>log likelihood ratio </a:t>
                </a:r>
                <a:r>
                  <a:rPr lang="en-US" dirty="0"/>
                  <a:t>between a model and a reference model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the factor of 2 scales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have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distribution with 1 </a:t>
                </a:r>
                <a:r>
                  <a:rPr lang="en-US" dirty="0" err="1"/>
                  <a:t>DoF</a:t>
                </a:r>
                <a:endParaRPr lang="ar-AE" dirty="0"/>
              </a:p>
              <a:p>
                <a:r>
                  <a:rPr lang="en-US" dirty="0"/>
                  <a:t>Rearranging terms gives a formulation of deviance </a:t>
                </a:r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16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commonly used forms of deviance:</a:t>
                </a:r>
              </a:p>
              <a:p>
                <a:pPr lvl="0"/>
                <a:r>
                  <a:rPr lang="en-US" b="1" dirty="0"/>
                  <a:t>Residual deviance</a:t>
                </a:r>
                <a:r>
                  <a:rPr lang="en-US" dirty="0"/>
                  <a:t> uses a </a:t>
                </a:r>
                <a:r>
                  <a:rPr lang="en-US" b="1" dirty="0"/>
                  <a:t>saturated model</a:t>
                </a:r>
                <a:r>
                  <a:rPr lang="en-US" dirty="0"/>
                  <a:t> as a reference</a:t>
                </a:r>
              </a:p>
              <a:p>
                <a:pPr lvl="1"/>
                <a:r>
                  <a:rPr lang="en-US" dirty="0"/>
                  <a:t>Saturated model has a degree of freedom (parameter) for each observation used to fit</a:t>
                </a:r>
              </a:p>
              <a:p>
                <a:pPr lvl="1"/>
                <a:r>
                  <a:rPr lang="en-US" dirty="0"/>
                  <a:t>Model has a perfect fit to training data</a:t>
                </a:r>
              </a:p>
              <a:p>
                <a:pPr lvl="1"/>
                <a:r>
                  <a:rPr lang="en-US" dirty="0"/>
                  <a:t>But poor </a:t>
                </a:r>
                <a:r>
                  <a:rPr lang="en-US" b="1" dirty="0"/>
                  <a:t>generalization</a:t>
                </a:r>
                <a:r>
                  <a:rPr lang="en-US" dirty="0"/>
                  <a:t> or accuracy for new observations</a:t>
                </a:r>
              </a:p>
              <a:p>
                <a:pPr lvl="0"/>
                <a:r>
                  <a:rPr lang="en-US" b="1" dirty="0"/>
                  <a:t>Likelihood ratio test </a:t>
                </a:r>
                <a:r>
                  <a:rPr lang="en-US" dirty="0"/>
                  <a:t>uses a </a:t>
                </a:r>
                <a:r>
                  <a:rPr lang="en-US" b="1" dirty="0"/>
                  <a:t>null model</a:t>
                </a:r>
                <a:r>
                  <a:rPr lang="en-US" dirty="0"/>
                  <a:t> as a reference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the likelihood ratio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distributed with 1 </a:t>
                </a:r>
                <a:r>
                  <a:rPr lang="en-US" dirty="0" err="1"/>
                  <a:t>DoF</a:t>
                </a:r>
                <a:endParaRPr lang="en-US" dirty="0"/>
              </a:p>
              <a:p>
                <a:pPr lvl="1"/>
                <a:r>
                  <a:rPr lang="en-US" dirty="0"/>
                  <a:t>Null model explains none of the variance of the data</a:t>
                </a:r>
              </a:p>
              <a:p>
                <a:pPr lvl="1"/>
                <a:r>
                  <a:rPr lang="en-US" dirty="0"/>
                  <a:t>Example: for Normally distributed response null model is the mean of response vector</a:t>
                </a:r>
              </a:p>
              <a:p>
                <a:pPr lvl="1"/>
                <a:r>
                  <a:rPr lang="en-US" dirty="0"/>
                  <a:t>Example: for Binomially distributed response null model random guesses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based on the probability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of the response vector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66951"/>
              </a:xfrm>
              <a:blipFill>
                <a:blip r:embed="rId2"/>
                <a:stretch>
                  <a:fillRect l="-741" t="-249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is Deviance?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deviance</a:t>
                </a:r>
                <a:r>
                  <a:rPr lang="en-US" dirty="0"/>
                  <a:t> </a:t>
                </a:r>
                <a:r>
                  <a:rPr dirty="0"/>
                  <a:t>statistic</a:t>
                </a:r>
                <a:r>
                  <a:rPr lang="en-US" dirty="0"/>
                  <a:t> is</a:t>
                </a:r>
                <a:r>
                  <a:rPr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distributed</a:t>
                </a:r>
                <a:r>
                  <a:rPr lang="en-US" dirty="0"/>
                  <a:t> with 1 </a:t>
                </a:r>
                <a:r>
                  <a:rPr lang="en-US" dirty="0" err="1"/>
                  <a:t>DoF</a:t>
                </a:r>
                <a:endParaRPr dirty="0"/>
              </a:p>
              <a:p>
                <a:pPr lvl="0"/>
                <a:r>
                  <a:rPr dirty="0"/>
                  <a:t>Can apply a significance test on a model</a:t>
                </a:r>
              </a:p>
              <a:p>
                <a:pPr lvl="0"/>
                <a:r>
                  <a:rPr dirty="0"/>
                  <a:t>A model with small deviance is little better that informed guessing</a:t>
                </a:r>
              </a:p>
              <a:p>
                <a:pPr lvl="1"/>
                <a:r>
                  <a:rPr dirty="0"/>
                  <a:t>Has small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and is </a:t>
                </a:r>
                <a:r>
                  <a:rPr b="1" dirty="0"/>
                  <a:t>not significant</a:t>
                </a:r>
                <a:r>
                  <a:rPr lang="en-US" b="1" dirty="0"/>
                  <a:t>ly different </a:t>
                </a:r>
                <a:r>
                  <a:rPr lang="en-US" dirty="0"/>
                  <a:t>than the reference model</a:t>
                </a:r>
                <a:endParaRPr dirty="0"/>
              </a:p>
              <a:p>
                <a:pPr lvl="0"/>
                <a:r>
                  <a:rPr dirty="0"/>
                  <a:t>A model with large deviance has a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dirty="0"/>
              </a:p>
              <a:p>
                <a:pPr lvl="1"/>
                <a:r>
                  <a:rPr dirty="0"/>
                  <a:t>Exhibits a </a:t>
                </a:r>
                <a:r>
                  <a:rPr lang="en-US" b="1" dirty="0"/>
                  <a:t>statistically </a:t>
                </a:r>
                <a:r>
                  <a:rPr b="1" dirty="0"/>
                  <a:t>significant improvement </a:t>
                </a:r>
                <a:r>
                  <a:rPr dirty="0"/>
                  <a:t>in accuracy</a:t>
                </a:r>
                <a:r>
                  <a:rPr lang="en-US" dirty="0"/>
                  <a:t> compared to reference model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Residual deviance</a:t>
                </a:r>
                <a:r>
                  <a:rPr lang="en-US" dirty="0"/>
                  <a:t> is 2 times the difference between the log likelihood of a saturated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and some other model: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Residual deviance has several important properties.</a:t>
                </a:r>
              </a:p>
              <a:p>
                <a:pPr lvl="0"/>
                <a:r>
                  <a:rPr lang="en-US" dirty="0"/>
                  <a:t>Log likelihood of saturated model is 0 for some common distributions</a:t>
                </a:r>
              </a:p>
              <a:p>
                <a:pPr lvl="1"/>
                <a:r>
                  <a:rPr lang="en-US" dirty="0"/>
                  <a:t>Examples, Normal distribution or Binomial distribution</a:t>
                </a:r>
              </a:p>
              <a:p>
                <a:pPr lvl="1"/>
                <a:r>
                  <a:rPr lang="en-US" dirty="0"/>
                  <a:t>In these cases, deviance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In other cases log likelihood of saturated model is not 0:</a:t>
                </a:r>
              </a:p>
              <a:p>
                <a:pPr lvl="1"/>
                <a:r>
                  <a:rPr lang="en-US" dirty="0"/>
                  <a:t>Example, Poisson distribution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444" b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Normal saturated model:</a:t>
                </a:r>
              </a:p>
              <a:p>
                <a:r>
                  <a:rPr dirty="0"/>
                  <a:t>We can construct a saturated model for normally distributed values by having a free mean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lang="en-US" dirty="0"/>
                  <a:t>T</a:t>
                </a:r>
                <a:r>
                  <a:rPr dirty="0"/>
                  <a:t>he normal likelihood for this models is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𝛍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Normal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the log likelihood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8229600" cy="3808028"/>
              </a:xfrm>
              <a:blipFill>
                <a:blip r:embed="rId2"/>
                <a:stretch>
                  <a:fillRect l="-667" t="-208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Binomial </a:t>
                </a:r>
                <a:r>
                  <a:rPr b="1" dirty="0" err="1"/>
                  <a:t>staturated</a:t>
                </a:r>
                <a:r>
                  <a:rPr b="1" dirty="0"/>
                  <a:t> model:</a:t>
                </a:r>
              </a:p>
              <a:p>
                <a:r>
                  <a:rPr dirty="0"/>
                  <a:t>A saturated Binomial model can be constructed if for each outcome,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the probability parameter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/>
                                  <m:t> 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r>
                  <a:rPr dirty="0"/>
                  <a:t>The likelihood can be writ</a:t>
                </a:r>
                <a:r>
                  <a:rPr lang="en-US" dirty="0"/>
                  <a:t>t</a:t>
                </a:r>
                <a:r>
                  <a:rPr dirty="0"/>
                  <a:t>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dirty="0"/>
              </a:p>
              <a:p>
                <a:r>
                  <a:rPr dirty="0"/>
                  <a:t>Since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log likelihood of the saturated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b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Properties of Deviance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some key properties of deviance?</a:t>
                </a:r>
              </a:p>
              <a:p>
                <a:pPr lvl="0"/>
                <a:r>
                  <a:rPr lang="en-US" dirty="0"/>
                  <a:t>Deviance can be applied to any GLM</a:t>
                </a:r>
              </a:p>
              <a:p>
                <a:pPr lvl="0"/>
                <a:r>
                  <a:rPr lang="en-US" dirty="0"/>
                  <a:t>Recall that log-likelihood is usually a negative number</a:t>
                </a:r>
              </a:p>
              <a:p>
                <a:pPr lvl="1"/>
                <a:r>
                  <a:rPr lang="en-US" dirty="0"/>
                  <a:t>Higher log-likelihood has smaller negative magnitude</a:t>
                </a:r>
              </a:p>
              <a:p>
                <a:pPr lvl="0"/>
                <a:r>
                  <a:rPr lang="en-US" dirty="0"/>
                  <a:t>Sign of ratio chosen to ensure deviance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always</a:t>
                </a:r>
              </a:p>
              <a:p>
                <a:pPr lvl="1"/>
                <a:r>
                  <a:rPr lang="en-US" dirty="0"/>
                  <a:t>If model is no better than the reference model,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For model with greater predictive power,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𝓁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𝐷</m:t>
                    </m:r>
                    <m:r>
                      <a:rPr lang="ar-AE">
                        <a:latin typeface="Cambria Math" panose="02040503050406030204" pitchFamily="18" charset="0"/>
                      </a:rPr>
                      <m:t>&gt;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</a:t>
            </a:r>
            <a:r>
              <a:rPr lang="en-US" dirty="0"/>
              <a:t>independent</a:t>
            </a:r>
            <a:r>
              <a:rPr dirty="0"/>
              <a:t>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</a:t>
            </a:r>
            <a:r>
              <a:rPr lang="en-US" dirty="0"/>
              <a:t>want </a:t>
            </a:r>
            <a:r>
              <a:rPr dirty="0"/>
              <a:t>numeric features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Intercept is the mean of the response variable</a:t>
            </a:r>
          </a:p>
          <a:p>
            <a:pPr lvl="1"/>
            <a:r>
              <a:rPr lang="en-US" dirty="0"/>
              <a:t>Predictors </a:t>
            </a:r>
            <a:r>
              <a:rPr dirty="0"/>
              <a:t>with a large numeric range </a:t>
            </a:r>
            <a:r>
              <a:rPr lang="en-US" dirty="0"/>
              <a:t>must not </a:t>
            </a:r>
            <a:r>
              <a:rPr dirty="0"/>
              <a:t>dominate training</a:t>
            </a:r>
          </a:p>
          <a:p>
            <a:pPr lvl="0"/>
            <a:r>
              <a:rPr dirty="0"/>
              <a:t>Values of each predictor or </a:t>
            </a:r>
            <a:r>
              <a:rPr lang="en-US" dirty="0"/>
              <a:t>independent variables</a:t>
            </a:r>
            <a:r>
              <a:rPr dirty="0"/>
              <a:t>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coefficient </a:t>
            </a:r>
            <a:r>
              <a:rPr lang="en-US" dirty="0"/>
              <a:t>can</a:t>
            </a:r>
            <a:r>
              <a:rPr dirty="0"/>
              <a:t>not</a:t>
            </a:r>
            <a:r>
              <a:rPr lang="en-US" dirty="0"/>
              <a:t> be</a:t>
            </a:r>
            <a:r>
              <a:rPr dirty="0"/>
              <a:t> constant</a:t>
            </a:r>
          </a:p>
          <a:p>
            <a:pPr lvl="1"/>
            <a:r>
              <a:rPr dirty="0"/>
              <a:t>If </a:t>
            </a:r>
            <a:r>
              <a:rPr lang="en-US" dirty="0"/>
              <a:t>predictor values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Example: fit model</a:t>
                </a:r>
              </a:p>
              <a:p>
                <a:pPr marL="0" lvl="0" indent="0">
                  <a:buNone/>
                </a:pPr>
                <a:r>
                  <a:rPr lang="en-US" sz="1800" dirty="0"/>
                  <a:t>left ~ </a:t>
                </a:r>
                <a:r>
                  <a:rPr lang="en-US" sz="1800" dirty="0" err="1"/>
                  <a:t>satisfaction_level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average_montly_hours</a:t>
                </a:r>
                <a:r>
                  <a:rPr lang="en-US" sz="1800" dirty="0"/>
                  <a:t> + </a:t>
                </a:r>
                <a:r>
                  <a:rPr lang="en-US" sz="1800" dirty="0" err="1"/>
                  <a:t>last_evaluation</a:t>
                </a:r>
                <a:r>
                  <a:rPr lang="en-US" sz="1800" dirty="0"/>
                  <a:t> + C(salary) + C(promotion_last_5years)</a:t>
                </a:r>
              </a:p>
              <a:p>
                <a:r>
                  <a:rPr lang="en-US" dirty="0"/>
                  <a:t>Deviance by itself is hard to interpret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p-value shows model is statistically significant compared to the saturated model 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A88ADC1-5DA7-6472-EFB5-1F13B141F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2"/>
                <a:stretch>
                  <a:fillRect l="-1961" t="-1331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DA85742-080E-E959-4B1F-37C085B62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111" y="963168"/>
            <a:ext cx="3816838" cy="405028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B57B93-C0E7-00BF-8318-C9B05A28D09B}"/>
              </a:ext>
            </a:extLst>
          </p:cNvPr>
          <p:cNvCxnSpPr>
            <a:cxnSpLocks/>
          </p:cNvCxnSpPr>
          <p:nvPr/>
        </p:nvCxnSpPr>
        <p:spPr>
          <a:xfrm flipV="1">
            <a:off x="4430684" y="2312416"/>
            <a:ext cx="3038301" cy="5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33E75-5158-E7B8-3622-0C6CFCFA035F}"/>
              </a:ext>
            </a:extLst>
          </p:cNvPr>
          <p:cNvCxnSpPr>
            <a:cxnSpLocks/>
          </p:cNvCxnSpPr>
          <p:nvPr/>
        </p:nvCxnSpPr>
        <p:spPr>
          <a:xfrm flipV="1">
            <a:off x="4915267" y="2527808"/>
            <a:ext cx="2354213" cy="12964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2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5145578" cy="339447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>
                    <a:hlinkClick r:id="rId2"/>
                  </a:rPr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Poisson regression is an example of nonlinear response model</a:t>
                </a:r>
              </a:p>
              <a:p>
                <a:pPr lvl="0"/>
                <a:r>
                  <a:rPr lang="en-US" dirty="0"/>
                  <a:t>Recall, the Poisson distribution has an </a:t>
                </a:r>
                <a:r>
                  <a:rPr lang="en-US" b="1" dirty="0"/>
                  <a:t>exponential form </a:t>
                </a:r>
                <a:r>
                  <a:rPr lang="en-US" dirty="0"/>
                  <a:t>with a single 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The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arrivals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5145578" cy="3394472"/>
              </a:xfrm>
              <a:blipFill>
                <a:blip r:embed="rId3"/>
                <a:stretch>
                  <a:fillRect l="-1777" t="-2513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55446E-49E6-A461-3A13-564B546B5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53" y="1458884"/>
            <a:ext cx="3439953" cy="283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ECB91-7EE8-99AE-6A68-8AE1BA9A99F3}"/>
              </a:ext>
            </a:extLst>
          </p:cNvPr>
          <p:cNvSpPr txBox="1"/>
          <p:nvPr/>
        </p:nvSpPr>
        <p:spPr>
          <a:xfrm>
            <a:off x="6080759" y="4253754"/>
            <a:ext cx="297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Figure from Wiki Commons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D84FB-4A66-2BBB-BECA-635B46DB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D2F0B-A2CB-E224-97ED-D66B34D9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AD08-CA48-5C5C-6A10-EA6F7E10E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Poisson regression </a:t>
                </a:r>
                <a:r>
                  <a:rPr lang="en-US" dirty="0"/>
                  <a:t>is example of a GLM</a:t>
                </a:r>
              </a:p>
              <a:p>
                <a:pPr lvl="0"/>
                <a:r>
                  <a:rPr lang="en-US" dirty="0"/>
                  <a:t>Parameter,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the </a:t>
                </a:r>
                <a:r>
                  <a:rPr lang="en-US" b="1" dirty="0"/>
                  <a:t>expected arrival rate </a:t>
                </a:r>
                <a:r>
                  <a:rPr lang="en-US" dirty="0"/>
                  <a:t>of the process</a:t>
                </a:r>
              </a:p>
              <a:p>
                <a:pPr lvl="1"/>
                <a:r>
                  <a:rPr lang="en-US" dirty="0"/>
                  <a:t>For a finite sample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the mean arrival rate</a:t>
                </a:r>
              </a:p>
              <a:p>
                <a:pPr lvl="0"/>
                <a:r>
                  <a:rPr lang="en-US" dirty="0"/>
                  <a:t>Predictions of response,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computed from observations,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model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Link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Inverse link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𝙴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𝙴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9AD08-CA48-5C5C-6A10-EA6F7E10E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55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Regression as GLM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Extend relationship using a linear model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Expected arrival rate </a:t>
                </a:r>
                <a:r>
                  <a:rPr lang="en-US" dirty="0"/>
                  <a:t>depends on </a:t>
                </a:r>
                <a:r>
                  <a:rPr dirty="0"/>
                  <a:t>the independent variable</a:t>
                </a:r>
                <a:r>
                  <a:rPr lang="en-US" dirty="0"/>
                  <a:t>(s)</a:t>
                </a:r>
                <a:endParaRPr dirty="0"/>
              </a:p>
              <a:p>
                <a:pPr lvl="0"/>
                <a:r>
                  <a:rPr dirty="0"/>
                  <a:t>Example, linear model with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,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</a:t>
                </a:r>
                <a:r>
                  <a:rPr lang="en-US" dirty="0"/>
                  <a:t>partial </a:t>
                </a:r>
                <a:r>
                  <a:rPr dirty="0"/>
                  <a:t>slope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dirty="0"/>
              </a:p>
              <a:p>
                <a:pPr lvl="1"/>
                <a:r>
                  <a:rPr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for 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dirty="0"/>
                  <a:t> dimensional observation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33755" cy="61401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 number of awards for students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Independent variables are program,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𝑐𝑎𝑑𝑒𝑚𝑖𝑐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𝑔𝑒𝑛𝑒𝑟𝑎𝑙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𝑣𝑜𝑐𝑎𝑡𝑖𝑜𝑛𝑎𝑙</m:t>
                        </m:r>
                      </m:e>
                    </m:d>
                  </m:oMath>
                </a14:m>
                <a:r>
                  <a:rPr lang="ar-AE" sz="2000" dirty="0"/>
                  <a:t> , </a:t>
                </a:r>
                <a:r>
                  <a:rPr lang="en-US" sz="2000" dirty="0"/>
                  <a:t>and math score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Count data - suitable for Poisson model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Note exponential decrease in award counts by program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363287"/>
                <a:ext cx="4264428" cy="3231336"/>
              </a:xfrm>
              <a:blipFill>
                <a:blip r:embed="rId2"/>
                <a:stretch>
                  <a:fillRect l="-1429" t="-207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3BC6CA-6748-B704-0AAA-4393A2EB6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03" y="1109749"/>
            <a:ext cx="4352397" cy="33354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624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dirty="0">
                <a:latin typeface="+mn-lt"/>
              </a:rPr>
              <a:t>Poisson Regression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63785-FE0E-1E0A-4018-448CF53E1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019" y="1236983"/>
            <a:ext cx="4165010" cy="3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Fit model</a:t>
                </a:r>
              </a:p>
              <a:p>
                <a:pPr marL="0" lvl="0" indent="0">
                  <a:buNone/>
                </a:pPr>
                <a:r>
                  <a:rPr lang="en-US" dirty="0" err="1"/>
                  <a:t>num_awards</a:t>
                </a:r>
                <a:r>
                  <a:rPr lang="en-US" dirty="0"/>
                  <a:t> ~ math + C(prog)</a:t>
                </a:r>
              </a:p>
              <a:p>
                <a:r>
                  <a:rPr lang="en-US" dirty="0"/>
                  <a:t>Likelihood ratio indicates model is statistically significant compared to a null model</a:t>
                </a:r>
              </a:p>
              <a:p>
                <a:r>
                  <a:rPr lang="en-US" dirty="0"/>
                  <a:t>All coefficients are significant</a:t>
                </a:r>
              </a:p>
              <a:p>
                <a:r>
                  <a:rPr lang="en-US" dirty="0"/>
                  <a:t>Intersect for mean rate of academic program</a:t>
                </a:r>
              </a:p>
              <a:p>
                <a:r>
                  <a:rPr lang="en-US" dirty="0"/>
                  <a:t>2 coefficients for 3 program levels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dirty="0"/>
                  <a:t>Increased math score increases rate of awards</a:t>
                </a:r>
                <a:endParaRPr lang="en-US" sz="1800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b="0" dirty="0"/>
              </a:p>
              <a:p>
                <a:endParaRPr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5D4DC41-687B-A833-D70C-ADE378B35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663440" cy="3664457"/>
              </a:xfrm>
              <a:blipFill>
                <a:blip r:embed="rId3"/>
                <a:stretch>
                  <a:fillRect l="-1307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57CF0-AB59-3633-748E-2191C271CCD7}"/>
              </a:ext>
            </a:extLst>
          </p:cNvPr>
          <p:cNvCxnSpPr>
            <a:cxnSpLocks/>
          </p:cNvCxnSpPr>
          <p:nvPr/>
        </p:nvCxnSpPr>
        <p:spPr>
          <a:xfrm>
            <a:off x="4110644" y="2743200"/>
            <a:ext cx="3649287" cy="723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4E4314-5E99-CE7B-6684-9C10D0CF65D8}"/>
              </a:ext>
            </a:extLst>
          </p:cNvPr>
          <p:cNvCxnSpPr>
            <a:cxnSpLocks/>
          </p:cNvCxnSpPr>
          <p:nvPr/>
        </p:nvCxnSpPr>
        <p:spPr>
          <a:xfrm>
            <a:off x="4729942" y="3943349"/>
            <a:ext cx="419793" cy="142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A7D637-6DE4-6ACB-5C74-4A2B91325ADC}"/>
              </a:ext>
            </a:extLst>
          </p:cNvPr>
          <p:cNvCxnSpPr>
            <a:cxnSpLocks/>
          </p:cNvCxnSpPr>
          <p:nvPr/>
        </p:nvCxnSpPr>
        <p:spPr>
          <a:xfrm>
            <a:off x="4609407" y="3129742"/>
            <a:ext cx="1425633" cy="633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9F4B30-DA91-5577-C7BE-9C9A2F98A305}"/>
              </a:ext>
            </a:extLst>
          </p:cNvPr>
          <p:cNvCxnSpPr>
            <a:cxnSpLocks/>
          </p:cNvCxnSpPr>
          <p:nvPr/>
        </p:nvCxnSpPr>
        <p:spPr>
          <a:xfrm>
            <a:off x="4783975" y="3943349"/>
            <a:ext cx="286789" cy="310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F646C9-457F-2D54-54B9-EE499A15EF09}"/>
              </a:ext>
            </a:extLst>
          </p:cNvPr>
          <p:cNvCxnSpPr>
            <a:cxnSpLocks/>
          </p:cNvCxnSpPr>
          <p:nvPr/>
        </p:nvCxnSpPr>
        <p:spPr>
          <a:xfrm>
            <a:off x="4443154" y="4291584"/>
            <a:ext cx="1417319" cy="32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7C3370-179F-E7B4-FB8D-BD34DD7C2A83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527069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8CB7-40E9-432B-1A64-92BF44D6CD49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310938" cy="415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615C4BB-171B-73C4-2E73-CD286507A53A}"/>
              </a:ext>
            </a:extLst>
          </p:cNvPr>
          <p:cNvCxnSpPr>
            <a:cxnSpLocks/>
          </p:cNvCxnSpPr>
          <p:nvPr/>
        </p:nvCxnSpPr>
        <p:spPr>
          <a:xfrm>
            <a:off x="4783975" y="2190404"/>
            <a:ext cx="2668385" cy="689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53795" cy="63479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>
                <a:latin typeface="+mn-lt"/>
              </a:rPr>
              <a:t>Poisson Regression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Fit of the model response to the observed award rate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award rate increases with program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𝑔𝑒𝑛𝑒𝑟𝑎𝑙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𝑣𝑜𝑐𝑎𝑡𝑖𝑜𝑛𝑎𝑙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𝑎𝑐𝑎𝑑𝑒𝑚𝑖𝑐</m:t>
                      </m:r>
                    </m:oMath>
                  </m:oMathPara>
                </a14:m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Rate of awards increases with math score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72494" cy="3518297"/>
              </a:xfrm>
              <a:blipFill>
                <a:blip r:embed="rId2"/>
                <a:stretch>
                  <a:fillRect l="-1395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FC85EA-2704-1816-7DF4-6164E927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055" y="991169"/>
            <a:ext cx="3970799" cy="4046344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03FAB-44AB-D252-6A94-8C4F7285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50A9F-F6F3-9762-176A-FB2AD81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220E-459F-6E38-4F30-8217CD36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Categorical variables are encoded in </a:t>
            </a:r>
            <a:r>
              <a:rPr lang="en-US"/>
              <a:t>model matrix</a:t>
            </a:r>
          </a:p>
          <a:p>
            <a:pPr lvl="0"/>
            <a:r>
              <a:rPr lang="en-US" dirty="0"/>
              <a:t>Categorical variables encoded with </a:t>
            </a:r>
            <a:r>
              <a:rPr lang="en-US" b="1" dirty="0"/>
              <a:t>one hot encoding   </a:t>
            </a:r>
          </a:p>
          <a:p>
            <a:pPr lvl="1"/>
            <a:r>
              <a:rPr lang="en-US" dirty="0"/>
              <a:t>n dummy variables with no intercept</a:t>
            </a:r>
          </a:p>
          <a:p>
            <a:pPr lvl="1"/>
            <a:r>
              <a:rPr lang="en-US" dirty="0"/>
              <a:t>n-1 dummy variables encode </a:t>
            </a:r>
            <a:r>
              <a:rPr lang="en-US" b="1" dirty="0"/>
              <a:t>contrasts</a:t>
            </a:r>
            <a:r>
              <a:rPr lang="en-US" dirty="0"/>
              <a:t> to intercept variable </a:t>
            </a:r>
          </a:p>
          <a:p>
            <a:pPr lvl="1"/>
            <a:r>
              <a:rPr lang="en-US" dirty="0"/>
              <a:t>Either encoding gives same model results </a:t>
            </a:r>
          </a:p>
          <a:p>
            <a:pPr lvl="0"/>
            <a:r>
              <a:rPr lang="en-US" dirty="0"/>
              <a:t>Can adjust observations and response for </a:t>
            </a:r>
            <a:r>
              <a:rPr lang="en-US" b="1" dirty="0"/>
              <a:t>effects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758538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</a:t>
            </a:r>
            <a:r>
              <a:rPr b="1" dirty="0"/>
              <a:t>generalized linear model</a:t>
            </a:r>
            <a:r>
              <a:rPr lang="en-US" b="1" dirty="0"/>
              <a:t> (GLM)</a:t>
            </a:r>
            <a:r>
              <a:rPr dirty="0"/>
              <a:t> accommodates nonlinear response distributions</a:t>
            </a:r>
          </a:p>
          <a:p>
            <a:pPr lvl="0"/>
            <a:r>
              <a:rPr b="1" dirty="0"/>
              <a:t>Link function</a:t>
            </a:r>
            <a:r>
              <a:rPr dirty="0"/>
              <a:t> transforms to linear model</a:t>
            </a:r>
          </a:p>
          <a:p>
            <a:pPr lvl="1"/>
            <a:r>
              <a:rPr b="1" dirty="0"/>
              <a:t>Inverse link function </a:t>
            </a:r>
            <a:r>
              <a:rPr dirty="0"/>
              <a:t>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</a:p>
          <a:p>
            <a:pPr lvl="1"/>
            <a:r>
              <a:rPr dirty="0"/>
              <a:t>Compute metrics from elements of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</a:t>
            </a:r>
            <a:r>
              <a:rPr b="1" dirty="0"/>
              <a:t>deviance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3FD5D-2916-D92A-E234-E7CBB1C5E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9C41-4EF1-29A0-34CF-4C4EBDBB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5206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7476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Generalize the linear model to accommodate </a:t>
            </a:r>
            <a:r>
              <a:rPr lang="en-US" b="1" dirty="0"/>
              <a:t>non-Normally distributed variables</a:t>
            </a:r>
          </a:p>
          <a:p>
            <a:pPr lvl="0"/>
            <a:r>
              <a:rPr dirty="0"/>
              <a:t>Working with categorical variables</a:t>
            </a:r>
          </a:p>
          <a:p>
            <a:pPr lvl="1"/>
            <a:r>
              <a:rPr b="1" dirty="0"/>
              <a:t>One-hot encoding</a:t>
            </a:r>
            <a:r>
              <a:rPr lang="en-US" dirty="0"/>
              <a:t> of categorical variables</a:t>
            </a:r>
            <a:endParaRPr dirty="0"/>
          </a:p>
          <a:p>
            <a:pPr lvl="1"/>
            <a:r>
              <a:rPr dirty="0"/>
              <a:t>Working with </a:t>
            </a:r>
            <a:r>
              <a:rPr b="1" dirty="0"/>
              <a:t>contrasts</a:t>
            </a:r>
            <a:endParaRPr dirty="0"/>
          </a:p>
          <a:p>
            <a:pPr lvl="1"/>
            <a:r>
              <a:rPr lang="en-US" dirty="0"/>
              <a:t>Interpreting </a:t>
            </a:r>
            <a:r>
              <a:rPr lang="en-US" b="1" dirty="0"/>
              <a:t>e</a:t>
            </a:r>
            <a:r>
              <a:rPr b="1" dirty="0"/>
              <a:t>ffect </a:t>
            </a:r>
            <a:r>
              <a:rPr lang="en-US" b="1" dirty="0"/>
              <a:t>sizes</a:t>
            </a:r>
            <a:r>
              <a:rPr dirty="0"/>
              <a:t> </a:t>
            </a:r>
            <a:endParaRPr lang="en-US" dirty="0"/>
          </a:p>
          <a:p>
            <a:pPr lvl="1"/>
            <a:r>
              <a:rPr lang="en-US" dirty="0"/>
              <a:t>Applying </a:t>
            </a:r>
            <a:r>
              <a:rPr lang="en-US" b="1" dirty="0"/>
              <a:t>effect a</a:t>
            </a:r>
            <a:r>
              <a:rPr b="1" dirty="0"/>
              <a:t>djustments</a:t>
            </a:r>
          </a:p>
          <a:p>
            <a:pPr lvl="0"/>
            <a:r>
              <a:rPr dirty="0"/>
              <a:t>Building models with nonlinear </a:t>
            </a:r>
            <a:r>
              <a:rPr lang="en-US" dirty="0"/>
              <a:t>and</a:t>
            </a:r>
            <a:r>
              <a:rPr dirty="0"/>
              <a:t> non-Normal response</a:t>
            </a:r>
          </a:p>
          <a:p>
            <a:pPr lvl="1"/>
            <a:r>
              <a:rPr dirty="0"/>
              <a:t>Use </a:t>
            </a:r>
            <a:r>
              <a:rPr b="1" dirty="0"/>
              <a:t>generalized linear model (GLM)</a:t>
            </a:r>
            <a:r>
              <a:rPr dirty="0"/>
              <a:t> for nonlinear response</a:t>
            </a:r>
          </a:p>
          <a:p>
            <a:pPr lvl="1"/>
            <a:r>
              <a:rPr lang="en-US" dirty="0"/>
              <a:t>GLM for Binomial, categorical, Poisson, etc., regression</a:t>
            </a:r>
          </a:p>
          <a:p>
            <a:pPr lvl="1"/>
            <a:r>
              <a:rPr b="1" dirty="0"/>
              <a:t>Link function</a:t>
            </a:r>
            <a:r>
              <a:rPr dirty="0"/>
              <a:t> transforms nonlinear model to linear model</a:t>
            </a:r>
          </a:p>
          <a:p>
            <a:pPr lvl="1"/>
            <a:r>
              <a:rPr dirty="0"/>
              <a:t>Evaluating </a:t>
            </a:r>
            <a:r>
              <a:rPr lang="en-US" dirty="0"/>
              <a:t>nonlinear</a:t>
            </a:r>
            <a:r>
              <a:rPr dirty="0"/>
              <a:t> response models</a:t>
            </a:r>
          </a:p>
          <a:p>
            <a:pPr lvl="1"/>
            <a:r>
              <a:rPr dirty="0"/>
              <a:t>Compare model performance with </a:t>
            </a:r>
            <a:r>
              <a:rPr b="1" dirty="0"/>
              <a:t>deviance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90FB-523D-75F9-98C2-8A8236855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Categorical Variables </a:t>
            </a:r>
          </a:p>
        </p:txBody>
      </p:sp>
    </p:spTree>
    <p:extLst>
      <p:ext uri="{BB962C8B-B14F-4D97-AF65-F5344CB8AC3E}">
        <p14:creationId xmlns:p14="http://schemas.microsoft.com/office/powerpoint/2010/main" val="5994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with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0103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Linear models, like nearly all machine learning models, use numeric features</a:t>
            </a:r>
          </a:p>
          <a:p>
            <a:pPr lvl="0"/>
            <a:r>
              <a:rPr dirty="0"/>
              <a:t>How </a:t>
            </a:r>
            <a:r>
              <a:rPr lang="en-US" dirty="0"/>
              <a:t>do we use</a:t>
            </a:r>
            <a:r>
              <a:rPr dirty="0"/>
              <a:t> categorical </a:t>
            </a:r>
            <a:r>
              <a:rPr lang="en-US" dirty="0" err="1"/>
              <a:t>indendent</a:t>
            </a:r>
            <a:r>
              <a:rPr lang="en-US" dirty="0"/>
              <a:t> </a:t>
            </a:r>
            <a:r>
              <a:rPr dirty="0"/>
              <a:t>variables in linear models?</a:t>
            </a:r>
          </a:p>
          <a:p>
            <a:pPr lvl="0"/>
            <a:r>
              <a:rPr dirty="0"/>
              <a:t>Need to transform categories to numeric variables with </a:t>
            </a:r>
            <a:r>
              <a:rPr b="1" dirty="0"/>
              <a:t>one hot encoding</a:t>
            </a:r>
          </a:p>
          <a:p>
            <a:pPr lvl="1"/>
            <a:r>
              <a:rPr dirty="0"/>
              <a:t>Each category becomes a binary </a:t>
            </a:r>
            <a:r>
              <a:rPr b="1" dirty="0"/>
              <a:t>dummy variable</a:t>
            </a:r>
            <a:r>
              <a:rPr dirty="0"/>
              <a:t>, encoded [0,1]</a:t>
            </a:r>
          </a:p>
          <a:p>
            <a:pPr lvl="1"/>
            <a:r>
              <a:rPr dirty="0"/>
              <a:t>Only one dummy variable has nonzero value</a:t>
            </a:r>
            <a:r>
              <a:rPr lang="en-US" dirty="0"/>
              <a:t>,</a:t>
            </a:r>
            <a:r>
              <a:rPr dirty="0"/>
              <a:t> encod</a:t>
            </a:r>
            <a:r>
              <a:rPr lang="en-US" dirty="0"/>
              <a:t>ing</a:t>
            </a:r>
            <a:r>
              <a:rPr dirty="0"/>
              <a:t> the category</a:t>
            </a:r>
            <a:endParaRPr lang="en-US" dirty="0"/>
          </a:p>
          <a:p>
            <a:pPr marL="342900" lvl="1" indent="0">
              <a:buNone/>
            </a:pPr>
            <a:r>
              <a:rPr lang="en-US" dirty="0">
                <a:solidFill>
                  <a:schemeClr val="tx2"/>
                </a:solidFill>
              </a:rPr>
              <a:t>Note: for high-cardinality categorical variables use embedding algorithms – beyond the scope of this course</a:t>
            </a:r>
            <a:endParaRPr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6350</TotalTime>
  <Words>3721</Words>
  <Application>Microsoft Office PowerPoint</Application>
  <PresentationFormat>On-screen Show (16:9)</PresentationFormat>
  <Paragraphs>467</Paragraphs>
  <Slides>58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Courier</vt:lpstr>
      <vt:lpstr>Office Theme</vt:lpstr>
      <vt:lpstr>Models Categorical Variables and Nonlinear Responses</vt:lpstr>
      <vt:lpstr>Review</vt:lpstr>
      <vt:lpstr>Review</vt:lpstr>
      <vt:lpstr>Review</vt:lpstr>
      <vt:lpstr>Review</vt:lpstr>
      <vt:lpstr>Introduction</vt:lpstr>
      <vt:lpstr>Introduction</vt:lpstr>
      <vt:lpstr>Working with Categorical Variables 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Working with Categorical Variables</vt:lpstr>
      <vt:lpstr>Models with Nonlinear Responses</vt:lpstr>
      <vt:lpstr>Models with Nonlinear Response</vt:lpstr>
      <vt:lpstr>Models with Nonlinear Response</vt:lpstr>
      <vt:lpstr>The Generalized Linear Model</vt:lpstr>
      <vt:lpstr>The Generalized Linear Model</vt:lpstr>
      <vt:lpstr>The Generalized Linear Model</vt:lpstr>
      <vt:lpstr>The Logistic Regression Model</vt:lpstr>
      <vt:lpstr>The Logistic Regression Model</vt:lpstr>
      <vt:lpstr>The Logistic Regression Model</vt:lpstr>
      <vt:lpstr>The Logistic Regression Model</vt:lpstr>
      <vt:lpstr>Logistic Regression Model</vt:lpstr>
      <vt:lpstr>Logistic Regression Model</vt:lpstr>
      <vt:lpstr>Evaluation of Classifiers</vt:lpstr>
      <vt:lpstr>Evaluation of Classifiers</vt:lpstr>
      <vt:lpstr>Example of Logistic Regression</vt:lpstr>
      <vt:lpstr>Example of Logistic Regression</vt:lpstr>
      <vt:lpstr>Evaluation of Classifiers</vt:lpstr>
      <vt:lpstr>Evaluation of Classifiers</vt:lpstr>
      <vt:lpstr>Example of Logistic Regression</vt:lpstr>
      <vt:lpstr>What is Deviance?</vt:lpstr>
      <vt:lpstr>What is Deviance?</vt:lpstr>
      <vt:lpstr>What is Deviance?</vt:lpstr>
      <vt:lpstr>What is Deviance?</vt:lpstr>
      <vt:lpstr>What is Deviance?</vt:lpstr>
      <vt:lpstr>Residual Deviance</vt:lpstr>
      <vt:lpstr>Residual Deviance</vt:lpstr>
      <vt:lpstr>Residual Deviance</vt:lpstr>
      <vt:lpstr>Properties of Deviance</vt:lpstr>
      <vt:lpstr>Example of Logistic Regression</vt:lpstr>
      <vt:lpstr>Poisson Regression as GLM</vt:lpstr>
      <vt:lpstr>Poisson Regression as GLM</vt:lpstr>
      <vt:lpstr>Poisson Regression as GLM</vt:lpstr>
      <vt:lpstr>Poisson Regression Example</vt:lpstr>
      <vt:lpstr>Poisson Regression Example</vt:lpstr>
      <vt:lpstr>Poisson Regression Example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Categorical Variables and Nonlinear Response</dc:title>
  <dc:creator>Steve Elston</dc:creator>
  <cp:keywords/>
  <cp:lastModifiedBy>Stephen Elston</cp:lastModifiedBy>
  <cp:revision>195</cp:revision>
  <dcterms:created xsi:type="dcterms:W3CDTF">2024-08-16T02:30:27Z</dcterms:created>
  <dcterms:modified xsi:type="dcterms:W3CDTF">2025-10-02T17:59:26Z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10/30/2023</vt:lpwstr>
  </property>
  <property fmtid="{D5CDD505-2E9C-101B-9397-08002B2CF9AE}" pid="3" name="output">
    <vt:lpwstr/>
  </property>
</Properties>
</file>