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6"/>
  </p:notesMasterIdLst>
  <p:handoutMasterIdLst>
    <p:handoutMasterId r:id="rId87"/>
  </p:handoutMasterIdLst>
  <p:sldIdLst>
    <p:sldId id="375" r:id="rId6"/>
    <p:sldId id="376" r:id="rId7"/>
    <p:sldId id="321" r:id="rId8"/>
    <p:sldId id="322" r:id="rId9"/>
    <p:sldId id="513" r:id="rId10"/>
    <p:sldId id="551" r:id="rId11"/>
    <p:sldId id="550" r:id="rId12"/>
    <p:sldId id="438" r:id="rId13"/>
    <p:sldId id="323" r:id="rId14"/>
    <p:sldId id="361" r:id="rId15"/>
    <p:sldId id="324" r:id="rId16"/>
    <p:sldId id="325" r:id="rId17"/>
    <p:sldId id="326" r:id="rId18"/>
    <p:sldId id="357" r:id="rId19"/>
    <p:sldId id="439" r:id="rId20"/>
    <p:sldId id="327" r:id="rId21"/>
    <p:sldId id="344" r:id="rId22"/>
    <p:sldId id="328" r:id="rId23"/>
    <p:sldId id="440" r:id="rId24"/>
    <p:sldId id="330" r:id="rId25"/>
    <p:sldId id="331" r:id="rId26"/>
    <p:sldId id="332" r:id="rId27"/>
    <p:sldId id="441" r:id="rId28"/>
    <p:sldId id="333" r:id="rId29"/>
    <p:sldId id="349" r:id="rId30"/>
    <p:sldId id="334" r:id="rId31"/>
    <p:sldId id="346" r:id="rId32"/>
    <p:sldId id="442" r:id="rId33"/>
    <p:sldId id="336" r:id="rId34"/>
    <p:sldId id="536" r:id="rId35"/>
    <p:sldId id="537" r:id="rId36"/>
    <p:sldId id="338" r:id="rId37"/>
    <p:sldId id="339" r:id="rId38"/>
    <p:sldId id="340" r:id="rId39"/>
    <p:sldId id="341" r:id="rId40"/>
    <p:sldId id="342" r:id="rId41"/>
    <p:sldId id="356" r:id="rId42"/>
    <p:sldId id="481" r:id="rId43"/>
    <p:sldId id="490" r:id="rId44"/>
    <p:sldId id="534" r:id="rId45"/>
    <p:sldId id="489" r:id="rId46"/>
    <p:sldId id="529" r:id="rId47"/>
    <p:sldId id="335" r:id="rId48"/>
    <p:sldId id="530" r:id="rId49"/>
    <p:sldId id="531" r:id="rId50"/>
    <p:sldId id="532" r:id="rId51"/>
    <p:sldId id="362" r:id="rId52"/>
    <p:sldId id="522" r:id="rId53"/>
    <p:sldId id="533" r:id="rId54"/>
    <p:sldId id="548" r:id="rId55"/>
    <p:sldId id="549" r:id="rId56"/>
    <p:sldId id="535" r:id="rId57"/>
    <p:sldId id="540" r:id="rId58"/>
    <p:sldId id="541" r:id="rId59"/>
    <p:sldId id="539" r:id="rId60"/>
    <p:sldId id="542" r:id="rId61"/>
    <p:sldId id="543" r:id="rId62"/>
    <p:sldId id="544" r:id="rId63"/>
    <p:sldId id="547" r:id="rId64"/>
    <p:sldId id="545" r:id="rId65"/>
    <p:sldId id="546" r:id="rId66"/>
    <p:sldId id="552" r:id="rId67"/>
    <p:sldId id="538" r:id="rId68"/>
    <p:sldId id="449" r:id="rId69"/>
    <p:sldId id="446" r:id="rId70"/>
    <p:sldId id="443" r:id="rId71"/>
    <p:sldId id="374" r:id="rId72"/>
    <p:sldId id="451" r:id="rId73"/>
    <p:sldId id="452" r:id="rId74"/>
    <p:sldId id="454" r:id="rId75"/>
    <p:sldId id="453" r:id="rId76"/>
    <p:sldId id="348" r:id="rId77"/>
    <p:sldId id="363" r:id="rId78"/>
    <p:sldId id="371" r:id="rId79"/>
    <p:sldId id="364" r:id="rId80"/>
    <p:sldId id="366" r:id="rId81"/>
    <p:sldId id="365" r:id="rId82"/>
    <p:sldId id="368" r:id="rId83"/>
    <p:sldId id="370" r:id="rId84"/>
    <p:sldId id="447"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794" autoAdjust="0"/>
  </p:normalViewPr>
  <p:slideViewPr>
    <p:cSldViewPr snapToGrid="0">
      <p:cViewPr varScale="1">
        <p:scale>
          <a:sx n="73" d="100"/>
          <a:sy n="73" d="100"/>
        </p:scale>
        <p:origin x="41" y="14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heme" Target="theme/theme1.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handoutMaster" Target="handoutMasters/handout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a:t>
            </a:fld>
            <a:endParaRPr lang="en-US" dirty="0"/>
          </a:p>
        </p:txBody>
      </p:sp>
    </p:spTree>
    <p:extLst>
      <p:ext uri="{BB962C8B-B14F-4D97-AF65-F5344CB8AC3E}">
        <p14:creationId xmlns:p14="http://schemas.microsoft.com/office/powerpoint/2010/main" val="106969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1529324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36</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95995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25655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42</a:t>
            </a:fld>
            <a:endParaRPr lang="en-US" dirty="0"/>
          </a:p>
        </p:txBody>
      </p:sp>
    </p:spTree>
    <p:extLst>
      <p:ext uri="{BB962C8B-B14F-4D97-AF65-F5344CB8AC3E}">
        <p14:creationId xmlns:p14="http://schemas.microsoft.com/office/powerpoint/2010/main" val="2018950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7F7D4-1BA9-1C03-A4FB-8DCF7AB28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75072-4E0B-1D8C-AA83-C0020CAD2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9FAAA-C3EF-1381-7073-C0376FA63DD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7D3EB72-20A1-DDEE-EA38-A2B32F8971C6}"/>
              </a:ext>
            </a:extLst>
          </p:cNvPr>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2736986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AE76F-C4E5-5730-C5E1-2FBFD9A657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93699-71A1-8F6D-953A-163BD9848F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2DD84A-097D-8508-7951-A848A958DC47}"/>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CF4B0352-04A5-AB82-2D5C-0D380B4A2479}"/>
              </a:ext>
            </a:extLst>
          </p:cNvPr>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4233266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A1569-AAD8-7909-7765-0BAFDD4FA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EE58B-B834-7C6D-FF6D-9A03F40EE9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15417-FDC1-3488-7AD6-05CEB7DE8CCC}"/>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3BE9F599-DC27-F987-4A50-8B5633E9F90D}"/>
              </a:ext>
            </a:extLst>
          </p:cNvPr>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2418897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32D1E-B556-4211-7F8D-4995F805D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AC1D72-2A7A-5585-9535-89080D1E14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0A7AAF-AB34-3049-9BAE-967B295616EA}"/>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40CBF88-F8E5-25EC-16EF-E91650053181}"/>
              </a:ext>
            </a:extLst>
          </p:cNvPr>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3091074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F532-A21A-4F59-16A7-8E73EC2118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E1478-FD63-06F5-103B-FF8447C6D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F5D3FC-0EE3-9BCE-F220-F67D738A266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8968B95F-3020-514E-B0CA-0F1E7DA9C1CF}"/>
              </a:ext>
            </a:extLst>
          </p:cNvPr>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2128738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405E-BFD8-1744-51D2-17D81D778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D5DCE-559F-660E-4F1C-126AD4F96C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CE301-8354-8991-84D7-25E7D5676F9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BE0067C-784D-507A-16E6-8C68C819CE76}"/>
              </a:ext>
            </a:extLst>
          </p:cNvPr>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1487559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9B02-B35D-5343-19F8-8721A76A16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E6182-79A2-0414-7E51-95A07168B3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64152B-0735-FEA2-7DC7-B1E051195AE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51607D2-FAAE-92EC-D7A9-326685FED537}"/>
              </a:ext>
            </a:extLst>
          </p:cNvPr>
          <p:cNvSpPr>
            <a:spLocks noGrp="1"/>
          </p:cNvSpPr>
          <p:nvPr>
            <p:ph type="sldNum" sz="quarter" idx="10"/>
          </p:nvPr>
        </p:nvSpPr>
        <p:spPr/>
        <p:txBody>
          <a:bodyPr/>
          <a:lstStyle/>
          <a:p>
            <a:fld id="{13F0F35F-DD44-4607-AEC1-49D7A4BC4066}" type="slidenum">
              <a:rPr lang="en-US" smtClean="0"/>
              <a:pPr/>
              <a:t>60</a:t>
            </a:fld>
            <a:endParaRPr lang="en-US" dirty="0"/>
          </a:p>
        </p:txBody>
      </p:sp>
    </p:spTree>
    <p:extLst>
      <p:ext uri="{BB962C8B-B14F-4D97-AF65-F5344CB8AC3E}">
        <p14:creationId xmlns:p14="http://schemas.microsoft.com/office/powerpoint/2010/main" val="1489109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6A528-8F99-6E49-E480-CA6A4F6B16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2B6632-B3CD-5F36-8011-AB1139B791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532E6B-E1D4-DA93-BE91-59E007D92D0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191F0213-5933-7062-6BE5-8F1B4EA6C8FF}"/>
              </a:ext>
            </a:extLst>
          </p:cNvPr>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1725043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BF4A1-6F41-278B-E511-1C3F805FC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0FB896-0B12-B422-15E2-4A7B5B1081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CC639E-A9DD-A9A8-9A97-75A3195F2CD0}"/>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C97B58B2-57F3-C76D-1C87-AE2999A49AF7}"/>
              </a:ext>
            </a:extLst>
          </p:cNvPr>
          <p:cNvSpPr>
            <a:spLocks noGrp="1"/>
          </p:cNvSpPr>
          <p:nvPr>
            <p:ph type="sldNum" sz="quarter" idx="10"/>
          </p:nvPr>
        </p:nvSpPr>
        <p:spPr/>
        <p:txBody>
          <a:bodyPr/>
          <a:lstStyle/>
          <a:p>
            <a:fld id="{13F0F35F-DD44-4607-AEC1-49D7A4BC4066}" type="slidenum">
              <a:rPr lang="en-US" smtClean="0"/>
              <a:pPr/>
              <a:t>62</a:t>
            </a:fld>
            <a:endParaRPr lang="en-US" dirty="0"/>
          </a:p>
        </p:txBody>
      </p:sp>
    </p:spTree>
    <p:extLst>
      <p:ext uri="{BB962C8B-B14F-4D97-AF65-F5344CB8AC3E}">
        <p14:creationId xmlns:p14="http://schemas.microsoft.com/office/powerpoint/2010/main" val="54544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65</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78</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2CFA1-8C4D-2EA2-C117-A39F1BE82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4FA67-9BED-B313-424B-C80AA6335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6F588-C510-C2B2-9DCA-63162614798B}"/>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4CF33AB2-F533-44EB-8763-B15D9D1D7B6D}"/>
              </a:ext>
            </a:extLst>
          </p:cNvPr>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66345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044FE-E5F0-189D-F618-BC07F733C5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78BEE-2086-E2E3-4F4C-E7CB82943A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EB5AA9-22CA-9FC0-C122-6187E0059306}"/>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8E7B51F0-565D-75F6-2B5F-A6DB8C624D04}"/>
              </a:ext>
            </a:extLst>
          </p:cNvPr>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46164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ED18B-C141-7190-F079-210E05B303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32428-0D9C-CF62-0155-1FDBE4CCCF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617C4-F394-94BC-BF28-11BC628A249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0C500255-959B-3486-7350-7232EB82ABDD}"/>
              </a:ext>
            </a:extLst>
          </p:cNvPr>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222084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677024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2/16/2025</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3.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pdf/1805.11604.pdf" TargetMode="External"/><Relationship Id="rId2" Type="http://schemas.openxmlformats.org/officeDocument/2006/relationships/hyperlink" Target="https://arxiv.org/pdf/1502.03167.pdf"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2024, 2025,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dirty="0">
                <a:latin typeface="Segoe UI" panose="020B0502040204020203" pitchFamily="34" charset="0"/>
                <a:cs typeface="Segoe UI" panose="020B0502040204020203" pitchFamily="34" charset="0"/>
              </a:rPr>
              <a:t>Multiple </a:t>
            </a:r>
            <a:r>
              <a:rPr lang="en-US" sz="2800" b="1" dirty="0">
                <a:latin typeface="Segoe UI" panose="020B0502040204020203" pitchFamily="34" charset="0"/>
                <a:cs typeface="Segoe UI" panose="020B0502040204020203" pitchFamily="34" charset="0"/>
              </a:rPr>
              <a:t>units</a:t>
            </a:r>
            <a:r>
              <a:rPr lang="en-US" sz="2800" dirty="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a:t>
            </a:r>
            <a:r>
              <a:rPr lang="en-GB" sz="2800">
                <a:latin typeface="+mn-lt"/>
                <a:ea typeface="Segoe UI" panose="020B0502040204020203" pitchFamily="34" charset="0"/>
                <a:cs typeface="Segoe UI" panose="020B0502040204020203" pitchFamily="34" charset="0"/>
              </a:rPr>
              <a:t>revolutionized many </a:t>
            </a:r>
            <a:r>
              <a:rPr lang="en-GB" sz="2800" dirty="0">
                <a:latin typeface="+mn-lt"/>
                <a:ea typeface="Segoe UI" panose="020B0502040204020203" pitchFamily="34" charset="0"/>
                <a:cs typeface="Segoe UI" panose="020B0502040204020203" pitchFamily="34" charset="0"/>
              </a:rPr>
              <a:t>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5502446"/>
          </a:xfrm>
        </p:spPr>
        <p:txBody>
          <a:bodyPr/>
          <a:lstStyle/>
          <a:p>
            <a:pPr marL="0" indent="0">
              <a:buNone/>
            </a:pPr>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r>
              <a:rPr lang="en-US" sz="28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r>
              <a:rPr lang="en-US" sz="2800" dirty="0">
                <a:latin typeface="Segoe UI" panose="020B0502040204020203" pitchFamily="34" charset="0"/>
                <a:cs typeface="Segoe UI" panose="020B0502040204020203" pitchFamily="34" charset="0"/>
              </a:rPr>
              <a:t>First applied to neural networks by Paul </a:t>
            </a:r>
            <a:r>
              <a:rPr lang="en-US" sz="2800" dirty="0" err="1">
                <a:latin typeface="Segoe UI" panose="020B0502040204020203" pitchFamily="34" charset="0"/>
                <a:cs typeface="Segoe UI" panose="020B0502040204020203" pitchFamily="34" charset="0"/>
              </a:rPr>
              <a:t>Werbos</a:t>
            </a:r>
            <a:r>
              <a:rPr lang="en-US" sz="2800" dirty="0">
                <a:latin typeface="Segoe UI" panose="020B0502040204020203" pitchFamily="34" charset="0"/>
                <a:cs typeface="Segoe UI" panose="020B0502040204020203" pitchFamily="34" charset="0"/>
              </a:rPr>
              <a:t> in 1974 </a:t>
            </a:r>
          </a:p>
          <a:p>
            <a:r>
              <a:rPr lang="en-US" sz="2800" dirty="0">
                <a:latin typeface="Segoe UI" panose="020B0502040204020203" pitchFamily="34" charset="0"/>
                <a:cs typeface="Segoe UI" panose="020B0502040204020203" pitchFamily="34" charset="0"/>
              </a:rPr>
              <a:t>In 1986 by </a:t>
            </a:r>
            <a:r>
              <a:rPr lang="en-US" sz="2800" dirty="0" err="1">
                <a:latin typeface="Segoe UI" panose="020B0502040204020203" pitchFamily="34" charset="0"/>
                <a:cs typeface="Segoe UI" panose="020B0502040204020203" pitchFamily="34" charset="0"/>
              </a:rPr>
              <a:t>Rumelhart</a:t>
            </a:r>
            <a:r>
              <a:rPr lang="en-US" sz="2800" dirty="0">
                <a:latin typeface="Segoe UI" panose="020B0502040204020203" pitchFamily="34" charset="0"/>
                <a:cs typeface="Segoe UI" panose="020B0502040204020203" pitchFamily="34" charset="0"/>
              </a:rPr>
              <a:t>, Hinton and Williams showed that backpropagation was effective for learning the weights of multiple hidden layers</a:t>
            </a:r>
          </a:p>
          <a:p>
            <a:pPr lvl="1"/>
            <a:r>
              <a:rPr lang="en-US" sz="2400" b="1" dirty="0">
                <a:latin typeface="Segoe UI" panose="020B0502040204020203" pitchFamily="34" charset="0"/>
                <a:cs typeface="Segoe UI" panose="020B0502040204020203" pitchFamily="34" charset="0"/>
              </a:rPr>
              <a:t>The era of deep learning had begun!!</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0"/>
                <a:ext cx="11525250" cy="5370903"/>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𝑤</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ea typeface="Cambria Math" panose="02040503050406030204" pitchFamily="18"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0" indent="0">
                  <a:buNone/>
                </a:pP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cs typeface="Segoe UI" panose="020B0502040204020203" pitchFamily="34" charset="0"/>
                          </a:rPr>
                          <m:t>𝑡</m:t>
                        </m:r>
                      </m:sub>
                    </m:sSub>
                    <m:r>
                      <a:rPr lang="en-US" sz="2800" b="0" i="0"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model </a:t>
                </a:r>
                <a:r>
                  <a:rPr lang="en-US" sz="2800" b="1" dirty="0">
                    <a:latin typeface="Segoe UI" panose="020B0502040204020203" pitchFamily="34" charset="0"/>
                    <a:cs typeface="Segoe UI" panose="020B0502040204020203" pitchFamily="34" charset="0"/>
                  </a:rPr>
                  <a:t>weight tensor</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loss function </a:t>
                </a:r>
                <a:r>
                  <a:rPr lang="en-US" sz="2800" dirty="0">
                    <a:latin typeface="Segoe UI" panose="020B0502040204020203" pitchFamily="34" charset="0"/>
                    <a:cs typeface="Segoe UI" panose="020B0502040204020203" pitchFamily="34" charset="0"/>
                  </a:rPr>
                  <a:t>of model with weight tensor, </a:t>
                </a:r>
              </a:p>
              <a:p>
                <a:pPr marL="0" indent="0">
                  <a:buNone/>
                </a:pP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gradient</a:t>
                </a:r>
                <a:r>
                  <a:rPr lang="en-US" sz="2800" dirty="0">
                    <a:latin typeface="Segoe UI" panose="020B0502040204020203" pitchFamily="34" charset="0"/>
                    <a:cs typeface="Segoe UI" panose="020B0502040204020203" pitchFamily="34" charset="0"/>
                  </a:rPr>
                  <a:t> of the loss function    </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learning rate</a:t>
                </a:r>
                <a:r>
                  <a:rPr lang="en-US" sz="2800" dirty="0">
                    <a:latin typeface="Segoe UI" panose="020B0502040204020203" pitchFamily="34" charset="0"/>
                    <a:cs typeface="Segoe UI" panose="020B0502040204020203" pitchFamily="34" charset="0"/>
                  </a:rPr>
                  <a:t>   </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7853" y="1107590"/>
                <a:ext cx="11525250" cy="5370903"/>
              </a:xfrm>
              <a:blipFill>
                <a:blip r:embed="rId2"/>
                <a:stretch>
                  <a:fillRect l="-1058" t="-1249"/>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4385045"/>
              </a:xfrm>
            </p:spPr>
            <p:txBody>
              <a:bodyPr/>
              <a:lstStyle/>
              <a:p>
                <a:pPr marL="0" indent="0">
                  <a:buNone/>
                </a:pPr>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Backpropagation converges when the gradient is approximately 0</a:t>
                </a:r>
              </a:p>
              <a:p>
                <a:endParaRPr lang="en-US" sz="2800" dirty="0">
                  <a:latin typeface="Segoe UI" panose="020B0502040204020203" pitchFamily="34" charset="0"/>
                  <a:cs typeface="Segoe UI" panose="020B0502040204020203" pitchFamily="34" charset="0"/>
                </a:endParaRPr>
              </a:p>
            </p:txBody>
          </p:sp>
        </mc:Choice>
        <mc:Fallback xmlns="">
          <p:sp>
            <p:nvSpPr>
              <p:cNvPr id="4" name="Content Placeholder 3">
                <a:extLst>
                  <a:ext uri="{FF2B5EF4-FFF2-40B4-BE49-F238E27FC236}">
                    <a16:creationId xmlns:a16="http://schemas.microsoft.com/office/drawing/2014/main" id="{E0180727-EC5F-4A0C-9F60-538290E60081}"/>
                  </a:ext>
                </a:extLst>
              </p:cNvPr>
              <p:cNvSpPr>
                <a:spLocks noGrp="1" noRot="1" noChangeAspect="1" noMove="1" noResize="1" noEditPoints="1" noAdjustHandles="1" noChangeArrowheads="1" noChangeShapeType="1" noTextEdit="1"/>
              </p:cNvSpPr>
              <p:nvPr>
                <p:ph sz="quarter" idx="10"/>
              </p:nvPr>
            </p:nvSpPr>
            <p:spPr>
              <a:xfrm>
                <a:off x="379413" y="1388226"/>
                <a:ext cx="11525250" cy="4385045"/>
              </a:xfrm>
              <a:blipFill>
                <a:blip r:embed="rId2"/>
                <a:stretch>
                  <a:fillRect l="-1058" t="-1530"/>
                </a:stretch>
              </a:blipFill>
            </p:spPr>
            <p:txBody>
              <a:bodyPr/>
              <a:lstStyle/>
              <a:p>
                <a:r>
                  <a:rPr lang="en-US">
                    <a:noFill/>
                  </a:rPr>
                  <a:t> </a:t>
                </a:r>
              </a:p>
            </p:txBody>
          </p:sp>
        </mc:Fallback>
      </mc:AlternateContent>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pPr marL="0" indent="0">
                  <a:buNone/>
                </a:pPr>
                <a:r>
                  <a:rPr lang="en-US" sz="2800" dirty="0">
                    <a:latin typeface="Segoe UI" panose="020B0502040204020203" pitchFamily="34" charset="0"/>
                    <a:cs typeface="Segoe UI" panose="020B0502040204020203" pitchFamily="34" charset="0"/>
                  </a:rPr>
                  <a:t>What are some choices for a loss function, </a:t>
                </a:r>
                <a14:m>
                  <m:oMath xmlns:m="http://schemas.openxmlformats.org/officeDocument/2006/math">
                    <m:r>
                      <a:rPr lang="en-US" sz="2800" b="0" i="1" smtClean="0">
                        <a:latin typeface="Cambria Math" panose="02040503050406030204" pitchFamily="18" charset="0"/>
                        <a:cs typeface="Segoe UI" panose="020B0502040204020203" pitchFamily="34" charset="0"/>
                      </a:rPr>
                      <m:t>𝐿</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123302"/>
                <a:ext cx="11525250" cy="2613498"/>
              </a:xfrm>
              <a:blipFill>
                <a:blip r:embed="rId2"/>
                <a:stretch>
                  <a:fillRect l="-1058" t="-2331" b="-11888"/>
                </a:stretch>
              </a:blipFill>
            </p:spPr>
            <p:txBody>
              <a:bodyPr/>
              <a:lstStyle/>
              <a:p>
                <a:r>
                  <a:rPr lang="en-US">
                    <a:noFill/>
                  </a:rPr>
                  <a:t> </a:t>
                </a:r>
              </a:p>
            </p:txBody>
          </p:sp>
        </mc:Fallback>
      </mc:AlternateContent>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CV tasks require complex function approximations  </a:t>
                </a: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67205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𝐼</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e>
                      </m:d>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399915" lvl="1" indent="0">
                  <a:buNone/>
                </a:pPr>
                <a14:m>
                  <m:oMath xmlns:m="http://schemas.openxmlformats.org/officeDocument/2006/math">
                    <m:r>
                      <a:rPr lang="en-US" sz="2400" i="1">
                        <a:latin typeface="Cambria Math" panose="02040503050406030204" pitchFamily="18" charset="0"/>
                        <a:cs typeface="Segoe UI" panose="020B0502040204020203" pitchFamily="34" charset="0"/>
                      </a:rPr>
                      <m:t>𝐸</m:t>
                    </m:r>
                    <m:d>
                      <m:dPr>
                        <m:begChr m:val="["/>
                        <m:endChr m:val="]"/>
                        <m:ctrlPr>
                          <a:rPr lang="en-US" sz="2400" i="1">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Expected value of </a:t>
                </a:r>
                <a14:m>
                  <m:oMath xmlns:m="http://schemas.openxmlformats.org/officeDocument/2006/math">
                    <m:r>
                      <a:rPr lang="en-US" sz="2400" b="0" i="1" smtClean="0">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𝐼</m:t>
                    </m:r>
                    <m:d>
                      <m:dPr>
                        <m:ctrlPr>
                          <a:rPr lang="en-US" sz="2400" b="0" i="1" smtClean="0">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Information content of </a:t>
                </a:r>
                <a14:m>
                  <m:oMath xmlns:m="http://schemas.openxmlformats.org/officeDocument/2006/math">
                    <m:r>
                      <a:rPr lang="en-US" sz="2400" b="0" i="1" smtClean="0">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We are working with probability distributions, therefore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e>
                          </m:d>
                        </m:e>
                      </m:d>
                      <m:r>
                        <a:rPr lang="en-US" sz="2800" b="0" i="1" smtClean="0">
                          <a:latin typeface="Cambria Math" panose="02040503050406030204" pitchFamily="18" charset="0"/>
                          <a:cs typeface="Segoe UI" panose="020B0502040204020203" pitchFamily="34" charset="0"/>
                        </a:rPr>
                        <m:t>=−</m:t>
                      </m:r>
                      <m:nary>
                        <m:naryPr>
                          <m:chr m:val="∑"/>
                          <m:ctrlPr>
                            <a:rPr lang="en-US" sz="2800" b="0" i="1" smtClean="0">
                              <a:latin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e>
                          </m:d>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a:t>
                </a: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𝑃</m:t>
                    </m:r>
                    <m:d>
                      <m:dPr>
                        <m:ctrlPr>
                          <a:rPr lang="en-US" sz="2400" b="0" i="1" smtClean="0">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probability of </a:t>
                </a:r>
                <a14:m>
                  <m:oMath xmlns:m="http://schemas.openxmlformats.org/officeDocument/2006/math">
                    <m:r>
                      <a:rPr lang="en-US" sz="2400" i="1">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𝑏</m:t>
                    </m:r>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base of the logarithm</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672058"/>
              </a:xfrm>
              <a:blipFill>
                <a:blip r:embed="rId3"/>
                <a:stretch>
                  <a:fillRect l="-1058" t="-1183" b="-2258"/>
                </a:stretch>
              </a:blipFill>
            </p:spPr>
            <p:txBody>
              <a:bodyPr/>
              <a:lstStyle/>
              <a:p>
                <a:r>
                  <a:rPr lang="en-US">
                    <a:noFill/>
                  </a:rPr>
                  <a:t> </a:t>
                </a:r>
              </a:p>
            </p:txBody>
          </p:sp>
        </mc:Fallback>
      </mc:AlternateContent>
    </p:spTree>
    <p:extLst>
      <p:ext uri="{BB962C8B-B14F-4D97-AF65-F5344CB8AC3E}">
        <p14:creationId xmlns:p14="http://schemas.microsoft.com/office/powerpoint/2010/main" val="19610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Emoji" panose="020B0502040204020203" pitchFamily="34" charset="0"/>
                <a:ea typeface="Segoe UI Emoji" panose="020B0502040204020203" pitchFamily="34" charset="0"/>
              </a:rPr>
              <a:t>Loss Functions for Training Neural Networks </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1421238"/>
            <a:ext cx="4864953" cy="4746209"/>
          </a:xfrm>
        </p:spPr>
        <p:txBody>
          <a:bodyPr/>
          <a:lstStyle/>
          <a:p>
            <a:pPr marL="0" indent="0">
              <a:buNone/>
            </a:pPr>
            <a:r>
              <a:rPr lang="en-US" sz="2800" dirty="0">
                <a:latin typeface="+mj-lt"/>
              </a:rPr>
              <a:t>Entropy changes with the probability of an event</a:t>
            </a:r>
          </a:p>
          <a:p>
            <a:r>
              <a:rPr lang="en-US" sz="2800" dirty="0">
                <a:latin typeface="+mj-lt"/>
              </a:rPr>
              <a:t>Example binary variable:</a:t>
            </a:r>
          </a:p>
          <a:p>
            <a:r>
              <a:rPr lang="en-US" sz="2800" dirty="0">
                <a:latin typeface="+mj-lt"/>
              </a:rPr>
              <a:t>Max entropy when max uncertainty, </a:t>
            </a:r>
            <a:br>
              <a:rPr lang="en-US" sz="2800" dirty="0">
                <a:latin typeface="+mj-lt"/>
              </a:rPr>
            </a:br>
            <a:r>
              <a:rPr lang="en-US" sz="2800" dirty="0">
                <a:latin typeface="+mj-lt"/>
              </a:rPr>
              <a:t>p = 0.5 – can’t predict next event</a:t>
            </a:r>
          </a:p>
          <a:p>
            <a:r>
              <a:rPr lang="en-US" sz="2800" dirty="0">
                <a:latin typeface="+mj-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48917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𝐷</m:t>
                          </m:r>
                        </m:e>
                        <m:sub>
                          <m:r>
                            <a:rPr lang="en-US" sz="2800" b="0" i="1" smtClean="0">
                              <a:latin typeface="Cambria Math" panose="02040503050406030204" pitchFamily="18" charset="0"/>
                              <a:cs typeface="Segoe UI" panose="020B0502040204020203" pitchFamily="34" charset="0"/>
                            </a:rPr>
                            <m:t>𝐾𝐿</m:t>
                          </m:r>
                        </m:sub>
                      </m:sSub>
                      <m:d>
                        <m:dPr>
                          <m:ctrlPr>
                            <a:rPr lang="en-US" sz="280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smtClean="0">
                              <a:latin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cs typeface="Segoe UI" panose="020B0502040204020203" pitchFamily="34" charset="0"/>
                            </a:rPr>
                            <m:t>𝑝</m:t>
                          </m:r>
                          <m:d>
                            <m:dPr>
                              <m:ctrlPr>
                                <a:rPr lang="en-US" sz="2800" i="1" smtClean="0">
                                  <a:latin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f>
                            <m:fPr>
                              <m:ctrlPr>
                                <a:rPr lang="en-US" sz="2800" i="1" smtClean="0">
                                  <a:latin typeface="Cambria Math" panose="02040503050406030204" pitchFamily="18" charset="0"/>
                                  <a:cs typeface="Segoe UI" panose="020B0502040204020203" pitchFamily="34" charset="0"/>
                                </a:rPr>
                              </m:ctrlPr>
                            </m:fPr>
                            <m:num>
                              <m:r>
                                <a:rPr lang="en-US" sz="2800" b="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b="0" i="1">
                                          <a:latin typeface="Cambria Math" panose="02040503050406030204" pitchFamily="18" charset="0"/>
                                          <a:cs typeface="Segoe UI" panose="020B0502040204020203" pitchFamily="34" charset="0"/>
                                        </a:rPr>
                                        <m:t>𝑥</m:t>
                                      </m:r>
                                    </m:e>
                                    <m:sub>
                                      <m:r>
                                        <a:rPr lang="en-US" sz="2800" b="0" i="1">
                                          <a:latin typeface="Cambria Math" panose="02040503050406030204" pitchFamily="18" charset="0"/>
                                          <a:cs typeface="Segoe UI" panose="020B0502040204020203" pitchFamily="34" charset="0"/>
                                        </a:rPr>
                                        <m:t>𝑖</m:t>
                                      </m:r>
                                    </m:sub>
                                  </m:sSub>
                                </m:e>
                              </m:d>
                            </m:num>
                            <m:den>
                              <m:r>
                                <a:rPr lang="en-US" sz="2800" b="0" i="1" smtClean="0">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b="0" i="1">
                                          <a:latin typeface="Cambria Math" panose="02040503050406030204" pitchFamily="18" charset="0"/>
                                          <a:cs typeface="Segoe UI" panose="020B0502040204020203" pitchFamily="34" charset="0"/>
                                        </a:rPr>
                                        <m:t>𝑥</m:t>
                                      </m:r>
                                    </m:e>
                                    <m:sub>
                                      <m:r>
                                        <a:rPr lang="en-US" sz="2800" b="0" i="1">
                                          <a:latin typeface="Cambria Math" panose="02040503050406030204" pitchFamily="18" charset="0"/>
                                          <a:cs typeface="Segoe UI" panose="020B0502040204020203" pitchFamily="34" charset="0"/>
                                        </a:rPr>
                                        <m:t>𝑖</m:t>
                                      </m:r>
                                    </m:sub>
                                  </m:sSub>
                                </m:e>
                              </m:d>
                            </m:den>
                          </m:f>
                        </m:e>
                      </m:nary>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KL divergence </a:t>
                </a:r>
                <a14:m>
                  <m:oMath xmlns:m="http://schemas.openxmlformats.org/officeDocument/2006/math">
                    <m:r>
                      <a:rPr lang="en-US" sz="2800" b="0" i="1" smtClean="0">
                        <a:latin typeface="Cambria Math" panose="02040503050406030204" pitchFamily="18" charset="0"/>
                        <a:cs typeface="Segoe UI" panose="020B0502040204020203" pitchFamily="34" charset="0"/>
                      </a:rPr>
                      <m:t>=0</m:t>
                    </m:r>
                  </m:oMath>
                </a14:m>
                <a:r>
                  <a:rPr lang="en-US" sz="2800" dirty="0">
                    <a:latin typeface="Segoe UI" panose="020B0502040204020203" pitchFamily="34" charset="0"/>
                    <a:cs typeface="Segoe UI" panose="020B0502040204020203" pitchFamily="34" charset="0"/>
                  </a:rPr>
                  <a:t> when </a:t>
                </a:r>
                <a14:m>
                  <m:oMath xmlns:m="http://schemas.openxmlformats.org/officeDocument/2006/math">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𝑥</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r>
                      <a:rPr lang="en-US" sz="2800" b="0" i="1" smtClean="0">
                        <a:latin typeface="Cambria Math" panose="02040503050406030204" pitchFamily="18" charset="0"/>
                        <a:cs typeface="Segoe UI" panose="020B0502040204020203" pitchFamily="34" charset="0"/>
                      </a:rPr>
                      <m:t>,</m:t>
                    </m:r>
                    <m:r>
                      <a:rPr lang="en-US" sz="280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oMath>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a:t>
                </a:r>
                <a:r>
                  <a:rPr lang="en-US" sz="2800" dirty="0" err="1">
                    <a:latin typeface="Segoe UI" panose="020B0502040204020203" pitchFamily="34" charset="0"/>
                    <a:cs typeface="Segoe UI" panose="020B0502040204020203" pitchFamily="34" charset="0"/>
                  </a:rPr>
                  <a:t>Kullback-Leibler</a:t>
                </a:r>
                <a:r>
                  <a:rPr lang="en-US" sz="2800" dirty="0">
                    <a:latin typeface="Segoe UI" panose="020B0502040204020203" pitchFamily="34" charset="0"/>
                    <a:cs typeface="Segoe UI" panose="020B0502040204020203" pitchFamily="34" charset="0"/>
                  </a:rPr>
                  <a:t> divergence plays a key roll in both predictive and generative models!</a:t>
                </a: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489178"/>
              </a:xfrm>
              <a:blipFill>
                <a:blip r:embed="rId3"/>
                <a:stretch>
                  <a:fillRect l="-952" t="-1222" r="-1322"/>
                </a:stretch>
              </a:blipFill>
            </p:spPr>
            <p:txBody>
              <a:bodyPr/>
              <a:lstStyle/>
              <a:p>
                <a:r>
                  <a:rPr lang="en-US">
                    <a:noFill/>
                  </a:rPr>
                  <a:t> </a:t>
                </a:r>
              </a:p>
            </p:txBody>
          </p:sp>
        </mc:Fallback>
      </mc:AlternateContent>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5327528"/>
              </a:xfrm>
            </p:spPr>
            <p:txBody>
              <a:bodyPr/>
              <a:lstStyle/>
              <a:p>
                <a:pPr marL="0" indent="0">
                  <a:buNone/>
                </a:pPr>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i="1">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r>
                        <a:rPr lang="en-US" sz="2800" i="1">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oMath>
                  </m:oMathPara>
                </a14:m>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𝐸𝑛𝑡𝑟𝑜𝑝𝑦</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𝐶𝑟𝑜𝑠𝑠</m:t>
                      </m:r>
                      <m:r>
                        <a:rPr lang="en-US" sz="2800" b="0" i="1" smtClean="0">
                          <a:latin typeface="Cambria Math" panose="02040503050406030204" pitchFamily="18" charset="0"/>
                          <a:cs typeface="Segoe UI" panose="020B0502040204020203" pitchFamily="34" charset="0"/>
                        </a:rPr>
                        <m:t> </m:t>
                      </m:r>
                      <m:r>
                        <a:rPr lang="en-US" sz="2800" b="0" i="1" smtClean="0">
                          <a:latin typeface="Cambria Math" panose="02040503050406030204" pitchFamily="18" charset="0"/>
                          <a:cs typeface="Segoe UI" panose="020B0502040204020203" pitchFamily="34" charset="0"/>
                        </a:rPr>
                        <m:t>𝐸𝑛𝑡𝑟𝑜𝑝𝑦</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oMath>
                  </m:oMathPara>
                </a14:m>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33375" y="1245702"/>
                <a:ext cx="11525250" cy="5327528"/>
              </a:xfrm>
              <a:blipFill>
                <a:blip r:embed="rId3"/>
                <a:stretch>
                  <a:fillRect l="-1111" t="-1144"/>
                </a:stretch>
              </a:blipFill>
            </p:spPr>
            <p:txBody>
              <a:bodyPr/>
              <a:lstStyle/>
              <a:p>
                <a:r>
                  <a:rPr lang="en-US">
                    <a:noFill/>
                  </a:rPr>
                  <a:t> </a:t>
                </a:r>
              </a:p>
            </p:txBody>
          </p:sp>
        </mc:Fallback>
      </mc:AlternateContent>
    </p:spTree>
    <p:extLst>
      <p:ext uri="{BB962C8B-B14F-4D97-AF65-F5344CB8AC3E}">
        <p14:creationId xmlns:p14="http://schemas.microsoft.com/office/powerpoint/2010/main" val="2662613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11108553" cy="5249624"/>
              </a:xfrm>
            </p:spPr>
            <p:txBody>
              <a:bodyPr/>
              <a:lstStyle/>
              <a:p>
                <a:pPr marL="0" indent="0">
                  <a:buNone/>
                </a:pPr>
                <a:r>
                  <a:rPr lang="en-US" sz="2800" dirty="0">
                    <a:latin typeface="Segoe UI" panose="020B0502040204020203" pitchFamily="34" charset="0"/>
                    <a:cs typeface="Segoe UI" panose="020B0502040204020203" pitchFamily="34" charset="0"/>
                  </a:rPr>
                  <a:t>Given: </a:t>
                </a:r>
                <a14:m>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oMath>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entropy term, </a:t>
                </a:r>
                <a14:m>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oMath>
                </a14:m>
                <a:r>
                  <a:rPr lang="en-US" sz="2800" dirty="0">
                    <a:latin typeface="Segoe UI" panose="020B0502040204020203" pitchFamily="34" charset="0"/>
                    <a:cs typeface="Segoe UI" panose="020B0502040204020203" pitchFamily="34" charset="0"/>
                  </a:rPr>
                  <a:t>, is constant</a:t>
                </a:r>
              </a:p>
              <a:p>
                <a:r>
                  <a:rPr lang="en-US" sz="2800" dirty="0">
                    <a:latin typeface="Segoe UI" panose="020B0502040204020203" pitchFamily="34" charset="0"/>
                    <a:cs typeface="Segoe UI" panose="020B0502040204020203" pitchFamily="34" charset="0"/>
                  </a:rPr>
                  <a:t>We want to find the </a:t>
                </a:r>
                <a14:m>
                  <m:oMath xmlns:m="http://schemas.openxmlformats.org/officeDocument/2006/math">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 that minimizes KL Divergence by </a:t>
                </a:r>
                <a:r>
                  <a:rPr lang="en-US" sz="2800" b="1" dirty="0">
                    <a:latin typeface="Segoe UI" panose="020B0502040204020203" pitchFamily="34" charset="0"/>
                    <a:cs typeface="Segoe UI" panose="020B0502040204020203" pitchFamily="34" charset="0"/>
                  </a:rPr>
                  <a:t>minimizing cross-entropy</a:t>
                </a: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9913" y="1177302"/>
                <a:ext cx="11108553" cy="5249624"/>
              </a:xfrm>
              <a:blipFill>
                <a:blip r:embed="rId3"/>
                <a:stretch>
                  <a:fillRect l="-1097" t="-1161"/>
                </a:stretch>
              </a:blipFill>
            </p:spPr>
            <p:txBody>
              <a:bodyPr/>
              <a:lstStyle/>
              <a:p>
                <a:r>
                  <a:rPr lang="en-US">
                    <a:noFill/>
                  </a:rPr>
                  <a:t> </a:t>
                </a:r>
              </a:p>
            </p:txBody>
          </p:sp>
        </mc:Fallback>
      </mc:AlternateContent>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1"/>
                <a:ext cx="11524432" cy="5332753"/>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How can we compute cross entropy when we don’t know Q</a:t>
                </a:r>
                <a14:m>
                  <m:oMath xmlns:m="http://schemas.openxmlformats.org/officeDocument/2006/math">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 or </a:t>
                </a:r>
                <a14:m>
                  <m:oMath xmlns:m="http://schemas.openxmlformats.org/officeDocument/2006/math">
                    <m:r>
                      <a:rPr lang="en-US" sz="2800" i="1">
                        <a:latin typeface="Cambria Math" panose="02040503050406030204" pitchFamily="18" charset="0"/>
                        <a:cs typeface="Segoe UI" panose="020B0502040204020203" pitchFamily="34" charset="0"/>
                      </a:rPr>
                      <m:t>𝑃</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a:t>
                </a:r>
              </a:p>
              <a:p>
                <a:pPr marL="0" indent="0">
                  <a:buFont typeface="Arial" pitchFamily="34" charse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We can use an empirical estimate based on the labels from a training set,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cs typeface="Segoe UI" panose="020B0502040204020203" pitchFamily="34" charset="0"/>
                      </a:rPr>
                      <m:t>Γ</m:t>
                    </m:r>
                  </m:oMath>
                </a14:m>
                <a:r>
                  <a:rPr lang="en-US" sz="2800" dirty="0">
                    <a:latin typeface="Segoe UI" panose="020B0502040204020203" pitchFamily="34" charset="0"/>
                    <a:cs typeface="Segoe UI" panose="020B0502040204020203" pitchFamily="34" charset="0"/>
                  </a:rPr>
                  <a:t>, of size </a:t>
                </a: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𝑁</m:t>
                    </m:r>
                  </m:oMath>
                </a14:m>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example, </a:t>
                </a:r>
                <a:r>
                  <a:rPr lang="en-US" sz="2800" b="1" dirty="0">
                    <a:latin typeface="Segoe UI" panose="020B0502040204020203" pitchFamily="34" charset="0"/>
                    <a:cs typeface="Segoe UI" panose="020B0502040204020203" pitchFamily="34" charset="0"/>
                  </a:rPr>
                  <a:t>binary cross-entropy </a:t>
                </a:r>
                <a:r>
                  <a:rPr lang="en-US" sz="2800" dirty="0">
                    <a:latin typeface="Segoe UI" panose="020B0502040204020203" pitchFamily="34" charset="0"/>
                    <a:cs typeface="Segoe UI" panose="020B0502040204020203" pitchFamily="34" charset="0"/>
                  </a:rPr>
                  <a:t>can be expressed</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m:rPr>
                              <m:sty m:val="p"/>
                            </m:rPr>
                            <a:rPr lang="el-GR" sz="2800" b="0" i="1" smtClean="0">
                              <a:latin typeface="Cambria Math" panose="02040503050406030204" pitchFamily="18" charset="0"/>
                              <a:ea typeface="Cambria Math" panose="02040503050406030204" pitchFamily="18" charset="0"/>
                              <a:cs typeface="Segoe UI" panose="020B0502040204020203" pitchFamily="34" charset="0"/>
                            </a:rPr>
                            <m:t>Γ</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𝑞</m:t>
                          </m:r>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𝐸</m:t>
                          </m:r>
                        </m:e>
                        <m:sub>
                          <m:r>
                            <a:rPr lang="en-US" sz="2800" i="1">
                              <a:latin typeface="Cambria Math" panose="02040503050406030204" pitchFamily="18" charset="0"/>
                              <a:cs typeface="Segoe UI" panose="020B0502040204020203" pitchFamily="34" charset="0"/>
                            </a:rPr>
                            <m:t>𝑝</m:t>
                          </m:r>
                        </m:sub>
                      </m:sSub>
                      <m:d>
                        <m:dPr>
                          <m:begChr m:val="["/>
                          <m:endChr m:val="]"/>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𝑙𝑜𝑔</m:t>
                              </m:r>
                            </m:e>
                            <m:sub>
                              <m:r>
                                <a:rPr lang="en-US" sz="2800" i="1">
                                  <a:latin typeface="Cambria Math" panose="02040503050406030204" pitchFamily="18" charset="0"/>
                                  <a:cs typeface="Segoe UI" panose="020B0502040204020203" pitchFamily="34" charset="0"/>
                                </a:rPr>
                                <m:t>2</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𝑥</m:t>
                                  </m:r>
                                </m:e>
                              </m:d>
                            </m:e>
                          </m:d>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nary>
                        <m:naryPr>
                          <m:chr m:val="∑"/>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ea typeface="Cambria Math" panose="02040503050406030204" pitchFamily="18" charset="0"/>
                              <a:cs typeface="Segoe UI" panose="020B0502040204020203" pitchFamily="34" charset="0"/>
                            </a:rPr>
                            <m:t>𝑛</m:t>
                          </m:r>
                        </m:sup>
                        <m:e>
                          <m:f>
                            <m:fPr>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ea typeface="Cambria Math" panose="02040503050406030204" pitchFamily="18" charset="0"/>
                                  <a:cs typeface="Segoe UI" panose="020B0502040204020203" pitchFamily="34" charset="0"/>
                                </a:rPr>
                                <m:t>𝑁</m:t>
                              </m:r>
                            </m:den>
                          </m:f>
                        </m:e>
                      </m:nary>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2</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oMath>
                  </m:oMathPara>
                </a14:m>
                <a:endParaRPr lang="en-US" sz="2800" dirty="0">
                  <a:latin typeface="Segoe UI" panose="020B0502040204020203" pitchFamily="34" charset="0"/>
                  <a:cs typeface="Segoe UI" panose="020B0502040204020203" pitchFamily="34" charset="0"/>
                </a:endParaRPr>
              </a:p>
            </p:txBody>
          </p:sp>
        </mc:Choice>
        <mc:Fallback>
          <p:sp>
            <p:nvSpPr>
              <p:cNvPr id="10" name="Content Placeholder 2">
                <a:extLst>
                  <a:ext uri="{FF2B5EF4-FFF2-40B4-BE49-F238E27FC236}">
                    <a16:creationId xmlns:a16="http://schemas.microsoft.com/office/drawing/2014/main" id="{5365446E-D017-44C8-923A-238A368AB6D5}"/>
                  </a:ext>
                </a:extLst>
              </p:cNvPr>
              <p:cNvSpPr txBox="1">
                <a:spLocks noRot="1" noChangeAspect="1" noMove="1" noResize="1" noEditPoints="1" noAdjustHandles="1" noChangeArrowheads="1" noChangeShapeType="1" noTextEdit="1"/>
              </p:cNvSpPr>
              <p:nvPr/>
            </p:nvSpPr>
            <p:spPr>
              <a:xfrm>
                <a:off x="379514" y="1245701"/>
                <a:ext cx="11524432" cy="5332753"/>
              </a:xfrm>
              <a:prstGeom prst="rect">
                <a:avLst/>
              </a:prstGeom>
              <a:blipFill>
                <a:blip r:embed="rId3"/>
                <a:stretch>
                  <a:fillRect l="-1058" t="-1143" r="-582"/>
                </a:stretch>
              </a:blipFill>
            </p:spPr>
            <p:txBody>
              <a:bodyPr/>
              <a:lstStyle/>
              <a:p>
                <a:r>
                  <a:rPr lang="en-US">
                    <a:noFill/>
                  </a:rPr>
                  <a:t> </a:t>
                </a:r>
              </a:p>
            </p:txBody>
          </p:sp>
        </mc:Fallback>
      </mc:AlternateContent>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857952"/>
                <a:ext cx="11524432" cy="554284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Example, consider the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 for an approximation, </a:t>
                </a:r>
                <a14:m>
                  <m:oMath xmlns:m="http://schemas.openxmlformats.org/officeDocument/2006/math">
                    <m:r>
                      <a:rPr lang="en-US" sz="2800" i="1">
                        <a:latin typeface="Cambria Math" panose="02040503050406030204" pitchFamily="18" charset="0"/>
                        <a:cs typeface="Segoe UI" panose="020B0502040204020203" pitchFamily="34" charset="0"/>
                      </a:rPr>
                      <m:t>𝑓</m:t>
                    </m:r>
                    <m:d>
                      <m:dPr>
                        <m:ctrlPr>
                          <a:rPr lang="en-US" sz="2800" i="1">
                            <a:latin typeface="Cambria Math" panose="02040503050406030204" pitchFamily="18" charset="0"/>
                            <a:cs typeface="Segoe UI" panose="020B0502040204020203" pitchFamily="34" charset="0"/>
                          </a:rPr>
                        </m:ctrlPr>
                      </m:dPr>
                      <m:e>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ea typeface="Cambria Math" panose="02040503050406030204" pitchFamily="18" charset="0"/>
                            <a:cs typeface="Segoe UI" panose="020B0502040204020203" pitchFamily="34" charset="0"/>
                          </a:rPr>
                          <m:t>𝜎</m:t>
                        </m:r>
                      </m:e>
                    </m:d>
                  </m:oMath>
                </a14:m>
                <a:r>
                  <a:rPr lang="en-US" sz="2800" dirty="0">
                    <a:latin typeface="Segoe UI" panose="020B0502040204020203" pitchFamily="34" charset="0"/>
                    <a:cs typeface="Segoe UI" panose="020B0502040204020203" pitchFamily="34" charset="0"/>
                  </a:rPr>
                  <a:t>, with estimated mean, </a:t>
                </a:r>
                <a14:m>
                  <m:oMath xmlns:m="http://schemas.openxmlformats.org/officeDocument/2006/math">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oMath>
                </a14:m>
                <a:r>
                  <a:rPr lang="en-US" sz="2800" dirty="0">
                    <a:latin typeface="Segoe UI" panose="020B0502040204020203" pitchFamily="34" charset="0"/>
                    <a:cs typeface="Segoe UI" panose="020B0502040204020203" pitchFamily="34" charset="0"/>
                  </a:rPr>
                  <a:t>, for an observation, </a:t>
                </a:r>
                <a14:m>
                  <m:oMath xmlns:m="http://schemas.openxmlformats.org/officeDocument/2006/math">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 </m:t>
                    </m:r>
                  </m:oMath>
                </a14:m>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𝑑𝑎𝑡𝑎</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𝑚𝑜𝑑𝑒𝑙</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e>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acc>
                                <m:accPr>
                                  <m:chr m:val="̂"/>
                                  <m:ctrlPr>
                                    <a:rPr lang="en-US" sz="2800" b="0" i="1" smtClean="0">
                                      <a:latin typeface="Cambria Math" panose="02040503050406030204" pitchFamily="18" charset="0"/>
                                      <a:cs typeface="Segoe UI" panose="020B0502040204020203" pitchFamily="34" charset="0"/>
                                    </a:rPr>
                                  </m:ctrlPr>
                                </m:accPr>
                                <m:e>
                                  <m:r>
                                    <a:rPr lang="en-US" sz="2800" b="0" i="1" smtClean="0">
                                      <a:latin typeface="Cambria Math" panose="02040503050406030204" pitchFamily="18" charset="0"/>
                                      <a:cs typeface="Segoe UI" panose="020B0502040204020203" pitchFamily="34" charset="0"/>
                                    </a:rPr>
                                    <m:t>𝑢</m:t>
                                  </m:r>
                                </m:e>
                              </m:acc>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𝜎</m:t>
                              </m:r>
                            </m:e>
                          </m:d>
                        </m:e>
                      </m:d>
                      <m:r>
                        <a:rPr lang="en-US" sz="2800" b="0" i="1" smtClean="0">
                          <a:latin typeface="Cambria Math" panose="02040503050406030204" pitchFamily="18" charset="0"/>
                          <a:cs typeface="Segoe UI" panose="020B0502040204020203" pitchFamily="34" charset="0"/>
                        </a:rPr>
                        <m:t>=</m:t>
                      </m:r>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cs typeface="Segoe UI" panose="020B0502040204020203" pitchFamily="34" charset="0"/>
                            </a:rPr>
                            <m:t>2</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𝜋</m:t>
                          </m:r>
                          <m:sSup>
                            <m:sSupPr>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ea typeface="Cambria Math" panose="02040503050406030204" pitchFamily="18" charset="0"/>
                                  <a:cs typeface="Segoe UI" panose="020B0502040204020203" pitchFamily="34" charset="0"/>
                                </a:rPr>
                                <m:t>𝜎</m:t>
                              </m:r>
                            </m:e>
                            <m:sup>
                              <m:r>
                                <a:rPr lang="en-US" sz="2800" b="0" i="1" smtClean="0">
                                  <a:latin typeface="Cambria Math" panose="02040503050406030204" pitchFamily="18" charset="0"/>
                                  <a:ea typeface="Cambria Math" panose="02040503050406030204" pitchFamily="18" charset="0"/>
                                  <a:cs typeface="Segoe UI" panose="020B0502040204020203" pitchFamily="34" charset="0"/>
                                </a:rPr>
                                <m:t>2</m:t>
                              </m:r>
                            </m:sup>
                          </m:sSup>
                        </m:den>
                      </m:f>
                      <m:sSup>
                        <m:sSupPr>
                          <m:ctrlPr>
                            <a:rPr lang="en-US" sz="2800" b="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𝑒</m:t>
                          </m:r>
                        </m:e>
                        <m:sup>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p>
                                <m:sSupPr>
                                  <m:ctrlPr>
                                    <a:rPr lang="en-US" sz="2800" b="0" i="1" smtClean="0">
                                      <a:latin typeface="Cambria Math" panose="02040503050406030204" pitchFamily="18" charset="0"/>
                                      <a:cs typeface="Segoe UI" panose="020B0502040204020203" pitchFamily="34" charset="0"/>
                                    </a:rPr>
                                  </m:ctrlPr>
                                </m:sSupPr>
                                <m:e>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b="0" i="1" smtClean="0">
                                      <a:latin typeface="Cambria Math" panose="02040503050406030204" pitchFamily="18" charset="0"/>
                                      <a:cs typeface="Segoe UI" panose="020B0502040204020203" pitchFamily="34" charset="0"/>
                                    </a:rPr>
                                    <m:t>2</m:t>
                                  </m:r>
                                </m:sup>
                              </m:sSup>
                            </m:num>
                            <m:den>
                              <m:r>
                                <a:rPr lang="en-US" sz="2800" i="1">
                                  <a:latin typeface="Cambria Math" panose="02040503050406030204" pitchFamily="18" charset="0"/>
                                  <a:cs typeface="Segoe UI" panose="020B0502040204020203" pitchFamily="34" charset="0"/>
                                </a:rPr>
                                <m:t>2</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den>
                          </m:f>
                        </m:sup>
                      </m:sSup>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Taking the negative logarithm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𝑙𝑜𝑔</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𝑑𝑎𝑡𝑎</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𝑚𝑜𝑑𝑒𝑙</m:t>
                              </m:r>
                            </m:e>
                          </m:d>
                        </m:e>
                      </m:d>
                      <m:r>
                        <a:rPr lang="en-US" sz="2800" b="0" i="1" smtClean="0">
                          <a:latin typeface="Cambria Math" panose="02040503050406030204" pitchFamily="18" charset="0"/>
                          <a:cs typeface="Segoe UI" panose="020B0502040204020203" pitchFamily="34" charset="0"/>
                        </a:rPr>
                        <m:t>=−</m:t>
                      </m:r>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cs typeface="Segoe UI" panose="020B0502040204020203" pitchFamily="34" charset="0"/>
                            </a:rPr>
                            <m:t>2</m:t>
                          </m:r>
                        </m:den>
                      </m:f>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𝑙𝑜𝑔</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2</m:t>
                              </m:r>
                              <m:r>
                                <a:rPr lang="en-US" sz="2800" i="1">
                                  <a:latin typeface="Cambria Math" panose="02040503050406030204" pitchFamily="18" charset="0"/>
                                  <a:ea typeface="Cambria Math" panose="02040503050406030204" pitchFamily="18" charset="0"/>
                                  <a:cs typeface="Segoe UI" panose="020B0502040204020203" pitchFamily="34" charset="0"/>
                                </a:rPr>
                                <m:t>𝜋</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e>
                          </m:d>
                        </m:e>
                      </m:d>
                      <m:r>
                        <a:rPr lang="en-US" sz="2800" b="0" i="1" smtClean="0">
                          <a:latin typeface="Cambria Math" panose="02040503050406030204" pitchFamily="18" charset="0"/>
                          <a:cs typeface="Segoe UI" panose="020B0502040204020203" pitchFamily="34" charset="0"/>
                        </a:rPr>
                        <m:t>+</m:t>
                      </m:r>
                      <m:f>
                        <m:fPr>
                          <m:ctrlPr>
                            <a:rPr lang="en-US" sz="2800" i="1">
                              <a:latin typeface="Cambria Math" panose="02040503050406030204" pitchFamily="18" charset="0"/>
                              <a:cs typeface="Segoe UI" panose="020B0502040204020203" pitchFamily="34" charset="0"/>
                            </a:rPr>
                          </m:ctrlPr>
                        </m:fPr>
                        <m:num>
                          <m:sSup>
                            <m:sSupPr>
                              <m:ctrlPr>
                                <a:rPr lang="en-US" sz="2800" i="1" smtClean="0">
                                  <a:latin typeface="Cambria Math" panose="02040503050406030204" pitchFamily="18" charset="0"/>
                                  <a:cs typeface="Segoe UI" panose="020B0502040204020203" pitchFamily="34" charset="0"/>
                                </a:rPr>
                              </m:ctrlPr>
                            </m:sSupPr>
                            <m:e>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i="1">
                                  <a:latin typeface="Cambria Math" panose="02040503050406030204" pitchFamily="18" charset="0"/>
                                  <a:cs typeface="Segoe UI" panose="020B0502040204020203" pitchFamily="34" charset="0"/>
                                </a:rPr>
                                <m:t>2</m:t>
                              </m:r>
                            </m:sup>
                          </m:sSup>
                        </m:num>
                        <m:den>
                          <m:r>
                            <a:rPr lang="en-US" sz="2800" i="1">
                              <a:latin typeface="Cambria Math" panose="02040503050406030204" pitchFamily="18" charset="0"/>
                              <a:cs typeface="Segoe UI" panose="020B0502040204020203" pitchFamily="34" charset="0"/>
                            </a:rPr>
                            <m:t>2</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den>
                      </m:f>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Find empirical mean estimate, </a:t>
                </a:r>
                <a14:m>
                  <m:oMath xmlns:m="http://schemas.openxmlformats.org/officeDocument/2006/math">
                    <m:acc>
                      <m:accPr>
                        <m:chr m:val="̂"/>
                        <m:ctrlPr>
                          <a:rPr lang="en-US" sz="2800" i="1" smtClean="0">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oMath>
                </a14:m>
                <a:r>
                  <a:rPr lang="en-US" sz="2800" dirty="0">
                    <a:latin typeface="Segoe UI" panose="020B0502040204020203" pitchFamily="34" charset="0"/>
                    <a:cs typeface="Segoe UI" panose="020B0502040204020203" pitchFamily="34" charset="0"/>
                  </a:rPr>
                  <a:t>, given set or observations, </a:t>
                </a:r>
                <a14:m>
                  <m:oMath xmlns:m="http://schemas.openxmlformats.org/officeDocument/2006/math">
                    <m:r>
                      <a:rPr lang="en-US" sz="2800" b="0" i="1" smtClean="0">
                        <a:latin typeface="Cambria Math" panose="02040503050406030204" pitchFamily="18" charset="0"/>
                        <a:cs typeface="Segoe UI" panose="020B0502040204020203" pitchFamily="34" charset="0"/>
                      </a:rPr>
                      <m:t>𝑋</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3</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𝑛</m:t>
                            </m:r>
                          </m:sub>
                        </m:sSub>
                      </m:e>
                    </m:d>
                  </m:oMath>
                </a14:m>
                <a:r>
                  <a:rPr lang="en-US" sz="2800" dirty="0">
                    <a:latin typeface="Segoe UI" panose="020B0502040204020203" pitchFamily="34" charset="0"/>
                    <a:cs typeface="Segoe UI" panose="020B0502040204020203" pitchFamily="34" charset="0"/>
                  </a:rPr>
                  <a:t>, by minimizing Gaussian cross-entropy, ignoring the constant terms, which is just the </a:t>
                </a:r>
                <a:r>
                  <a:rPr lang="en-US" sz="2800" b="1" dirty="0">
                    <a:latin typeface="Segoe UI" panose="020B0502040204020203" pitchFamily="34" charset="0"/>
                    <a:cs typeface="Segoe UI" panose="020B0502040204020203" pitchFamily="34" charset="0"/>
                  </a:rPr>
                  <a:t>least squares solution</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𝑚𝑖𝑛</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e>
                      </m:d>
                      <m:r>
                        <a:rPr lang="en-US" sz="2800" i="1">
                          <a:latin typeface="Cambria Math" panose="02040503050406030204" pitchFamily="18" charset="0"/>
                          <a:ea typeface="Cambria Math" panose="02040503050406030204" pitchFamily="18" charset="0"/>
                          <a:cs typeface="Segoe UI" panose="020B0502040204020203" pitchFamily="34" charset="0"/>
                        </a:rPr>
                        <m:t>⇒</m:t>
                      </m:r>
                      <m:func>
                        <m:func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funcPr>
                        <m:fName>
                          <m:limLow>
                            <m:limLow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limLow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𝑎𝑟𝑔</m:t>
                              </m:r>
                              <m:r>
                                <m:rPr>
                                  <m:sty m:val="p"/>
                                </m:rPr>
                                <a:rPr lang="en-US" sz="2800" i="0" smtClean="0">
                                  <a:latin typeface="Cambria Math" panose="02040503050406030204" pitchFamily="18" charset="0"/>
                                  <a:ea typeface="Cambria Math" panose="02040503050406030204" pitchFamily="18" charset="0"/>
                                  <a:cs typeface="Segoe UI" panose="020B0502040204020203" pitchFamily="34" charset="0"/>
                                </a:rPr>
                                <m:t>min</m:t>
                              </m:r>
                            </m:e>
                            <m:lim>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lim>
                          </m:limLow>
                        </m:fName>
                        <m:e>
                          <m:nary>
                            <m:naryPr>
                              <m:chr m:val="∑"/>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ea typeface="Cambria Math" panose="02040503050406030204" pitchFamily="18" charset="0"/>
                                  <a:cs typeface="Segoe UI" panose="020B0502040204020203" pitchFamily="34" charset="0"/>
                                </a:rPr>
                                <m:t>𝑛</m:t>
                              </m:r>
                            </m:sup>
                            <m:e>
                              <m:sSup>
                                <m:sSupPr>
                                  <m:ctrlPr>
                                    <a:rPr lang="en-US" sz="2800" i="1">
                                      <a:latin typeface="Cambria Math" panose="02040503050406030204" pitchFamily="18" charset="0"/>
                                      <a:cs typeface="Segoe UI" panose="020B0502040204020203" pitchFamily="34" charset="0"/>
                                    </a:rPr>
                                  </m:ctrlPr>
                                </m:sSupPr>
                                <m:e>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i="1">
                                      <a:latin typeface="Cambria Math" panose="02040503050406030204" pitchFamily="18" charset="0"/>
                                      <a:cs typeface="Segoe UI" panose="020B0502040204020203" pitchFamily="34" charset="0"/>
                                    </a:rPr>
                                    <m:t>2</m:t>
                                  </m:r>
                                </m:sup>
                              </m:sSup>
                            </m:e>
                          </m:nary>
                        </m:e>
                      </m:func>
                    </m:oMath>
                  </m:oMathPara>
                </a14:m>
                <a:endParaRPr lang="en-US" sz="2800" dirty="0">
                  <a:latin typeface="Segoe UI" panose="020B0502040204020203" pitchFamily="34" charset="0"/>
                  <a:cs typeface="Segoe UI" panose="020B0502040204020203" pitchFamily="34" charset="0"/>
                </a:endParaRPr>
              </a:p>
            </p:txBody>
          </p:sp>
        </mc:Choice>
        <mc:Fallback xmlns="">
          <p:sp>
            <p:nvSpPr>
              <p:cNvPr id="10" name="Content Placeholder 2">
                <a:extLst>
                  <a:ext uri="{FF2B5EF4-FFF2-40B4-BE49-F238E27FC236}">
                    <a16:creationId xmlns:a16="http://schemas.microsoft.com/office/drawing/2014/main" id="{5365446E-D017-44C8-923A-238A368AB6D5}"/>
                  </a:ext>
                </a:extLst>
              </p:cNvPr>
              <p:cNvSpPr txBox="1">
                <a:spLocks noRot="1" noChangeAspect="1" noMove="1" noResize="1" noEditPoints="1" noAdjustHandles="1" noChangeArrowheads="1" noChangeShapeType="1" noTextEdit="1"/>
              </p:cNvSpPr>
              <p:nvPr/>
            </p:nvSpPr>
            <p:spPr>
              <a:xfrm>
                <a:off x="379514" y="857952"/>
                <a:ext cx="11524432" cy="5542847"/>
              </a:xfrm>
              <a:prstGeom prst="rect">
                <a:avLst/>
              </a:prstGeom>
              <a:blipFill>
                <a:blip r:embed="rId3"/>
                <a:stretch>
                  <a:fillRect l="-1058" t="-1210" b="-5721"/>
                </a:stretch>
              </a:blipFill>
            </p:spPr>
            <p:txBody>
              <a:bodyPr/>
              <a:lstStyle/>
              <a:p>
                <a:r>
                  <a:rPr lang="en-US">
                    <a:noFill/>
                  </a:rPr>
                  <a:t> </a:t>
                </a:r>
              </a:p>
            </p:txBody>
          </p:sp>
        </mc:Fallback>
      </mc:AlternateContent>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How can we measure the performance of deep neural networks?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Use the same metrics used for other machine learning algorithms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RMSE, </a:t>
                </a:r>
                <a14:m>
                  <m:oMath xmlns:m="http://schemas.openxmlformats.org/officeDocument/2006/math">
                    <m:sSup>
                      <m:sSupPr>
                        <m:ctrlPr>
                          <a:rPr lang="en-US" sz="280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𝑅</m:t>
                        </m:r>
                      </m:e>
                      <m:sup>
                        <m:r>
                          <a:rPr lang="en-US" sz="2800" b="0" i="1" smtClean="0">
                            <a:latin typeface="Cambria Math" panose="02040503050406030204" pitchFamily="18" charset="0"/>
                            <a:cs typeface="Segoe UI" panose="020B0502040204020203" pitchFamily="34" charset="0"/>
                          </a:rPr>
                          <m:t>2</m:t>
                        </m:r>
                      </m:sup>
                    </m:sSup>
                  </m:oMath>
                </a14:m>
                <a:r>
                  <a:rPr lang="en-US" sz="2800" dirty="0">
                    <a:latin typeface="Segoe UI" panose="020B0502040204020203" pitchFamily="34" charset="0"/>
                    <a:cs typeface="Segoe UI" panose="020B0502040204020203" pitchFamily="34" charset="0"/>
                  </a:rPr>
                  <a:t>, etc. for regression</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Accuracy, precision, recall, F1, etc. for classification</a:t>
                </a:r>
              </a:p>
            </p:txBody>
          </p:sp>
        </mc:Choice>
        <mc:Fallback xmlns="">
          <p:sp>
            <p:nvSpPr>
              <p:cNvPr id="3" name="Content Placeholder 2">
                <a:extLst>
                  <a:ext uri="{FF2B5EF4-FFF2-40B4-BE49-F238E27FC236}">
                    <a16:creationId xmlns:a16="http://schemas.microsoft.com/office/drawing/2014/main" id="{B1670FF8-606A-466B-9B2C-4529AD5625F8}"/>
                  </a:ext>
                </a:extLst>
              </p:cNvPr>
              <p:cNvSpPr>
                <a:spLocks noGrp="1" noRot="1" noChangeAspect="1" noMove="1" noResize="1" noEditPoints="1" noAdjustHandles="1" noChangeArrowheads="1" noChangeShapeType="1" noTextEdit="1"/>
              </p:cNvSpPr>
              <p:nvPr>
                <p:ph sz="quarter" idx="10"/>
              </p:nvPr>
            </p:nvSpPr>
            <p:spPr>
              <a:blipFill>
                <a:blip r:embed="rId2"/>
                <a:stretch>
                  <a:fillRect l="-1058" t="-1267"/>
                </a:stretch>
              </a:blipFill>
            </p:spPr>
            <p:txBody>
              <a:bodyPr/>
              <a:lstStyle/>
              <a:p>
                <a:r>
                  <a:rPr lang="en-US">
                    <a:noFill/>
                  </a:rPr>
                  <a:t> </a:t>
                </a:r>
              </a:p>
            </p:txBody>
          </p:sp>
        </mc:Fallback>
      </mc:AlternateContent>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10091259" cy="2015419"/>
          </a:xfrm>
        </p:spPr>
        <p:txBody>
          <a:bodyPr>
            <a:normAutofit/>
          </a:bodyPr>
          <a:lstStyle/>
          <a:p>
            <a:r>
              <a:rPr lang="en-US" sz="4400" b="1" dirty="0"/>
              <a:t>Regularization for Deep Learning Models</a:t>
            </a:r>
          </a:p>
        </p:txBody>
      </p:sp>
    </p:spTree>
    <p:extLst>
      <p:ext uri="{BB962C8B-B14F-4D97-AF65-F5344CB8AC3E}">
        <p14:creationId xmlns:p14="http://schemas.microsoft.com/office/powerpoint/2010/main" val="1523480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Training deep NN models requires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high chance of 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b="1"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1476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AI Agents </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Classical regularization routinely applied</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L2, L1, </a:t>
            </a:r>
            <a:r>
              <a:rPr lang="en-GB" sz="2400" b="1" dirty="0" err="1">
                <a:latin typeface="Segoe UI" panose="020B0502040204020203" pitchFamily="34" charset="0"/>
                <a:ea typeface="Segoe UI" panose="020B0502040204020203" pitchFamily="34" charset="0"/>
                <a:cs typeface="Segoe UI" panose="020B0502040204020203" pitchFamily="34" charset="0"/>
              </a:rPr>
              <a:t>ElasticNet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b="1" dirty="0">
                <a:latin typeface="Segoe UI" panose="020B0502040204020203" pitchFamily="34" charset="0"/>
                <a:ea typeface="Segoe UI" panose="020B0502040204020203" pitchFamily="34" charset="0"/>
                <a:cs typeface="Segoe UI" panose="020B0502040204020203" pitchFamily="34" charset="0"/>
              </a:rPr>
              <a:t>Reduced learning rate</a:t>
            </a:r>
          </a:p>
          <a:p>
            <a:pPr lvl="1"/>
            <a:r>
              <a:rPr lang="en-GB" sz="2400" b="1" dirty="0">
                <a:latin typeface="Segoe UI" panose="020B0502040204020203" pitchFamily="34" charset="0"/>
                <a:ea typeface="Segoe UI" panose="020B0502040204020203" pitchFamily="34" charset="0"/>
                <a:cs typeface="Segoe UI" panose="020B0502040204020203" pitchFamily="34" charset="0"/>
              </a:rPr>
              <a:t>Early stopping</a:t>
            </a:r>
            <a:r>
              <a:rPr lang="en-GB" sz="2400" dirty="0">
                <a:latin typeface="Segoe UI" panose="020B0502040204020203" pitchFamily="34" charset="0"/>
                <a:ea typeface="Segoe UI" panose="020B0502040204020203" pitchFamily="34" charset="0"/>
                <a:cs typeface="Segoe UI" panose="020B0502040204020203" pitchFamily="34" charset="0"/>
              </a:rPr>
              <a:t> </a:t>
            </a:r>
            <a:endParaRPr lang="en-GB" sz="2400" b="1"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Deep NN specific regularization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Dropout regularization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Batch normalization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Weight decay </a:t>
            </a:r>
            <a:r>
              <a:rPr lang="en-GB" sz="2400" dirty="0">
                <a:latin typeface="Segoe UI" panose="020B0502040204020203" pitchFamily="34" charset="0"/>
                <a:ea typeface="Segoe UI" panose="020B0502040204020203" pitchFamily="34" charset="0"/>
                <a:cs typeface="Segoe UI" panose="020B0502040204020203" pitchFamily="34" charset="0"/>
              </a:rPr>
              <a:t>– slowly forget weights during training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Gradient normalization </a:t>
            </a:r>
            <a:r>
              <a:rPr lang="en-GB" sz="2400" dirty="0">
                <a:latin typeface="Segoe UI" panose="020B0502040204020203" pitchFamily="34" charset="0"/>
                <a:ea typeface="Segoe UI" panose="020B0502040204020203" pitchFamily="34" charset="0"/>
                <a:cs typeface="Segoe UI" panose="020B0502040204020203" pitchFamily="34" charset="0"/>
              </a:rPr>
              <a:t>– More on this later   </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37540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Dropout Regularization</a:t>
            </a:r>
          </a:p>
        </p:txBody>
      </p:sp>
    </p:spTree>
    <p:extLst>
      <p:ext uri="{BB962C8B-B14F-4D97-AF65-F5344CB8AC3E}">
        <p14:creationId xmlns:p14="http://schemas.microsoft.com/office/powerpoint/2010/main" val="371279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Overfit deep network models tend to suffer from a problem of co-adaptation</a:t>
            </a:r>
          </a:p>
          <a:p>
            <a:r>
              <a:rPr lang="en-US" sz="2800" dirty="0">
                <a:latin typeface="Segoe UI" panose="020B0502040204020203" pitchFamily="34" charset="0"/>
                <a:cs typeface="Segoe UI" panose="020B0502040204020203" pitchFamily="34" charset="0"/>
              </a:rPr>
              <a:t>With limited training data weight tensors become adapted to the training data</a:t>
            </a:r>
          </a:p>
          <a:p>
            <a:r>
              <a:rPr lang="en-US" sz="2800" dirty="0">
                <a:latin typeface="Segoe UI" panose="020B0502040204020203" pitchFamily="34" charset="0"/>
                <a:cs typeface="Segoe UI" panose="020B0502040204020203" pitchFamily="34" charset="0"/>
              </a:rPr>
              <a:t>Such a model is unlikely to generalize</a:t>
            </a:r>
          </a:p>
          <a:p>
            <a:r>
              <a:rPr lang="en-US" sz="2800" dirty="0">
                <a:latin typeface="Segoe UI" panose="020B0502040204020203" pitchFamily="34" charset="0"/>
                <a:cs typeface="Segoe UI" panose="020B0502040204020203" pitchFamily="34" charset="0"/>
              </a:rPr>
              <a:t>We need a way to break the </a:t>
            </a:r>
            <a:r>
              <a:rPr lang="en-US" sz="2800" b="1" dirty="0">
                <a:latin typeface="Segoe UI" panose="020B0502040204020203" pitchFamily="34" charset="0"/>
                <a:cs typeface="Segoe UI" panose="020B0502040204020203" pitchFamily="34" charset="0"/>
              </a:rPr>
              <a:t>co-adaptation</a:t>
            </a:r>
            <a:r>
              <a:rPr lang="en-US" sz="2800" dirty="0">
                <a:latin typeface="Segoe UI" panose="020B0502040204020203" pitchFamily="34" charset="0"/>
                <a:cs typeface="Segoe UI" panose="020B0502040204020203" pitchFamily="34" charset="0"/>
              </a:rPr>
              <a:t> of the weight tensor</a:t>
            </a:r>
          </a:p>
          <a:p>
            <a:endParaRPr lang="en-US" sz="2800" dirty="0">
              <a:latin typeface="Segoe UI" panose="020B0502040204020203" pitchFamily="34" charset="0"/>
              <a:cs typeface="Segoe UI" panose="020B0502040204020203" pitchFamily="34" charset="0"/>
            </a:endParaRPr>
          </a:p>
          <a:p>
            <a:pPr marL="0" indent="0">
              <a:buNone/>
            </a:pPr>
            <a:r>
              <a:rPr lang="en-US" sz="2800" b="1" dirty="0">
                <a:latin typeface="Segoe UI" panose="020B0502040204020203" pitchFamily="34" charset="0"/>
                <a:cs typeface="Segoe UI" panose="020B0502040204020203" pitchFamily="34" charset="0"/>
              </a:rPr>
              <a:t>Note: </a:t>
            </a:r>
            <a:r>
              <a:rPr lang="en-US" sz="2800" dirty="0">
                <a:latin typeface="Segoe UI" panose="020B0502040204020203" pitchFamily="34" charset="0"/>
                <a:cs typeface="Segoe UI" panose="020B0502040204020203" pitchFamily="34" charset="0"/>
              </a:rPr>
              <a:t>Recently, some researchers have questioned the co-adaptation theory, but there is no consensus for an alternative theory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6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b="1" dirty="0">
                <a:latin typeface="Segoe UI" panose="020B0502040204020203" pitchFamily="34" charset="0"/>
                <a:cs typeface="Segoe UI" panose="020B0502040204020203" pitchFamily="34" charset="0"/>
              </a:rPr>
              <a:t>Dropout regularization </a:t>
            </a:r>
            <a:r>
              <a:rPr lang="en-US" sz="2800" dirty="0">
                <a:latin typeface="Segoe UI" panose="020B0502040204020203" pitchFamily="34" charset="0"/>
                <a:cs typeface="Segoe UI" panose="020B0502040204020203" pitchFamily="34" charset="0"/>
              </a:rPr>
              <a:t>is a conceptually simple method unique to deep learning</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At each step of the gradient decent some </a:t>
            </a:r>
            <a:r>
              <a:rPr lang="en-US" sz="2800" b="1" dirty="0">
                <a:latin typeface="Segoe UI" panose="020B0502040204020203" pitchFamily="34" charset="0"/>
                <a:cs typeface="Segoe UI" panose="020B0502040204020203" pitchFamily="34" charset="0"/>
              </a:rPr>
              <a:t>fraction, p, of the weights are dropped-out </a:t>
            </a:r>
            <a:r>
              <a:rPr lang="en-US" sz="2800" dirty="0">
                <a:latin typeface="Segoe UI" panose="020B0502040204020203" pitchFamily="34" charset="0"/>
                <a:cs typeface="Segoe UI" panose="020B0502040204020203" pitchFamily="34" charset="0"/>
              </a:rPr>
              <a:t>of each layer</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result is a series of models trained for each dropout sample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final model is </a:t>
            </a:r>
            <a:r>
              <a:rPr lang="en-US" sz="2800" b="1" dirty="0">
                <a:latin typeface="Segoe UI" panose="020B0502040204020203" pitchFamily="34" charset="0"/>
                <a:cs typeface="Segoe UI" panose="020B0502040204020203" pitchFamily="34" charset="0"/>
              </a:rPr>
              <a:t>geometric mean</a:t>
            </a:r>
            <a:r>
              <a:rPr lang="en-US" sz="2800" dirty="0">
                <a:latin typeface="Segoe UI" panose="020B0502040204020203" pitchFamily="34" charset="0"/>
                <a:cs typeface="Segoe UI" panose="020B0502040204020203" pitchFamily="34" charset="0"/>
              </a:rPr>
              <a:t> of the individual models</a:t>
            </a:r>
          </a:p>
          <a:p>
            <a:r>
              <a:rPr lang="en-US" sz="2800" dirty="0">
                <a:latin typeface="Segoe UI" panose="020B0502040204020203" pitchFamily="34" charset="0"/>
                <a:cs typeface="Segoe UI" panose="020B0502040204020203" pitchFamily="34" charset="0"/>
              </a:rPr>
              <a:t>Weight values are clipped in a small range as a further regularization</a:t>
            </a:r>
          </a:p>
          <a:p>
            <a:r>
              <a:rPr lang="en-US" sz="2800" dirty="0">
                <a:latin typeface="Segoe UI" panose="020B0502040204020203" pitchFamily="34" charset="0"/>
                <a:cs typeface="Segoe UI" panose="020B0502040204020203" pitchFamily="34" charset="0"/>
              </a:rPr>
              <a:t>Result is an </a:t>
            </a:r>
            <a:r>
              <a:rPr lang="en-US" sz="2800" b="1" dirty="0">
                <a:latin typeface="Segoe UI" panose="020B0502040204020203" pitchFamily="34" charset="0"/>
                <a:cs typeface="Segoe UI" panose="020B0502040204020203" pitchFamily="34" charset="0"/>
              </a:rPr>
              <a:t>ensemble model</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full details see the readable paper by Srivastava et. al., 2014 </a:t>
            </a:r>
            <a:r>
              <a:rPr lang="en-US" sz="2800" dirty="0">
                <a:hlinkClick r:id="rId2"/>
              </a:rPr>
              <a:t>http://www.cs.toronto.edu/~rsalakhu/papers/srivastava14a.pdf</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52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1245702"/>
            <a:ext cx="11525250" cy="571668"/>
          </a:xfrm>
        </p:spPr>
        <p:txBody>
          <a:bodyPr/>
          <a:lstStyle/>
          <a:p>
            <a:pPr marL="0" indent="0">
              <a:buNone/>
            </a:pPr>
            <a:r>
              <a:rPr lang="en-US" sz="2800" dirty="0">
                <a:latin typeface="Segoe UI" panose="020B0502040204020203" pitchFamily="34" charset="0"/>
                <a:cs typeface="Segoe UI" panose="020B0502040204020203" pitchFamily="34" charset="0"/>
              </a:rPr>
              <a:t>Let’s look at a simple example of a network with one hidden layer: </a:t>
            </a:r>
          </a:p>
          <a:p>
            <a:endParaRPr lang="en-US"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D1D30B78-2222-4252-B595-4B7C11F57150}"/>
              </a:ext>
            </a:extLst>
          </p:cNvPr>
          <p:cNvSpPr/>
          <p:nvPr/>
        </p:nvSpPr>
        <p:spPr>
          <a:xfrm>
            <a:off x="4872020" y="2187960"/>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 name="Oval 4">
            <a:extLst>
              <a:ext uri="{FF2B5EF4-FFF2-40B4-BE49-F238E27FC236}">
                <a16:creationId xmlns:a16="http://schemas.microsoft.com/office/drawing/2014/main" id="{AFAE59D2-7CFE-4B28-876E-6342E7BCCF53}"/>
              </a:ext>
            </a:extLst>
          </p:cNvPr>
          <p:cNvSpPr/>
          <p:nvPr/>
        </p:nvSpPr>
        <p:spPr>
          <a:xfrm>
            <a:off x="3887656" y="2691328"/>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 name="Oval 5">
            <a:extLst>
              <a:ext uri="{FF2B5EF4-FFF2-40B4-BE49-F238E27FC236}">
                <a16:creationId xmlns:a16="http://schemas.microsoft.com/office/drawing/2014/main" id="{6758BF8B-B90C-4F9E-937E-595B3922FBAE}"/>
              </a:ext>
            </a:extLst>
          </p:cNvPr>
          <p:cNvSpPr/>
          <p:nvPr/>
        </p:nvSpPr>
        <p:spPr>
          <a:xfrm>
            <a:off x="4513764" y="269246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7" name="Oval 6">
            <a:extLst>
              <a:ext uri="{FF2B5EF4-FFF2-40B4-BE49-F238E27FC236}">
                <a16:creationId xmlns:a16="http://schemas.microsoft.com/office/drawing/2014/main" id="{222D7A64-E1E7-4384-B939-68278FC2F616}"/>
              </a:ext>
            </a:extLst>
          </p:cNvPr>
          <p:cNvSpPr/>
          <p:nvPr/>
        </p:nvSpPr>
        <p:spPr>
          <a:xfrm>
            <a:off x="4404539"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 name="Oval 7">
            <a:extLst>
              <a:ext uri="{FF2B5EF4-FFF2-40B4-BE49-F238E27FC236}">
                <a16:creationId xmlns:a16="http://schemas.microsoft.com/office/drawing/2014/main" id="{FEB204C8-F2CE-4D5C-8440-534D447C3067}"/>
              </a:ext>
            </a:extLst>
          </p:cNvPr>
          <p:cNvSpPr/>
          <p:nvPr/>
        </p:nvSpPr>
        <p:spPr>
          <a:xfrm>
            <a:off x="5253745"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9" name="Straight Arrow Connector 8">
            <a:extLst>
              <a:ext uri="{FF2B5EF4-FFF2-40B4-BE49-F238E27FC236}">
                <a16:creationId xmlns:a16="http://schemas.microsoft.com/office/drawing/2014/main" id="{7452C480-2A70-40D3-9F37-D265BBA2F997}"/>
              </a:ext>
            </a:extLst>
          </p:cNvPr>
          <p:cNvCxnSpPr>
            <a:cxnSpLocks/>
            <a:stCxn id="5" idx="7"/>
            <a:endCxn id="4" idx="2"/>
          </p:cNvCxnSpPr>
          <p:nvPr/>
        </p:nvCxnSpPr>
        <p:spPr>
          <a:xfrm flipV="1">
            <a:off x="4355137" y="2395129"/>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325B18-FB35-4F30-B1B5-A32C8FC6AF29}"/>
              </a:ext>
            </a:extLst>
          </p:cNvPr>
          <p:cNvCxnSpPr>
            <a:cxnSpLocks/>
            <a:stCxn id="6" idx="1"/>
            <a:endCxn id="4" idx="3"/>
          </p:cNvCxnSpPr>
          <p:nvPr/>
        </p:nvCxnSpPr>
        <p:spPr>
          <a:xfrm flipV="1">
            <a:off x="4593971" y="2541620"/>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4F7B-765A-44AC-AF03-BA35649EA5EB}"/>
              </a:ext>
            </a:extLst>
          </p:cNvPr>
          <p:cNvCxnSpPr>
            <a:cxnSpLocks/>
            <a:stCxn id="7" idx="0"/>
            <a:endCxn id="5" idx="4"/>
          </p:cNvCxnSpPr>
          <p:nvPr/>
        </p:nvCxnSpPr>
        <p:spPr>
          <a:xfrm flipH="1" flipV="1">
            <a:off x="4161500" y="3177103"/>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D7B723-1F30-47AB-84E6-C3472D80CC3E}"/>
              </a:ext>
            </a:extLst>
          </p:cNvPr>
          <p:cNvCxnSpPr>
            <a:cxnSpLocks/>
            <a:stCxn id="8" idx="0"/>
            <a:endCxn id="6" idx="4"/>
          </p:cNvCxnSpPr>
          <p:nvPr/>
        </p:nvCxnSpPr>
        <p:spPr>
          <a:xfrm flipH="1" flipV="1">
            <a:off x="4787608" y="3178240"/>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F7DFF2-F233-4C9C-AA6B-8ECF48EBD09B}"/>
              </a:ext>
            </a:extLst>
          </p:cNvPr>
          <p:cNvCxnSpPr>
            <a:cxnSpLocks/>
            <a:stCxn id="8" idx="1"/>
            <a:endCxn id="5" idx="5"/>
          </p:cNvCxnSpPr>
          <p:nvPr/>
        </p:nvCxnSpPr>
        <p:spPr>
          <a:xfrm flipH="1" flipV="1">
            <a:off x="4355137" y="3105963"/>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A41DD7-0DF0-49EF-9E49-B42F5931CD8D}"/>
              </a:ext>
            </a:extLst>
          </p:cNvPr>
          <p:cNvCxnSpPr>
            <a:cxnSpLocks/>
            <a:endCxn id="6" idx="3"/>
          </p:cNvCxnSpPr>
          <p:nvPr/>
        </p:nvCxnSpPr>
        <p:spPr>
          <a:xfrm flipH="1" flipV="1">
            <a:off x="4593971" y="3107100"/>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F6E3FD-A3CD-44AC-AB55-F5D88E893FBD}"/>
              </a:ext>
            </a:extLst>
          </p:cNvPr>
          <p:cNvSpPr/>
          <p:nvPr/>
        </p:nvSpPr>
        <p:spPr>
          <a:xfrm>
            <a:off x="5167960" y="267435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16" name="Oval 15">
            <a:extLst>
              <a:ext uri="{FF2B5EF4-FFF2-40B4-BE49-F238E27FC236}">
                <a16:creationId xmlns:a16="http://schemas.microsoft.com/office/drawing/2014/main" id="{CBAD44A9-0F98-4DB3-A791-B750243F3E35}"/>
              </a:ext>
            </a:extLst>
          </p:cNvPr>
          <p:cNvSpPr/>
          <p:nvPr/>
        </p:nvSpPr>
        <p:spPr>
          <a:xfrm>
            <a:off x="5822156" y="270645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17" name="Straight Arrow Connector 16">
            <a:extLst>
              <a:ext uri="{FF2B5EF4-FFF2-40B4-BE49-F238E27FC236}">
                <a16:creationId xmlns:a16="http://schemas.microsoft.com/office/drawing/2014/main" id="{29CB43AE-9AA9-46D2-AB7B-1D44D813DE81}"/>
              </a:ext>
            </a:extLst>
          </p:cNvPr>
          <p:cNvCxnSpPr>
            <a:cxnSpLocks/>
            <a:stCxn id="15" idx="0"/>
            <a:endCxn id="4" idx="5"/>
          </p:cNvCxnSpPr>
          <p:nvPr/>
        </p:nvCxnSpPr>
        <p:spPr>
          <a:xfrm flipH="1" flipV="1">
            <a:off x="5265132" y="2541620"/>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AE45-8BBD-40DD-866D-32A8361AA14C}"/>
              </a:ext>
            </a:extLst>
          </p:cNvPr>
          <p:cNvCxnSpPr>
            <a:cxnSpLocks/>
            <a:stCxn id="16" idx="1"/>
            <a:endCxn id="4" idx="6"/>
          </p:cNvCxnSpPr>
          <p:nvPr/>
        </p:nvCxnSpPr>
        <p:spPr>
          <a:xfrm flipH="1" flipV="1">
            <a:off x="5332579" y="2395129"/>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CE8428-5105-43E1-8189-97B844DA7BA4}"/>
              </a:ext>
            </a:extLst>
          </p:cNvPr>
          <p:cNvCxnSpPr>
            <a:cxnSpLocks/>
            <a:stCxn id="7" idx="7"/>
            <a:endCxn id="15" idx="3"/>
          </p:cNvCxnSpPr>
          <p:nvPr/>
        </p:nvCxnSpPr>
        <p:spPr>
          <a:xfrm flipV="1">
            <a:off x="4872020" y="3088987"/>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74930E-951A-442C-B036-9DE21A4BF7CA}"/>
              </a:ext>
            </a:extLst>
          </p:cNvPr>
          <p:cNvCxnSpPr>
            <a:cxnSpLocks/>
            <a:stCxn id="8" idx="7"/>
            <a:endCxn id="16" idx="4"/>
          </p:cNvCxnSpPr>
          <p:nvPr/>
        </p:nvCxnSpPr>
        <p:spPr>
          <a:xfrm flipV="1">
            <a:off x="5721226" y="3192229"/>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8D0C1-4B19-4357-8740-3244F7F7BCD6}"/>
              </a:ext>
            </a:extLst>
          </p:cNvPr>
          <p:cNvCxnSpPr>
            <a:cxnSpLocks/>
            <a:stCxn id="8" idx="0"/>
            <a:endCxn id="15" idx="4"/>
          </p:cNvCxnSpPr>
          <p:nvPr/>
        </p:nvCxnSpPr>
        <p:spPr>
          <a:xfrm flipH="1" flipV="1">
            <a:off x="5441804" y="3160127"/>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6D3362-8879-4110-86AB-5C3F44FEBF3F}"/>
              </a:ext>
            </a:extLst>
          </p:cNvPr>
          <p:cNvCxnSpPr>
            <a:cxnSpLocks/>
            <a:stCxn id="7" idx="7"/>
            <a:endCxn id="16" idx="3"/>
          </p:cNvCxnSpPr>
          <p:nvPr/>
        </p:nvCxnSpPr>
        <p:spPr>
          <a:xfrm flipV="1">
            <a:off x="4872020" y="3121089"/>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2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973745"/>
            <a:ext cx="11525250" cy="512155"/>
          </a:xfrm>
        </p:spPr>
        <p:txBody>
          <a:bodyPr/>
          <a:lstStyle/>
          <a:p>
            <a:pPr marL="0" indent="0">
              <a:buNone/>
            </a:pPr>
            <a:r>
              <a:rPr lang="en-US" sz="2800" dirty="0">
                <a:latin typeface="Segoe UI" panose="020B0502040204020203" pitchFamily="34" charset="0"/>
                <a:cs typeface="Segoe UI" panose="020B0502040204020203" pitchFamily="34" charset="0"/>
              </a:rPr>
              <a:t>Six of the possible models with 2 hidden units: </a:t>
            </a:r>
          </a:p>
          <a:p>
            <a:endParaRPr lang="en-US"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89697D5C-3B56-4330-916B-207CCAD2BFFE}"/>
              </a:ext>
            </a:extLst>
          </p:cNvPr>
          <p:cNvSpPr/>
          <p:nvPr/>
        </p:nvSpPr>
        <p:spPr>
          <a:xfrm>
            <a:off x="2644088" y="174688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4" name="Oval 23">
            <a:extLst>
              <a:ext uri="{FF2B5EF4-FFF2-40B4-BE49-F238E27FC236}">
                <a16:creationId xmlns:a16="http://schemas.microsoft.com/office/drawing/2014/main" id="{A42981B3-3CCE-4BDF-84D0-F2BE40C777A3}"/>
              </a:ext>
            </a:extLst>
          </p:cNvPr>
          <p:cNvSpPr/>
          <p:nvPr/>
        </p:nvSpPr>
        <p:spPr>
          <a:xfrm>
            <a:off x="2176607"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25" name="Oval 24">
            <a:extLst>
              <a:ext uri="{FF2B5EF4-FFF2-40B4-BE49-F238E27FC236}">
                <a16:creationId xmlns:a16="http://schemas.microsoft.com/office/drawing/2014/main" id="{0E635669-0F51-48FB-91B1-CA5DED1DFD88}"/>
              </a:ext>
            </a:extLst>
          </p:cNvPr>
          <p:cNvSpPr/>
          <p:nvPr/>
        </p:nvSpPr>
        <p:spPr>
          <a:xfrm>
            <a:off x="3025813"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sp>
        <p:nvSpPr>
          <p:cNvPr id="26" name="Oval 25">
            <a:extLst>
              <a:ext uri="{FF2B5EF4-FFF2-40B4-BE49-F238E27FC236}">
                <a16:creationId xmlns:a16="http://schemas.microsoft.com/office/drawing/2014/main" id="{EC48F8D9-499A-43E4-9F53-79AA5E5F173C}"/>
              </a:ext>
            </a:extLst>
          </p:cNvPr>
          <p:cNvSpPr/>
          <p:nvPr/>
        </p:nvSpPr>
        <p:spPr>
          <a:xfrm>
            <a:off x="2940028" y="2233277"/>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27" name="Oval 26">
            <a:extLst>
              <a:ext uri="{FF2B5EF4-FFF2-40B4-BE49-F238E27FC236}">
                <a16:creationId xmlns:a16="http://schemas.microsoft.com/office/drawing/2014/main" id="{9E5AA8A1-2A38-4204-8DB1-F5DA8B6C6029}"/>
              </a:ext>
            </a:extLst>
          </p:cNvPr>
          <p:cNvSpPr/>
          <p:nvPr/>
        </p:nvSpPr>
        <p:spPr>
          <a:xfrm>
            <a:off x="3594224" y="226537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28" name="Straight Arrow Connector 27">
            <a:extLst>
              <a:ext uri="{FF2B5EF4-FFF2-40B4-BE49-F238E27FC236}">
                <a16:creationId xmlns:a16="http://schemas.microsoft.com/office/drawing/2014/main" id="{EDA1C878-02D3-408F-A8A3-87C833D52989}"/>
              </a:ext>
            </a:extLst>
          </p:cNvPr>
          <p:cNvCxnSpPr>
            <a:cxnSpLocks/>
            <a:stCxn id="26" idx="0"/>
            <a:endCxn id="23" idx="5"/>
          </p:cNvCxnSpPr>
          <p:nvPr/>
        </p:nvCxnSpPr>
        <p:spPr>
          <a:xfrm flipH="1" flipV="1">
            <a:off x="3037200" y="2100545"/>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03D1AE-C973-45D5-A11C-1E213EDCCFEC}"/>
              </a:ext>
            </a:extLst>
          </p:cNvPr>
          <p:cNvCxnSpPr>
            <a:cxnSpLocks/>
            <a:stCxn id="27" idx="1"/>
            <a:endCxn id="23" idx="6"/>
          </p:cNvCxnSpPr>
          <p:nvPr/>
        </p:nvCxnSpPr>
        <p:spPr>
          <a:xfrm flipH="1" flipV="1">
            <a:off x="3104647" y="195405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2C6B30-6C78-4929-B89C-0D71263F262E}"/>
              </a:ext>
            </a:extLst>
          </p:cNvPr>
          <p:cNvCxnSpPr>
            <a:cxnSpLocks/>
            <a:stCxn id="24" idx="7"/>
            <a:endCxn id="26" idx="3"/>
          </p:cNvCxnSpPr>
          <p:nvPr/>
        </p:nvCxnSpPr>
        <p:spPr>
          <a:xfrm flipV="1">
            <a:off x="2644088" y="2647912"/>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2BF7-908B-4D07-A1BB-CC2794E4C5E4}"/>
              </a:ext>
            </a:extLst>
          </p:cNvPr>
          <p:cNvCxnSpPr>
            <a:cxnSpLocks/>
            <a:stCxn id="25" idx="7"/>
            <a:endCxn id="27" idx="4"/>
          </p:cNvCxnSpPr>
          <p:nvPr/>
        </p:nvCxnSpPr>
        <p:spPr>
          <a:xfrm flipV="1">
            <a:off x="3493294" y="275115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44F57F-EC3E-4CAF-BACF-E7B8953A4774}"/>
              </a:ext>
            </a:extLst>
          </p:cNvPr>
          <p:cNvCxnSpPr>
            <a:cxnSpLocks/>
            <a:stCxn id="25" idx="0"/>
            <a:endCxn id="26" idx="4"/>
          </p:cNvCxnSpPr>
          <p:nvPr/>
        </p:nvCxnSpPr>
        <p:spPr>
          <a:xfrm flipH="1" flipV="1">
            <a:off x="3213872" y="2719052"/>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DED465-AF7A-4660-B7DD-4BCD4A4FB3B3}"/>
              </a:ext>
            </a:extLst>
          </p:cNvPr>
          <p:cNvCxnSpPr>
            <a:cxnSpLocks/>
            <a:stCxn id="24" idx="7"/>
            <a:endCxn id="27" idx="3"/>
          </p:cNvCxnSpPr>
          <p:nvPr/>
        </p:nvCxnSpPr>
        <p:spPr>
          <a:xfrm flipV="1">
            <a:off x="2644088" y="268001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D6ABF08-194F-40A4-BAEF-11875850B037}"/>
              </a:ext>
            </a:extLst>
          </p:cNvPr>
          <p:cNvSpPr/>
          <p:nvPr/>
        </p:nvSpPr>
        <p:spPr>
          <a:xfrm>
            <a:off x="5304410" y="177898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35" name="Oval 34">
            <a:extLst>
              <a:ext uri="{FF2B5EF4-FFF2-40B4-BE49-F238E27FC236}">
                <a16:creationId xmlns:a16="http://schemas.microsoft.com/office/drawing/2014/main" id="{1C82FE78-E6AC-4082-8B4F-70C7ECB27ADE}"/>
              </a:ext>
            </a:extLst>
          </p:cNvPr>
          <p:cNvSpPr/>
          <p:nvPr/>
        </p:nvSpPr>
        <p:spPr>
          <a:xfrm>
            <a:off x="4946154" y="228349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36" name="Oval 35">
            <a:extLst>
              <a:ext uri="{FF2B5EF4-FFF2-40B4-BE49-F238E27FC236}">
                <a16:creationId xmlns:a16="http://schemas.microsoft.com/office/drawing/2014/main" id="{AF9ECB5C-BEDA-4441-8D09-2EDFA953EE65}"/>
              </a:ext>
            </a:extLst>
          </p:cNvPr>
          <p:cNvSpPr/>
          <p:nvPr/>
        </p:nvSpPr>
        <p:spPr>
          <a:xfrm>
            <a:off x="4836929"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37" name="Oval 36">
            <a:extLst>
              <a:ext uri="{FF2B5EF4-FFF2-40B4-BE49-F238E27FC236}">
                <a16:creationId xmlns:a16="http://schemas.microsoft.com/office/drawing/2014/main" id="{A04FC4F3-8C46-4B37-911B-2186D07624A0}"/>
              </a:ext>
            </a:extLst>
          </p:cNvPr>
          <p:cNvSpPr/>
          <p:nvPr/>
        </p:nvSpPr>
        <p:spPr>
          <a:xfrm>
            <a:off x="5686135"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38" name="Straight Arrow Connector 37">
            <a:extLst>
              <a:ext uri="{FF2B5EF4-FFF2-40B4-BE49-F238E27FC236}">
                <a16:creationId xmlns:a16="http://schemas.microsoft.com/office/drawing/2014/main" id="{F65276EE-A49B-44B8-A9FF-A7F50E7745B3}"/>
              </a:ext>
            </a:extLst>
          </p:cNvPr>
          <p:cNvCxnSpPr>
            <a:cxnSpLocks/>
            <a:stCxn id="35" idx="1"/>
            <a:endCxn id="34" idx="3"/>
          </p:cNvCxnSpPr>
          <p:nvPr/>
        </p:nvCxnSpPr>
        <p:spPr>
          <a:xfrm flipV="1">
            <a:off x="5026361" y="2132647"/>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921FAE-1324-4171-A96A-E1163D16B4E1}"/>
              </a:ext>
            </a:extLst>
          </p:cNvPr>
          <p:cNvCxnSpPr>
            <a:cxnSpLocks/>
            <a:stCxn id="37" idx="0"/>
            <a:endCxn id="35" idx="4"/>
          </p:cNvCxnSpPr>
          <p:nvPr/>
        </p:nvCxnSpPr>
        <p:spPr>
          <a:xfrm flipH="1" flipV="1">
            <a:off x="5219998" y="2769267"/>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B904B3D-373D-41D9-B30B-00E5154F7581}"/>
              </a:ext>
            </a:extLst>
          </p:cNvPr>
          <p:cNvCxnSpPr>
            <a:cxnSpLocks/>
            <a:endCxn id="35" idx="3"/>
          </p:cNvCxnSpPr>
          <p:nvPr/>
        </p:nvCxnSpPr>
        <p:spPr>
          <a:xfrm flipH="1" flipV="1">
            <a:off x="5026361" y="2698127"/>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9E15E28-EE19-4C7A-87CE-1ACE242F88C0}"/>
              </a:ext>
            </a:extLst>
          </p:cNvPr>
          <p:cNvSpPr/>
          <p:nvPr/>
        </p:nvSpPr>
        <p:spPr>
          <a:xfrm>
            <a:off x="6254546"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42" name="Straight Arrow Connector 41">
            <a:extLst>
              <a:ext uri="{FF2B5EF4-FFF2-40B4-BE49-F238E27FC236}">
                <a16:creationId xmlns:a16="http://schemas.microsoft.com/office/drawing/2014/main" id="{4D057BA6-0BAE-4E2F-8DD4-5652E3186DC4}"/>
              </a:ext>
            </a:extLst>
          </p:cNvPr>
          <p:cNvCxnSpPr>
            <a:cxnSpLocks/>
            <a:stCxn id="41" idx="1"/>
            <a:endCxn id="34" idx="6"/>
          </p:cNvCxnSpPr>
          <p:nvPr/>
        </p:nvCxnSpPr>
        <p:spPr>
          <a:xfrm flipH="1" flipV="1">
            <a:off x="5764969" y="1986156"/>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20E95-F2B1-4331-A578-B03A732926C6}"/>
              </a:ext>
            </a:extLst>
          </p:cNvPr>
          <p:cNvCxnSpPr>
            <a:cxnSpLocks/>
            <a:stCxn id="37" idx="7"/>
            <a:endCxn id="41" idx="4"/>
          </p:cNvCxnSpPr>
          <p:nvPr/>
        </p:nvCxnSpPr>
        <p:spPr>
          <a:xfrm flipV="1">
            <a:off x="6153616" y="2783256"/>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0A7A57-8101-4800-ACB6-9B18026D7ACB}"/>
              </a:ext>
            </a:extLst>
          </p:cNvPr>
          <p:cNvCxnSpPr>
            <a:cxnSpLocks/>
            <a:stCxn id="36" idx="7"/>
            <a:endCxn id="41" idx="3"/>
          </p:cNvCxnSpPr>
          <p:nvPr/>
        </p:nvCxnSpPr>
        <p:spPr>
          <a:xfrm flipV="1">
            <a:off x="5304410" y="2712116"/>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CDCE49D-C7BB-4131-BA9F-587F62D1B5E7}"/>
              </a:ext>
            </a:extLst>
          </p:cNvPr>
          <p:cNvSpPr/>
          <p:nvPr/>
        </p:nvSpPr>
        <p:spPr>
          <a:xfrm>
            <a:off x="7964732" y="1811089"/>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46" name="Oval 45">
            <a:extLst>
              <a:ext uri="{FF2B5EF4-FFF2-40B4-BE49-F238E27FC236}">
                <a16:creationId xmlns:a16="http://schemas.microsoft.com/office/drawing/2014/main" id="{35FCD115-4E5E-4CDA-ACE4-4AE731A4B1F8}"/>
              </a:ext>
            </a:extLst>
          </p:cNvPr>
          <p:cNvSpPr/>
          <p:nvPr/>
        </p:nvSpPr>
        <p:spPr>
          <a:xfrm>
            <a:off x="7606476" y="231559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47" name="Oval 46">
            <a:extLst>
              <a:ext uri="{FF2B5EF4-FFF2-40B4-BE49-F238E27FC236}">
                <a16:creationId xmlns:a16="http://schemas.microsoft.com/office/drawing/2014/main" id="{42F6587C-3B86-48E7-A0C8-BBB5EFB9C497}"/>
              </a:ext>
            </a:extLst>
          </p:cNvPr>
          <p:cNvSpPr/>
          <p:nvPr/>
        </p:nvSpPr>
        <p:spPr>
          <a:xfrm>
            <a:off x="7497251"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48" name="Oval 47">
            <a:extLst>
              <a:ext uri="{FF2B5EF4-FFF2-40B4-BE49-F238E27FC236}">
                <a16:creationId xmlns:a16="http://schemas.microsoft.com/office/drawing/2014/main" id="{02A98208-B63F-4265-82AD-4E7270C56709}"/>
              </a:ext>
            </a:extLst>
          </p:cNvPr>
          <p:cNvSpPr/>
          <p:nvPr/>
        </p:nvSpPr>
        <p:spPr>
          <a:xfrm>
            <a:off x="8346457"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49" name="Straight Arrow Connector 48">
            <a:extLst>
              <a:ext uri="{FF2B5EF4-FFF2-40B4-BE49-F238E27FC236}">
                <a16:creationId xmlns:a16="http://schemas.microsoft.com/office/drawing/2014/main" id="{2769939A-B113-4EF5-938E-A3FAB3A773A3}"/>
              </a:ext>
            </a:extLst>
          </p:cNvPr>
          <p:cNvCxnSpPr>
            <a:cxnSpLocks/>
            <a:stCxn id="46" idx="1"/>
            <a:endCxn id="45" idx="3"/>
          </p:cNvCxnSpPr>
          <p:nvPr/>
        </p:nvCxnSpPr>
        <p:spPr>
          <a:xfrm flipV="1">
            <a:off x="7686683" y="2164749"/>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45452F-7F22-4BEF-9BEE-FCC8E62F6C9B}"/>
              </a:ext>
            </a:extLst>
          </p:cNvPr>
          <p:cNvCxnSpPr>
            <a:cxnSpLocks/>
            <a:stCxn id="48" idx="0"/>
            <a:endCxn id="46" idx="4"/>
          </p:cNvCxnSpPr>
          <p:nvPr/>
        </p:nvCxnSpPr>
        <p:spPr>
          <a:xfrm flipH="1" flipV="1">
            <a:off x="7880320" y="2801369"/>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5FCBEB6-DC52-4DFC-BF17-DE066A1EAD55}"/>
              </a:ext>
            </a:extLst>
          </p:cNvPr>
          <p:cNvCxnSpPr>
            <a:cxnSpLocks/>
            <a:endCxn id="46" idx="3"/>
          </p:cNvCxnSpPr>
          <p:nvPr/>
        </p:nvCxnSpPr>
        <p:spPr>
          <a:xfrm flipH="1" flipV="1">
            <a:off x="7686683" y="2730229"/>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5DB1716-988D-4A04-B181-02127D3C431D}"/>
              </a:ext>
            </a:extLst>
          </p:cNvPr>
          <p:cNvSpPr/>
          <p:nvPr/>
        </p:nvSpPr>
        <p:spPr>
          <a:xfrm>
            <a:off x="8260672"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53" name="Straight Arrow Connector 52">
            <a:extLst>
              <a:ext uri="{FF2B5EF4-FFF2-40B4-BE49-F238E27FC236}">
                <a16:creationId xmlns:a16="http://schemas.microsoft.com/office/drawing/2014/main" id="{1C323C0D-21E2-4AC4-9077-B3A93718965F}"/>
              </a:ext>
            </a:extLst>
          </p:cNvPr>
          <p:cNvCxnSpPr>
            <a:cxnSpLocks/>
            <a:stCxn id="52" idx="0"/>
            <a:endCxn id="45" idx="5"/>
          </p:cNvCxnSpPr>
          <p:nvPr/>
        </p:nvCxnSpPr>
        <p:spPr>
          <a:xfrm flipH="1" flipV="1">
            <a:off x="8357844" y="2164749"/>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C376FF-6C96-4EA5-B4B5-1449F908D2F5}"/>
              </a:ext>
            </a:extLst>
          </p:cNvPr>
          <p:cNvCxnSpPr>
            <a:cxnSpLocks/>
            <a:stCxn id="47" idx="7"/>
            <a:endCxn id="52" idx="3"/>
          </p:cNvCxnSpPr>
          <p:nvPr/>
        </p:nvCxnSpPr>
        <p:spPr>
          <a:xfrm flipV="1">
            <a:off x="7964732" y="2712116"/>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A495079-723A-4389-BCC3-D41E31C56127}"/>
              </a:ext>
            </a:extLst>
          </p:cNvPr>
          <p:cNvCxnSpPr>
            <a:cxnSpLocks/>
            <a:stCxn id="48" idx="0"/>
            <a:endCxn id="52" idx="4"/>
          </p:cNvCxnSpPr>
          <p:nvPr/>
        </p:nvCxnSpPr>
        <p:spPr>
          <a:xfrm flipH="1" flipV="1">
            <a:off x="8534516" y="2783256"/>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4012B3D-C7B0-45C5-BE25-AAAE290627F9}"/>
              </a:ext>
            </a:extLst>
          </p:cNvPr>
          <p:cNvSpPr/>
          <p:nvPr/>
        </p:nvSpPr>
        <p:spPr>
          <a:xfrm>
            <a:off x="2778807" y="368446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7" name="Oval 56">
            <a:extLst>
              <a:ext uri="{FF2B5EF4-FFF2-40B4-BE49-F238E27FC236}">
                <a16:creationId xmlns:a16="http://schemas.microsoft.com/office/drawing/2014/main" id="{BA554F68-0D9B-4AE6-B155-66DEB3BB0E53}"/>
              </a:ext>
            </a:extLst>
          </p:cNvPr>
          <p:cNvSpPr/>
          <p:nvPr/>
        </p:nvSpPr>
        <p:spPr>
          <a:xfrm>
            <a:off x="1794443" y="4187833"/>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58" name="Oval 57">
            <a:extLst>
              <a:ext uri="{FF2B5EF4-FFF2-40B4-BE49-F238E27FC236}">
                <a16:creationId xmlns:a16="http://schemas.microsoft.com/office/drawing/2014/main" id="{5DE09A09-B739-4F94-8919-890DF83151F5}"/>
              </a:ext>
            </a:extLst>
          </p:cNvPr>
          <p:cNvSpPr/>
          <p:nvPr/>
        </p:nvSpPr>
        <p:spPr>
          <a:xfrm>
            <a:off x="2311326"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59" name="Oval 58">
            <a:extLst>
              <a:ext uri="{FF2B5EF4-FFF2-40B4-BE49-F238E27FC236}">
                <a16:creationId xmlns:a16="http://schemas.microsoft.com/office/drawing/2014/main" id="{BA764506-123B-4C98-A067-75F2A498123D}"/>
              </a:ext>
            </a:extLst>
          </p:cNvPr>
          <p:cNvSpPr/>
          <p:nvPr/>
        </p:nvSpPr>
        <p:spPr>
          <a:xfrm>
            <a:off x="3160532"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60" name="Straight Arrow Connector 59">
            <a:extLst>
              <a:ext uri="{FF2B5EF4-FFF2-40B4-BE49-F238E27FC236}">
                <a16:creationId xmlns:a16="http://schemas.microsoft.com/office/drawing/2014/main" id="{A2E912D7-4A56-4618-BC8F-F3D1A8F65396}"/>
              </a:ext>
            </a:extLst>
          </p:cNvPr>
          <p:cNvCxnSpPr>
            <a:cxnSpLocks/>
            <a:stCxn id="57" idx="7"/>
            <a:endCxn id="56" idx="2"/>
          </p:cNvCxnSpPr>
          <p:nvPr/>
        </p:nvCxnSpPr>
        <p:spPr>
          <a:xfrm flipV="1">
            <a:off x="2261924" y="3891634"/>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396BE8-AD4D-42B1-BAF3-1C9EDC99B8D5}"/>
              </a:ext>
            </a:extLst>
          </p:cNvPr>
          <p:cNvCxnSpPr>
            <a:cxnSpLocks/>
            <a:stCxn id="58" idx="0"/>
            <a:endCxn id="57" idx="4"/>
          </p:cNvCxnSpPr>
          <p:nvPr/>
        </p:nvCxnSpPr>
        <p:spPr>
          <a:xfrm flipH="1" flipV="1">
            <a:off x="2068287" y="4673608"/>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1D1A8D-3CFA-4970-AF22-9FF19C2788D1}"/>
              </a:ext>
            </a:extLst>
          </p:cNvPr>
          <p:cNvCxnSpPr>
            <a:cxnSpLocks/>
            <a:stCxn id="59" idx="1"/>
            <a:endCxn id="57" idx="5"/>
          </p:cNvCxnSpPr>
          <p:nvPr/>
        </p:nvCxnSpPr>
        <p:spPr>
          <a:xfrm flipH="1" flipV="1">
            <a:off x="2261924" y="4602468"/>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62F142E-3A54-44F9-A5FB-08D09B60FD61}"/>
              </a:ext>
            </a:extLst>
          </p:cNvPr>
          <p:cNvSpPr/>
          <p:nvPr/>
        </p:nvSpPr>
        <p:spPr>
          <a:xfrm>
            <a:off x="3728943"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64" name="Straight Arrow Connector 63">
            <a:extLst>
              <a:ext uri="{FF2B5EF4-FFF2-40B4-BE49-F238E27FC236}">
                <a16:creationId xmlns:a16="http://schemas.microsoft.com/office/drawing/2014/main" id="{D61B2915-B978-4461-A272-6557630E882F}"/>
              </a:ext>
            </a:extLst>
          </p:cNvPr>
          <p:cNvCxnSpPr>
            <a:cxnSpLocks/>
            <a:stCxn id="63" idx="1"/>
            <a:endCxn id="56" idx="6"/>
          </p:cNvCxnSpPr>
          <p:nvPr/>
        </p:nvCxnSpPr>
        <p:spPr>
          <a:xfrm flipH="1" flipV="1">
            <a:off x="3239366" y="389163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4C7CAB-5A25-4ABC-8AF1-0F8FA364FB31}"/>
              </a:ext>
            </a:extLst>
          </p:cNvPr>
          <p:cNvCxnSpPr>
            <a:cxnSpLocks/>
            <a:stCxn id="59" idx="7"/>
            <a:endCxn id="63" idx="4"/>
          </p:cNvCxnSpPr>
          <p:nvPr/>
        </p:nvCxnSpPr>
        <p:spPr>
          <a:xfrm flipV="1">
            <a:off x="3628013" y="468873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33A225-063A-436A-976B-5FCDD2C462B2}"/>
              </a:ext>
            </a:extLst>
          </p:cNvPr>
          <p:cNvCxnSpPr>
            <a:cxnSpLocks/>
            <a:stCxn id="58" idx="7"/>
            <a:endCxn id="63" idx="3"/>
          </p:cNvCxnSpPr>
          <p:nvPr/>
        </p:nvCxnSpPr>
        <p:spPr>
          <a:xfrm flipV="1">
            <a:off x="2778807" y="461759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F43BAE6-F51D-4842-827E-935F45363297}"/>
              </a:ext>
            </a:extLst>
          </p:cNvPr>
          <p:cNvSpPr/>
          <p:nvPr/>
        </p:nvSpPr>
        <p:spPr>
          <a:xfrm>
            <a:off x="5384617" y="371656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68" name="Oval 67">
            <a:extLst>
              <a:ext uri="{FF2B5EF4-FFF2-40B4-BE49-F238E27FC236}">
                <a16:creationId xmlns:a16="http://schemas.microsoft.com/office/drawing/2014/main" id="{0A5D4327-C879-4C15-A7B4-712C0C419B38}"/>
              </a:ext>
            </a:extLst>
          </p:cNvPr>
          <p:cNvSpPr/>
          <p:nvPr/>
        </p:nvSpPr>
        <p:spPr>
          <a:xfrm>
            <a:off x="4400253" y="42199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9" name="Oval 68">
            <a:extLst>
              <a:ext uri="{FF2B5EF4-FFF2-40B4-BE49-F238E27FC236}">
                <a16:creationId xmlns:a16="http://schemas.microsoft.com/office/drawing/2014/main" id="{2E6561E4-1443-40ED-8285-F93776DAE6C8}"/>
              </a:ext>
            </a:extLst>
          </p:cNvPr>
          <p:cNvSpPr/>
          <p:nvPr/>
        </p:nvSpPr>
        <p:spPr>
          <a:xfrm>
            <a:off x="4917136"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70" name="Oval 69">
            <a:extLst>
              <a:ext uri="{FF2B5EF4-FFF2-40B4-BE49-F238E27FC236}">
                <a16:creationId xmlns:a16="http://schemas.microsoft.com/office/drawing/2014/main" id="{1A5472B1-03E9-4EDD-B862-D6693D26C70F}"/>
              </a:ext>
            </a:extLst>
          </p:cNvPr>
          <p:cNvSpPr/>
          <p:nvPr/>
        </p:nvSpPr>
        <p:spPr>
          <a:xfrm>
            <a:off x="5766342"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71" name="Straight Arrow Connector 70">
            <a:extLst>
              <a:ext uri="{FF2B5EF4-FFF2-40B4-BE49-F238E27FC236}">
                <a16:creationId xmlns:a16="http://schemas.microsoft.com/office/drawing/2014/main" id="{3A44BFF7-8410-4A0E-8895-2E60BA19E166}"/>
              </a:ext>
            </a:extLst>
          </p:cNvPr>
          <p:cNvCxnSpPr>
            <a:cxnSpLocks/>
            <a:stCxn id="68" idx="7"/>
            <a:endCxn id="67" idx="2"/>
          </p:cNvCxnSpPr>
          <p:nvPr/>
        </p:nvCxnSpPr>
        <p:spPr>
          <a:xfrm flipV="1">
            <a:off x="4867734" y="3923736"/>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2B1457-29E0-424E-9AAE-5E57B6FD3A95}"/>
              </a:ext>
            </a:extLst>
          </p:cNvPr>
          <p:cNvCxnSpPr>
            <a:cxnSpLocks/>
            <a:stCxn id="69" idx="0"/>
            <a:endCxn id="68" idx="4"/>
          </p:cNvCxnSpPr>
          <p:nvPr/>
        </p:nvCxnSpPr>
        <p:spPr>
          <a:xfrm flipH="1" flipV="1">
            <a:off x="4674097" y="4705710"/>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2966B2F-9DD9-4A48-B95B-B0AE1C92F1B5}"/>
              </a:ext>
            </a:extLst>
          </p:cNvPr>
          <p:cNvCxnSpPr>
            <a:cxnSpLocks/>
            <a:stCxn id="70" idx="1"/>
            <a:endCxn id="68" idx="5"/>
          </p:cNvCxnSpPr>
          <p:nvPr/>
        </p:nvCxnSpPr>
        <p:spPr>
          <a:xfrm flipH="1" flipV="1">
            <a:off x="4867734" y="4634570"/>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20F4BB3-9C8F-4C11-B70F-78D585AE8BD4}"/>
              </a:ext>
            </a:extLst>
          </p:cNvPr>
          <p:cNvSpPr/>
          <p:nvPr/>
        </p:nvSpPr>
        <p:spPr>
          <a:xfrm>
            <a:off x="5680557"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75" name="Straight Arrow Connector 74">
            <a:extLst>
              <a:ext uri="{FF2B5EF4-FFF2-40B4-BE49-F238E27FC236}">
                <a16:creationId xmlns:a16="http://schemas.microsoft.com/office/drawing/2014/main" id="{5DC4A6E3-54C8-451E-86CD-4415D08193D0}"/>
              </a:ext>
            </a:extLst>
          </p:cNvPr>
          <p:cNvCxnSpPr>
            <a:cxnSpLocks/>
            <a:stCxn id="74" idx="0"/>
            <a:endCxn id="67" idx="5"/>
          </p:cNvCxnSpPr>
          <p:nvPr/>
        </p:nvCxnSpPr>
        <p:spPr>
          <a:xfrm flipH="1" flipV="1">
            <a:off x="5777729" y="4070227"/>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85F8F7-F5C8-4944-8A72-6ACB29EFE224}"/>
              </a:ext>
            </a:extLst>
          </p:cNvPr>
          <p:cNvCxnSpPr>
            <a:cxnSpLocks/>
            <a:stCxn id="69" idx="7"/>
            <a:endCxn id="74" idx="3"/>
          </p:cNvCxnSpPr>
          <p:nvPr/>
        </p:nvCxnSpPr>
        <p:spPr>
          <a:xfrm flipV="1">
            <a:off x="5384617" y="4617594"/>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25B2DB-EECF-430B-91B7-74A864ABE17A}"/>
              </a:ext>
            </a:extLst>
          </p:cNvPr>
          <p:cNvCxnSpPr>
            <a:cxnSpLocks/>
            <a:stCxn id="70" idx="0"/>
            <a:endCxn id="74" idx="4"/>
          </p:cNvCxnSpPr>
          <p:nvPr/>
        </p:nvCxnSpPr>
        <p:spPr>
          <a:xfrm flipH="1" flipV="1">
            <a:off x="5954401" y="4688734"/>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5FD0260-65C9-464A-BC15-319AB003AB4F}"/>
              </a:ext>
            </a:extLst>
          </p:cNvPr>
          <p:cNvSpPr/>
          <p:nvPr/>
        </p:nvSpPr>
        <p:spPr>
          <a:xfrm>
            <a:off x="8113262" y="3699591"/>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79" name="Oval 78">
            <a:extLst>
              <a:ext uri="{FF2B5EF4-FFF2-40B4-BE49-F238E27FC236}">
                <a16:creationId xmlns:a16="http://schemas.microsoft.com/office/drawing/2014/main" id="{75527E0C-925F-47F2-BD4B-F3446ABFC7E2}"/>
              </a:ext>
            </a:extLst>
          </p:cNvPr>
          <p:cNvSpPr/>
          <p:nvPr/>
        </p:nvSpPr>
        <p:spPr>
          <a:xfrm>
            <a:off x="7128898"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80" name="Oval 79">
            <a:extLst>
              <a:ext uri="{FF2B5EF4-FFF2-40B4-BE49-F238E27FC236}">
                <a16:creationId xmlns:a16="http://schemas.microsoft.com/office/drawing/2014/main" id="{BE9A494C-526B-4109-BE75-5EC69D334E75}"/>
              </a:ext>
            </a:extLst>
          </p:cNvPr>
          <p:cNvSpPr/>
          <p:nvPr/>
        </p:nvSpPr>
        <p:spPr>
          <a:xfrm>
            <a:off x="7755006" y="420409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81" name="Oval 80">
            <a:extLst>
              <a:ext uri="{FF2B5EF4-FFF2-40B4-BE49-F238E27FC236}">
                <a16:creationId xmlns:a16="http://schemas.microsoft.com/office/drawing/2014/main" id="{4E2C5AAC-4D6B-4F47-BC53-4F33DB383576}"/>
              </a:ext>
            </a:extLst>
          </p:cNvPr>
          <p:cNvSpPr/>
          <p:nvPr/>
        </p:nvSpPr>
        <p:spPr>
          <a:xfrm>
            <a:off x="7645781"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2" name="Oval 81">
            <a:extLst>
              <a:ext uri="{FF2B5EF4-FFF2-40B4-BE49-F238E27FC236}">
                <a16:creationId xmlns:a16="http://schemas.microsoft.com/office/drawing/2014/main" id="{2E0FEE23-1155-42F6-9943-AA8CAD095D48}"/>
              </a:ext>
            </a:extLst>
          </p:cNvPr>
          <p:cNvSpPr/>
          <p:nvPr/>
        </p:nvSpPr>
        <p:spPr>
          <a:xfrm>
            <a:off x="8494987"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83" name="Straight Arrow Connector 82">
            <a:extLst>
              <a:ext uri="{FF2B5EF4-FFF2-40B4-BE49-F238E27FC236}">
                <a16:creationId xmlns:a16="http://schemas.microsoft.com/office/drawing/2014/main" id="{1BA3C3B1-29CC-423F-8A27-BF87E7472493}"/>
              </a:ext>
            </a:extLst>
          </p:cNvPr>
          <p:cNvCxnSpPr>
            <a:cxnSpLocks/>
            <a:stCxn id="79" idx="7"/>
            <a:endCxn id="78" idx="2"/>
          </p:cNvCxnSpPr>
          <p:nvPr/>
        </p:nvCxnSpPr>
        <p:spPr>
          <a:xfrm flipV="1">
            <a:off x="7596379" y="3906760"/>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DD15905-DF69-4D74-BFCF-CC1005B44D20}"/>
              </a:ext>
            </a:extLst>
          </p:cNvPr>
          <p:cNvCxnSpPr>
            <a:cxnSpLocks/>
            <a:stCxn id="80" idx="1"/>
            <a:endCxn id="78" idx="3"/>
          </p:cNvCxnSpPr>
          <p:nvPr/>
        </p:nvCxnSpPr>
        <p:spPr>
          <a:xfrm flipV="1">
            <a:off x="7835213" y="4053251"/>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19E952-8048-40D0-B4BE-89176066FA2B}"/>
              </a:ext>
            </a:extLst>
          </p:cNvPr>
          <p:cNvCxnSpPr>
            <a:cxnSpLocks/>
            <a:stCxn id="81" idx="0"/>
            <a:endCxn id="79" idx="4"/>
          </p:cNvCxnSpPr>
          <p:nvPr/>
        </p:nvCxnSpPr>
        <p:spPr>
          <a:xfrm flipH="1" flipV="1">
            <a:off x="7402742" y="4688734"/>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801113-CBE3-4089-9271-8D6528099ED8}"/>
              </a:ext>
            </a:extLst>
          </p:cNvPr>
          <p:cNvCxnSpPr>
            <a:cxnSpLocks/>
            <a:stCxn id="82" idx="0"/>
            <a:endCxn id="80" idx="4"/>
          </p:cNvCxnSpPr>
          <p:nvPr/>
        </p:nvCxnSpPr>
        <p:spPr>
          <a:xfrm flipH="1" flipV="1">
            <a:off x="8028850" y="4689871"/>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D149C8-684E-4B58-9234-A42398997F79}"/>
              </a:ext>
            </a:extLst>
          </p:cNvPr>
          <p:cNvCxnSpPr>
            <a:cxnSpLocks/>
            <a:stCxn id="82" idx="1"/>
            <a:endCxn id="79" idx="5"/>
          </p:cNvCxnSpPr>
          <p:nvPr/>
        </p:nvCxnSpPr>
        <p:spPr>
          <a:xfrm flipH="1" flipV="1">
            <a:off x="7596379" y="4617594"/>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6FD110-F0C0-439C-810A-D4B43BC045B0}"/>
              </a:ext>
            </a:extLst>
          </p:cNvPr>
          <p:cNvCxnSpPr>
            <a:cxnSpLocks/>
            <a:endCxn id="80" idx="3"/>
          </p:cNvCxnSpPr>
          <p:nvPr/>
        </p:nvCxnSpPr>
        <p:spPr>
          <a:xfrm flipH="1" flipV="1">
            <a:off x="7835213" y="4618731"/>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93E69586-1A19-4F1C-B562-012D49B5E3B0}"/>
              </a:ext>
            </a:extLst>
          </p:cNvPr>
          <p:cNvSpPr txBox="1">
            <a:spLocks/>
          </p:cNvSpPr>
          <p:nvPr/>
        </p:nvSpPr>
        <p:spPr>
          <a:xfrm>
            <a:off x="379514" y="5852359"/>
            <a:ext cx="11525250" cy="5121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Can also sample models with 1 or 3 </a:t>
            </a:r>
            <a:r>
              <a:rPr lang="en-US" sz="2800">
                <a:latin typeface="Segoe UI" panose="020B0502040204020203" pitchFamily="34" charset="0"/>
                <a:cs typeface="Segoe UI" panose="020B0502040204020203" pitchFamily="34" charset="0"/>
              </a:rPr>
              <a:t>hidden units – total of 14 </a:t>
            </a:r>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4" grpId="0" animBg="1"/>
      <p:bldP spid="35" grpId="0" animBg="1"/>
      <p:bldP spid="36" grpId="0" animBg="1"/>
      <p:bldP spid="37" grpId="0" animBg="1"/>
      <p:bldP spid="41" grpId="0" animBg="1"/>
      <p:bldP spid="45" grpId="0" animBg="1"/>
      <p:bldP spid="46" grpId="0" animBg="1"/>
      <p:bldP spid="47" grpId="0" animBg="1"/>
      <p:bldP spid="48" grpId="0" animBg="1"/>
      <p:bldP spid="52" grpId="0" animBg="1"/>
      <p:bldP spid="56" grpId="0" animBg="1"/>
      <p:bldP spid="57" grpId="0" animBg="1"/>
      <p:bldP spid="58" grpId="0" animBg="1"/>
      <p:bldP spid="59" grpId="0" animBg="1"/>
      <p:bldP spid="63" grpId="0" animBg="1"/>
      <p:bldP spid="67" grpId="0" animBg="1"/>
      <p:bldP spid="68" grpId="0" animBg="1"/>
      <p:bldP spid="69" grpId="0" animBg="1"/>
      <p:bldP spid="70" grpId="0" animBg="1"/>
      <p:bldP spid="74" grpId="0" animBg="1"/>
      <p:bldP spid="78" grpId="0" animBg="1"/>
      <p:bldP spid="79" grpId="0" animBg="1"/>
      <p:bldP spid="80" grpId="0" animBg="1"/>
      <p:bldP spid="81" grpId="0" animBg="1"/>
      <p:bldP spid="82" grpId="0" animBg="1"/>
      <p:bldP spid="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The probability of a weight being in a given model is:</a:t>
            </a: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forward propagation equations then become:</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530479-1D78-4908-A9EB-4121E401A736}"/>
              </a:ext>
            </a:extLst>
          </p:cNvPr>
          <p:cNvPicPr>
            <a:picLocks noChangeAspect="1"/>
          </p:cNvPicPr>
          <p:nvPr/>
        </p:nvPicPr>
        <p:blipFill>
          <a:blip r:embed="rId2"/>
          <a:stretch>
            <a:fillRect/>
          </a:stretch>
        </p:blipFill>
        <p:spPr>
          <a:xfrm>
            <a:off x="1891226" y="2615364"/>
            <a:ext cx="3053778" cy="630755"/>
          </a:xfrm>
          <a:prstGeom prst="rect">
            <a:avLst/>
          </a:prstGeom>
        </p:spPr>
      </p:pic>
      <p:pic>
        <p:nvPicPr>
          <p:cNvPr id="5" name="Picture 4">
            <a:extLst>
              <a:ext uri="{FF2B5EF4-FFF2-40B4-BE49-F238E27FC236}">
                <a16:creationId xmlns:a16="http://schemas.microsoft.com/office/drawing/2014/main" id="{BC8FF867-4439-4EA2-ADF6-E37F5BE72FA8}"/>
              </a:ext>
            </a:extLst>
          </p:cNvPr>
          <p:cNvPicPr>
            <a:picLocks noChangeAspect="1"/>
          </p:cNvPicPr>
          <p:nvPr/>
        </p:nvPicPr>
        <p:blipFill>
          <a:blip r:embed="rId3"/>
          <a:stretch>
            <a:fillRect/>
          </a:stretch>
        </p:blipFill>
        <p:spPr>
          <a:xfrm>
            <a:off x="2127317" y="3834825"/>
            <a:ext cx="2701620" cy="691679"/>
          </a:xfrm>
          <a:prstGeom prst="rect">
            <a:avLst/>
          </a:prstGeom>
        </p:spPr>
      </p:pic>
      <p:pic>
        <p:nvPicPr>
          <p:cNvPr id="6" name="Picture 5">
            <a:extLst>
              <a:ext uri="{FF2B5EF4-FFF2-40B4-BE49-F238E27FC236}">
                <a16:creationId xmlns:a16="http://schemas.microsoft.com/office/drawing/2014/main" id="{35BBD9EC-B945-4F40-B5C6-D2F43FD705BF}"/>
              </a:ext>
            </a:extLst>
          </p:cNvPr>
          <p:cNvPicPr>
            <a:picLocks noChangeAspect="1"/>
          </p:cNvPicPr>
          <p:nvPr/>
        </p:nvPicPr>
        <p:blipFill>
          <a:blip r:embed="rId4"/>
          <a:stretch>
            <a:fillRect/>
          </a:stretch>
        </p:blipFill>
        <p:spPr>
          <a:xfrm>
            <a:off x="1762238" y="4631563"/>
            <a:ext cx="4798382" cy="664641"/>
          </a:xfrm>
          <a:prstGeom prst="rect">
            <a:avLst/>
          </a:prstGeom>
        </p:spPr>
      </p:pic>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5"/>
          <a:stretch>
            <a:fillRect/>
          </a:stretch>
        </p:blipFill>
        <p:spPr>
          <a:xfrm>
            <a:off x="1849120" y="5480781"/>
            <a:ext cx="2917936" cy="664641"/>
          </a:xfrm>
          <a:prstGeom prst="rect">
            <a:avLst/>
          </a:prstGeom>
        </p:spPr>
      </p:pic>
    </p:spTree>
    <p:extLst>
      <p:ext uri="{BB962C8B-B14F-4D97-AF65-F5344CB8AC3E}">
        <p14:creationId xmlns:p14="http://schemas.microsoft.com/office/powerpoint/2010/main" val="12186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932035"/>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We need partial derivatives of </a:t>
            </a:r>
          </a:p>
          <a:p>
            <a:endParaRPr lang="en-US" sz="28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For the dropout layer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 is linear, and the derivatives with respect to the weights are: </a:t>
            </a:r>
          </a:p>
          <a:p>
            <a:pPr lvl="1"/>
            <a:r>
              <a:rPr lang="en-US" dirty="0">
                <a:latin typeface="Segoe UI" panose="020B0502040204020203" pitchFamily="34" charset="0"/>
                <a:cs typeface="Segoe UI" panose="020B0502040204020203" pitchFamily="34" charset="0"/>
              </a:rPr>
              <a:t>            , in which case the partial derivative = 1</a:t>
            </a:r>
          </a:p>
          <a:p>
            <a:pPr lvl="1"/>
            <a:r>
              <a:rPr lang="en-US" dirty="0">
                <a:latin typeface="Segoe UI" panose="020B0502040204020203" pitchFamily="34" charset="0"/>
                <a:cs typeface="Segoe UI" panose="020B0502040204020203" pitchFamily="34" charset="0"/>
              </a:rPr>
              <a:t>            , in which case the partial derivative = 0</a:t>
            </a:r>
          </a:p>
          <a:p>
            <a:endParaRPr lang="en-US" dirty="0">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2"/>
          <a:stretch>
            <a:fillRect/>
          </a:stretch>
        </p:blipFill>
        <p:spPr>
          <a:xfrm>
            <a:off x="1854648" y="2655001"/>
            <a:ext cx="3139513" cy="715111"/>
          </a:xfrm>
          <a:prstGeom prst="rect">
            <a:avLst/>
          </a:prstGeom>
        </p:spPr>
      </p:pic>
      <p:pic>
        <p:nvPicPr>
          <p:cNvPr id="8" name="Picture 7">
            <a:extLst>
              <a:ext uri="{FF2B5EF4-FFF2-40B4-BE49-F238E27FC236}">
                <a16:creationId xmlns:a16="http://schemas.microsoft.com/office/drawing/2014/main" id="{EADFBE0E-8D9D-4883-A612-4C607FBF51E8}"/>
              </a:ext>
            </a:extLst>
          </p:cNvPr>
          <p:cNvPicPr>
            <a:picLocks noChangeAspect="1"/>
          </p:cNvPicPr>
          <p:nvPr/>
        </p:nvPicPr>
        <p:blipFill>
          <a:blip r:embed="rId3"/>
          <a:stretch>
            <a:fillRect/>
          </a:stretch>
        </p:blipFill>
        <p:spPr>
          <a:xfrm>
            <a:off x="1314535" y="4732201"/>
            <a:ext cx="1019608" cy="487074"/>
          </a:xfrm>
          <a:prstGeom prst="rect">
            <a:avLst/>
          </a:prstGeom>
        </p:spPr>
      </p:pic>
      <p:pic>
        <p:nvPicPr>
          <p:cNvPr id="9" name="Picture 8">
            <a:extLst>
              <a:ext uri="{FF2B5EF4-FFF2-40B4-BE49-F238E27FC236}">
                <a16:creationId xmlns:a16="http://schemas.microsoft.com/office/drawing/2014/main" id="{7B4285A5-ABC8-4220-8F76-E504227A7E00}"/>
              </a:ext>
            </a:extLst>
          </p:cNvPr>
          <p:cNvPicPr>
            <a:picLocks noChangeAspect="1"/>
          </p:cNvPicPr>
          <p:nvPr/>
        </p:nvPicPr>
        <p:blipFill>
          <a:blip r:embed="rId4"/>
          <a:stretch>
            <a:fillRect/>
          </a:stretch>
        </p:blipFill>
        <p:spPr>
          <a:xfrm>
            <a:off x="1314535" y="5269044"/>
            <a:ext cx="1019608" cy="444920"/>
          </a:xfrm>
          <a:prstGeom prst="rect">
            <a:avLst/>
          </a:prstGeom>
        </p:spPr>
      </p:pic>
    </p:spTree>
    <p:extLst>
      <p:ext uri="{BB962C8B-B14F-4D97-AF65-F5344CB8AC3E}">
        <p14:creationId xmlns:p14="http://schemas.microsoft.com/office/powerpoint/2010/main" val="371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Batch Normalization</a:t>
            </a:r>
          </a:p>
        </p:txBody>
      </p:sp>
    </p:spTree>
    <p:extLst>
      <p:ext uri="{BB962C8B-B14F-4D97-AF65-F5344CB8AC3E}">
        <p14:creationId xmlns:p14="http://schemas.microsoft.com/office/powerpoint/2010/main" val="4323975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65E-0BBD-47F6-AFDE-8A88263104FF}"/>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Batch Normalization</a:t>
            </a:r>
          </a:p>
        </p:txBody>
      </p:sp>
      <p:sp>
        <p:nvSpPr>
          <p:cNvPr id="3" name="Content Placeholder 2">
            <a:extLst>
              <a:ext uri="{FF2B5EF4-FFF2-40B4-BE49-F238E27FC236}">
                <a16:creationId xmlns:a16="http://schemas.microsoft.com/office/drawing/2014/main" id="{006E686C-9E4A-4E92-A621-E08A30C30394}"/>
              </a:ext>
            </a:extLst>
          </p:cNvPr>
          <p:cNvSpPr>
            <a:spLocks noGrp="1"/>
          </p:cNvSpPr>
          <p:nvPr>
            <p:ph sz="quarter" idx="10"/>
          </p:nvPr>
        </p:nvSpPr>
        <p:spPr>
          <a:xfrm>
            <a:off x="379514" y="982461"/>
            <a:ext cx="11525250" cy="5693324"/>
          </a:xfrm>
        </p:spPr>
        <p:txBody>
          <a:bodyPr/>
          <a:lstStyle/>
          <a:p>
            <a:r>
              <a:rPr lang="en-US" sz="2800" dirty="0">
                <a:latin typeface="Segoe UI" panose="020B0502040204020203" pitchFamily="34" charset="0"/>
                <a:cs typeface="Segoe UI" panose="020B0502040204020203" pitchFamily="34" charset="0"/>
              </a:rPr>
              <a:t>In deep neural networks there is a high chance that units in a hidden layer have a </a:t>
            </a:r>
            <a:r>
              <a:rPr lang="en-US" sz="2800" b="1" dirty="0">
                <a:latin typeface="Segoe UI" panose="020B0502040204020203" pitchFamily="34" charset="0"/>
                <a:cs typeface="Segoe UI" panose="020B0502040204020203" pitchFamily="34" charset="0"/>
              </a:rPr>
              <a:t>large range of output values</a:t>
            </a:r>
            <a:r>
              <a:rPr lang="en-US" sz="2400"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Leads to </a:t>
            </a:r>
            <a:r>
              <a:rPr lang="en-US" sz="2400" b="1" dirty="0">
                <a:latin typeface="Segoe UI" panose="020B0502040204020203" pitchFamily="34" charset="0"/>
                <a:cs typeface="Segoe UI" panose="020B0502040204020203" pitchFamily="34" charset="0"/>
              </a:rPr>
              <a:t>difficulty computing the gradient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Slows convergence</a:t>
            </a:r>
          </a:p>
          <a:p>
            <a:r>
              <a:rPr lang="en-US" sz="2800" dirty="0">
                <a:latin typeface="Segoe UI" panose="020B0502040204020203" pitchFamily="34" charset="0"/>
                <a:cs typeface="Segoe UI" panose="020B0502040204020203" pitchFamily="34" charset="0"/>
              </a:rPr>
              <a:t>A solution is to normalize the output of the hidden layers in the network as a batch  </a:t>
            </a:r>
          </a:p>
          <a:p>
            <a:r>
              <a:rPr lang="en-US" sz="2800" dirty="0">
                <a:latin typeface="Segoe UI" panose="020B0502040204020203" pitchFamily="34" charset="0"/>
                <a:cs typeface="Segoe UI" panose="020B0502040204020203" pitchFamily="34" charset="0"/>
              </a:rPr>
              <a:t>This simple idea can be really effective</a:t>
            </a:r>
          </a:p>
          <a:p>
            <a:r>
              <a:rPr lang="en-US" sz="2800" dirty="0">
                <a:latin typeface="Segoe UI" panose="020B0502040204020203" pitchFamily="34" charset="0"/>
                <a:cs typeface="Segoe UI" panose="020B0502040204020203" pitchFamily="34" charset="0"/>
              </a:rPr>
              <a:t>For more details see </a:t>
            </a:r>
            <a:r>
              <a:rPr lang="en-US" sz="2800" dirty="0">
                <a:latin typeface="Segoe UI" panose="020B0502040204020203" pitchFamily="34" charset="0"/>
                <a:cs typeface="Segoe UI" panose="020B0502040204020203" pitchFamily="34" charset="0"/>
                <a:hlinkClick r:id="rId2"/>
              </a:rPr>
              <a:t>Sergey and </a:t>
            </a:r>
            <a:r>
              <a:rPr lang="en-US" sz="2800" dirty="0" err="1">
                <a:latin typeface="Segoe UI" panose="020B0502040204020203" pitchFamily="34" charset="0"/>
                <a:cs typeface="Segoe UI" panose="020B0502040204020203" pitchFamily="34" charset="0"/>
                <a:hlinkClick r:id="rId2"/>
              </a:rPr>
              <a:t>Szegedy</a:t>
            </a:r>
            <a:r>
              <a:rPr lang="en-US" sz="2800" u="sng" dirty="0">
                <a:latin typeface="Segoe UI" panose="020B0502040204020203" pitchFamily="34" charset="0"/>
                <a:cs typeface="Segoe UI" panose="020B0502040204020203" pitchFamily="34" charset="0"/>
                <a:hlinkClick r:id="rId2"/>
              </a:rPr>
              <a:t>, </a:t>
            </a:r>
            <a:r>
              <a:rPr lang="en-US" sz="2800" dirty="0">
                <a:latin typeface="Segoe UI" panose="020B0502040204020203" pitchFamily="34" charset="0"/>
                <a:cs typeface="Segoe UI" panose="020B0502040204020203" pitchFamily="34" charset="0"/>
                <a:hlinkClick r:id="rId2"/>
              </a:rPr>
              <a:t>2015</a:t>
            </a:r>
            <a:endParaRPr lang="en-US" sz="2800" dirty="0"/>
          </a:p>
          <a:p>
            <a:r>
              <a:rPr lang="en-US" sz="2800" dirty="0">
                <a:latin typeface="Segoe UI" panose="020B0502040204020203" pitchFamily="34" charset="0"/>
                <a:cs typeface="Segoe UI" panose="020B0502040204020203" pitchFamily="34" charset="0"/>
              </a:rPr>
              <a:t>For alternative view of smoothing gradient, see </a:t>
            </a:r>
            <a:r>
              <a:rPr lang="en-US" sz="2800" dirty="0" err="1">
                <a:latin typeface="Segoe UI" panose="020B0502040204020203" pitchFamily="34" charset="0"/>
                <a:cs typeface="Segoe UI" panose="020B0502040204020203" pitchFamily="34" charset="0"/>
                <a:hlinkClick r:id="rId3"/>
              </a:rPr>
              <a:t>Santurkar</a:t>
            </a:r>
            <a:r>
              <a:rPr lang="en-US" sz="2800" dirty="0">
                <a:latin typeface="Segoe UI" panose="020B0502040204020203" pitchFamily="34" charset="0"/>
                <a:cs typeface="Segoe UI" panose="020B0502040204020203" pitchFamily="34" charset="0"/>
                <a:hlinkClick r:id="rId3"/>
              </a:rPr>
              <a:t>, et. al., 2019</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78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BCA87-A6F4-FCED-74FA-3E5BF9FB6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6474C-5849-12AE-9C63-E238DC01136C}"/>
              </a:ext>
            </a:extLst>
          </p:cNvPr>
          <p:cNvSpPr>
            <a:spLocks noGrp="1"/>
          </p:cNvSpPr>
          <p:nvPr>
            <p:ph type="title"/>
          </p:nvPr>
        </p:nvSpPr>
        <p:spPr>
          <a:xfrm>
            <a:off x="144077" y="328838"/>
            <a:ext cx="11903845" cy="683617"/>
          </a:xfrm>
        </p:spPr>
        <p:txBody>
          <a:bodyPr>
            <a:normAutofit/>
          </a:bodyPr>
          <a:lstStyle/>
          <a:p>
            <a:r>
              <a:rPr lang="en-US" sz="4000" dirty="0">
                <a:latin typeface="Segoe"/>
              </a:rPr>
              <a:t>Why Fully Connected Neural Networks in CV</a:t>
            </a:r>
          </a:p>
        </p:txBody>
      </p:sp>
      <p:sp>
        <p:nvSpPr>
          <p:cNvPr id="330" name="TextBox 329">
            <a:extLst>
              <a:ext uri="{FF2B5EF4-FFF2-40B4-BE49-F238E27FC236}">
                <a16:creationId xmlns:a16="http://schemas.microsoft.com/office/drawing/2014/main" id="{711093C3-E191-1415-23C6-EC7B136A3D95}"/>
              </a:ext>
            </a:extLst>
          </p:cNvPr>
          <p:cNvSpPr txBox="1"/>
          <p:nvPr/>
        </p:nvSpPr>
        <p:spPr>
          <a:xfrm>
            <a:off x="409876" y="1205070"/>
            <a:ext cx="11163815" cy="646331"/>
          </a:xfrm>
          <a:prstGeom prst="rect">
            <a:avLst/>
          </a:prstGeom>
          <a:noFill/>
        </p:spPr>
        <p:txBody>
          <a:bodyPr wrap="square" rtlCol="0">
            <a:spAutoFit/>
          </a:bodyPr>
          <a:lstStyle/>
          <a:p>
            <a:r>
              <a:rPr lang="en-US" sz="3600" dirty="0"/>
              <a:t>Pipelines for many CV tasks require fully connected NNs</a:t>
            </a:r>
          </a:p>
        </p:txBody>
      </p:sp>
      <p:cxnSp>
        <p:nvCxnSpPr>
          <p:cNvPr id="155" name="Straight Connector 154">
            <a:extLst>
              <a:ext uri="{FF2B5EF4-FFF2-40B4-BE49-F238E27FC236}">
                <a16:creationId xmlns:a16="http://schemas.microsoft.com/office/drawing/2014/main" id="{3C8A95DC-3125-4F88-41F6-A967D27BFB81}"/>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39690F1-AE6A-0500-68A0-49E5D5905615}"/>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9EFB9B6-2A8E-78E7-8E85-A5850893D62D}"/>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937038A-F428-8F70-1534-2822427FB64C}"/>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4BA4856-1CC5-6CE9-EB68-6A4949BA02F1}"/>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33FC87E-3683-9656-ABA6-14D730D40D19}"/>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22B670B-B3DF-E1A0-96C0-B2B4300497AD}"/>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BC0A7A9-CAAA-0B73-856A-992035D46F92}"/>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2052343-37D2-8FB4-1ED7-4EAF9FEE087B}"/>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F7C0554-1429-97A6-6653-802FB9706C56}"/>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5CF0A70-2B45-46FE-969F-13265EAF2039}"/>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0C67461-5783-7F4A-9B0D-491B925F4FFC}"/>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DC861F7-AFDC-E3FC-4933-0D6691F3F304}"/>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47499EF-915A-E2CD-3C21-C4C9E7AD37E0}"/>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4D5FE9C-B299-0C53-3CE4-64E7AACAF11E}"/>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BE59A3C-640C-81E7-B56B-A7D902C26D2D}"/>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6C7A497-02A0-8AF4-AFF3-82B24CCC83B3}"/>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CBC5E13-1F47-F39D-3A30-45EDDC03D8F4}"/>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627CD65-DC73-3138-991F-5DB7184BF6DA}"/>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CE6A696-11F1-C765-1224-A3CA4E18E28F}"/>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9754930-5B0B-175A-59C8-71F60B923C55}"/>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938FC45-3D2C-10B6-0B15-25B234F3C605}"/>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4D9169E-4A2C-0F5F-C4AA-22E9460F9933}"/>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F9056E1-8DDB-1432-CA4D-C1807272A409}"/>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1F5BB11-4A6E-9D2B-CB0F-1913589513F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46330C5-5B91-28D1-660A-E497A40A60E4}"/>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1768F9F-65F7-58A9-155A-4AA5572DC6CA}"/>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E1AB82B-D8AA-FF3E-2B6A-C1BA89F77CA3}"/>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C28FEA7-A514-C8A1-6B36-D3A37D25E3D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103535A-BA13-F146-516A-6ECDF871975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392D8EE-2F84-AAFB-7628-833C7C0BEFA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84B9CC1-7DC3-2A39-087C-9328DAE8B50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CA3AFFE-2031-C3F3-0134-603B46310BE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0AC712B-DF70-3DC8-9CE8-41101D8C7A35}"/>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7109314-3042-310F-33D5-1CD3B198160F}"/>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4A3DE13-77B7-CC62-CA95-6627DA25C9CB}"/>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42D1638-0975-0749-A818-85739F364A78}"/>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503FF22-0C5D-4E8B-5665-2F2624058580}"/>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64C3256-5971-0342-B3A5-03EE0FCDFC03}"/>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DDECE6D-59CD-7705-C359-9679CFCA5570}"/>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3BAB469-8279-041F-029E-10A2950FE318}"/>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80BEBFE-4764-ABB5-5395-91F2A64C801F}"/>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ADA37D1-DE53-9F35-1342-40D927BDABD3}"/>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EC968BF-77C9-0538-9757-3E8AC64EB3AF}"/>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CD610E-87FA-A28C-7ABE-32D543A66130}"/>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7302348-80EC-F9AA-C643-83BA3D7EB056}"/>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0BE062F-4CB3-078B-891E-50035D468A79}"/>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0B973E7-6DB3-E0B9-0D78-983D59F0BE28}"/>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E633041-A197-345C-4382-30B974E2AC4C}"/>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FC668CE-E5C5-7247-7BE4-1489E9D454A4}"/>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B165B2A-69AE-E846-6F35-E11AA12584D2}"/>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61EC346-E963-1780-EE9B-6DA7208FAF1C}"/>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95266CE-F15E-A4C1-3695-23FB6F9340CD}"/>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ADBF258-41FD-0516-DE28-FC3FBF38D868}"/>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B49EEE6-C756-1C86-7E2C-E25F87B32FB6}"/>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B682D5B-4C4B-AA44-5AAD-0900556C5C5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1CCB107-1EC1-76AC-A517-C3C481510505}"/>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224AC72-1E8A-D313-6435-92DD32FC05C4}"/>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44DF02C-4B91-4952-9A8D-DB7487018821}"/>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E863A9DA-0021-C7B2-325F-8AA56BE46F2C}"/>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8056EE2-69E5-4D67-E397-165EAA0678F8}"/>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255BA3C-BEEB-EA00-5B19-09ADF61B04BA}"/>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6C58867-52C0-AC62-3946-B5636FE7DF30}"/>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4AA6D82-7046-8BD5-5183-10308C0775CC}"/>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0EF31ACB-A6E8-8632-F8FB-315B16B88BCF}"/>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306FF56-43F9-3D5D-BF7E-19AF0724D64A}"/>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371445B-E042-9E35-FBA5-AA0DA434100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F6AA832-A46F-A1DE-34A6-73B3FFE53707}"/>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138A334-F0DD-464C-A035-40ED0B3CF692}"/>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CCB8252-6C11-C817-BF0D-8A4710015230}"/>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C11643-9517-4D36-AF8B-0A25F25EC24B}"/>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EC048A1-5ECC-3040-E4A7-D010150876D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C7BB1656-AEBE-122D-B622-FDCC0673D10B}"/>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147E7DD-C95C-EFCE-95E1-951628A5DE4C}"/>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38072FA-C76D-8956-E214-EF3582E531DE}"/>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2D81437-0801-6E32-C290-ED3CBA064156}"/>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456A1070-C964-0B9D-27D1-CEA881C91F8C}"/>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40D6399-F6D8-CC39-7B23-AEB6CC68F2E1}"/>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61A3D21-EE45-826E-0AD5-DC5AED39AD1B}"/>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0C8CB7F-B5D9-6333-FA46-43851882A210}"/>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D92A0FE-212D-98F7-3061-377CD94733F4}"/>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FE17A0D-E7CC-420B-9FC1-B04A604E8A21}"/>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008AC02-0E4C-24A7-7152-F8CB66AECC9F}"/>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0D543525-05A2-8D2A-1D18-43FE06B8B486}"/>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F03D094A-A6BC-9CF9-7EA3-5427883B5CB4}"/>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23A3683-3FC6-8C28-886B-E8ABE7C2E750}"/>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E660C1D-C58B-10D2-FF42-34ED77BFF8DC}"/>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E1A7D02-5B89-B528-7BB6-E8F6BAC4297B}"/>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977AEB8-8430-6A4E-EA49-A57B3D4677F6}"/>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BC1FB86-B04C-C93F-0EDA-E9A5A4F0A8B8}"/>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9E2B193-22ED-DBBA-F818-3B76B3F52740}"/>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7B8EAF57-1A37-7AB8-E4C7-457184034BC0}"/>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47B6086-8D03-B5B1-B415-5F271E3D0EB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313EDA3-C609-EA52-C8D9-298DA4973092}"/>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894DDE1-658B-4DB8-12FA-77217E7B8D2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8B901FC-FB2F-FD86-A385-787E85277091}"/>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67ACB62-6022-4117-2506-BF5EFB8F2A33}"/>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61922CF8-1DA4-14DE-EF20-3C84C16138C7}"/>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13C0C74-3817-AC00-9E78-F41E8A0C9CC5}"/>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294716-A67F-C99B-7AFB-260629C360E9}"/>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38FC2832-4F9E-0112-CA1B-1A74F8ABEFA5}"/>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5390AD87-F31C-1A77-9FF0-3FE388DEC738}"/>
              </a:ext>
            </a:extLst>
          </p:cNvPr>
          <p:cNvSpPr txBox="1"/>
          <p:nvPr/>
        </p:nvSpPr>
        <p:spPr>
          <a:xfrm>
            <a:off x="4921476" y="5250996"/>
            <a:ext cx="3080527" cy="830997"/>
          </a:xfrm>
          <a:prstGeom prst="rect">
            <a:avLst/>
          </a:prstGeom>
          <a:noFill/>
        </p:spPr>
        <p:txBody>
          <a:bodyPr wrap="square" rtlCol="0">
            <a:spAutoFit/>
          </a:bodyPr>
          <a:lstStyle/>
          <a:p>
            <a:pPr algn="ctr"/>
            <a:r>
              <a:rPr lang="en-US" sz="2400" b="1" dirty="0"/>
              <a:t>Backbone network creates feature map</a:t>
            </a:r>
          </a:p>
        </p:txBody>
      </p:sp>
      <p:pic>
        <p:nvPicPr>
          <p:cNvPr id="300" name="Picture 299">
            <a:extLst>
              <a:ext uri="{FF2B5EF4-FFF2-40B4-BE49-F238E27FC236}">
                <a16:creationId xmlns:a16="http://schemas.microsoft.com/office/drawing/2014/main" id="{0E4B738A-DDA4-2B55-0618-D23824369065}"/>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581865A5-EF7D-77E2-49D1-6C4F2A08F639}"/>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B1898ACF-2CB2-E7CE-1B30-940E0BCC0B37}"/>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0CDE0F1A-105F-F752-03BE-8A182301B61F}"/>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51021D8-47E3-0EC7-54B1-AA66B442E8E1}"/>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E531A043-F5E7-3E69-CA05-EDFE9F059533}"/>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22006F73-DB41-500B-1571-A9A14D317B7A}"/>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65BE7C18-C70F-EF5F-E1AA-D49C29CCD403}"/>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F6AF4986-D0E9-312D-E3FE-B8EF33696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EAC1D493-6381-2A05-4B87-B514A7E4ED80}"/>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A53B1245-0867-1266-8FF6-3A047AEC58AA}"/>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6A418603-B72E-F7F2-CB81-EC3A2C873635}"/>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11007A84-67FE-10B1-18FC-FA75D9AB895A}"/>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6A1036D4-4168-45A4-CE0D-11E93F028CA1}"/>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E66B8D79-BBA4-9B1C-7AC6-7CEDFED5E760}"/>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6ED5F776-D418-8D3A-1380-BD58A4E470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E49234FC-CAE3-C719-1D72-CB5092FEE2D4}"/>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C2400BB-62BC-B688-9108-148FBEA24DFC}"/>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69DB557B-EB87-A36F-1E15-D8FBEAFD9E5A}"/>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3036FD8A-8B76-5560-685E-6B33144DCB23}"/>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97F2DC87-21D0-3B71-6D37-AD3F35008A83}"/>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3F3A16BB-35A2-85EC-9293-AA489B0B632E}"/>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8A3D6746-99FB-DA0B-0BC0-FF64C457D29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6774A76A-709E-7DA6-11EB-CAD75D842D2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CC009527-7297-25EA-DE17-CBB77F0E4085}"/>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5FBD15C6-87B4-7DEB-01D7-7A17B99EC41A}"/>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48F903A5-276A-F7B2-7F2E-FDD744F85934}"/>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74DD233A-97B7-3A9B-6196-D3A49913092D}"/>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1B70E9BC-7973-EC90-280D-D4FFB4A05033}"/>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01FCA0FC-3FED-5530-9BE5-2438F337811C}"/>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FB855CAC-9D66-7FDF-1504-980175833C21}"/>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6C3D302-B1AE-15F7-9FA6-2C51E5EBBCD2}"/>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93D052A2-B7AA-838B-1764-85EAAFD2043C}"/>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7DEA598-59A6-B7A2-3375-487EACE2618D}"/>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48793E57-A8B0-D93C-58F9-B2C203D4D931}"/>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A6240CDF-E984-B974-4346-2C52DC53219C}"/>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46550F7E-EE9C-981B-091D-1618D06AA32B}"/>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96D097FF-EFF4-D005-CD42-9E267626050D}"/>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2502B2DE-42A2-972D-4C77-1FA1E614B8C7}"/>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D497E164-9668-6F71-23E3-892899858CD8}"/>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A5D97F59-336B-7354-0828-97EAAF1B2968}"/>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393D869B-8B17-1334-3D6D-3E520011CB01}"/>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BF7A4D0-1769-956D-2D46-376624888859}"/>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6B31CAFA-F5E6-EA62-B478-6E7BE3623FFB}"/>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41AE01CE-6754-7EF0-8339-C066C7D89630}"/>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A0951EDA-400B-BD7A-E6F5-E420C72AC231}"/>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D38A0624-4C89-C8C1-39A7-B738E04CAB96}"/>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33EDE7BB-5F5B-B322-B33E-0F59173CA0D4}"/>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76FC15CF-42B9-0402-2F3B-B769C4F395CD}"/>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739A065-AA41-5D82-C5D0-06CC6686681B}"/>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FD7EA22-8D85-ACEA-8613-DB09739A33C6}"/>
              </a:ext>
            </a:extLst>
          </p:cNvPr>
          <p:cNvSpPr txBox="1"/>
          <p:nvPr/>
        </p:nvSpPr>
        <p:spPr>
          <a:xfrm>
            <a:off x="9175505" y="5286371"/>
            <a:ext cx="1458338" cy="1200329"/>
          </a:xfrm>
          <a:prstGeom prst="rect">
            <a:avLst/>
          </a:prstGeom>
          <a:noFill/>
        </p:spPr>
        <p:txBody>
          <a:bodyPr wrap="square" rtlCol="0">
            <a:spAutoFit/>
          </a:bodyPr>
          <a:lstStyle/>
          <a:p>
            <a:pPr algn="ctr"/>
            <a:r>
              <a:rPr lang="en-US" sz="2400" dirty="0"/>
              <a:t>Task specific NN</a:t>
            </a:r>
          </a:p>
        </p:txBody>
      </p:sp>
    </p:spTree>
    <p:extLst>
      <p:ext uri="{BB962C8B-B14F-4D97-AF65-F5344CB8AC3E}">
        <p14:creationId xmlns:p14="http://schemas.microsoft.com/office/powerpoint/2010/main" val="18743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D4CE1-E278-29A1-4EE0-DB3CE146B5B9}"/>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C3870B3B-3BC8-0A2E-93BD-F6B375E39C67}"/>
              </a:ext>
            </a:extLst>
          </p:cNvPr>
          <p:cNvSpPr>
            <a:spLocks noGrp="1"/>
          </p:cNvSpPr>
          <p:nvPr>
            <p:ph type="subTitle" idx="1"/>
          </p:nvPr>
        </p:nvSpPr>
        <p:spPr>
          <a:xfrm>
            <a:off x="1485165" y="1784284"/>
            <a:ext cx="9685343" cy="2015419"/>
          </a:xfrm>
        </p:spPr>
        <p:txBody>
          <a:bodyPr>
            <a:normAutofit/>
          </a:bodyPr>
          <a:lstStyle/>
          <a:p>
            <a:r>
              <a:rPr lang="en-US" sz="4400" b="1" dirty="0"/>
              <a:t>Weight Decay</a:t>
            </a:r>
          </a:p>
        </p:txBody>
      </p:sp>
    </p:spTree>
    <p:extLst>
      <p:ext uri="{BB962C8B-B14F-4D97-AF65-F5344CB8AC3E}">
        <p14:creationId xmlns:p14="http://schemas.microsoft.com/office/powerpoint/2010/main" val="3196203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6AFE9-66A5-E0FC-AA65-5C200D90E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0BC55-C0ED-F6C8-2660-8C0417B9861F}"/>
              </a:ext>
            </a:extLst>
          </p:cNvPr>
          <p:cNvSpPr>
            <a:spLocks noGrp="1"/>
          </p:cNvSpPr>
          <p:nvPr>
            <p:ph type="title"/>
          </p:nvPr>
        </p:nvSpPr>
        <p:spPr>
          <a:xfrm>
            <a:off x="379514" y="182216"/>
            <a:ext cx="11524432" cy="716510"/>
          </a:xfrm>
        </p:spPr>
        <p:txBody>
          <a:bodyPr>
            <a:normAutofit/>
          </a:bodyPr>
          <a:lstStyle/>
          <a:p>
            <a:r>
              <a:rPr lang="en-US" sz="4000" dirty="0">
                <a:latin typeface="Segoe UI" panose="020B0502040204020203" pitchFamily="34" charset="0"/>
                <a:cs typeface="Segoe UI" panose="020B0502040204020203" pitchFamily="34" charset="0"/>
              </a:rPr>
              <a:t>Weight decay</a:t>
            </a:r>
          </a:p>
        </p:txBody>
      </p:sp>
      <p:sp>
        <p:nvSpPr>
          <p:cNvPr id="3" name="Content Placeholder 2">
            <a:extLst>
              <a:ext uri="{FF2B5EF4-FFF2-40B4-BE49-F238E27FC236}">
                <a16:creationId xmlns:a16="http://schemas.microsoft.com/office/drawing/2014/main" id="{AAFBDFE4-FAB0-47E4-698E-D59C75C8EC05}"/>
              </a:ext>
            </a:extLst>
          </p:cNvPr>
          <p:cNvSpPr>
            <a:spLocks noGrp="1"/>
          </p:cNvSpPr>
          <p:nvPr>
            <p:ph sz="quarter" idx="10"/>
          </p:nvPr>
        </p:nvSpPr>
        <p:spPr>
          <a:xfrm>
            <a:off x="379514" y="982461"/>
            <a:ext cx="11525250" cy="5693324"/>
          </a:xfrm>
        </p:spPr>
        <p:txBody>
          <a:bodyPr/>
          <a:lstStyle/>
          <a:p>
            <a:pPr marL="0" indent="0">
              <a:buNone/>
            </a:pPr>
            <a:r>
              <a:rPr lang="en-US" sz="2800" dirty="0">
                <a:latin typeface="Segoe UI" panose="020B0502040204020203" pitchFamily="34" charset="0"/>
                <a:cs typeface="Segoe UI" panose="020B0502040204020203" pitchFamily="34" charset="0"/>
              </a:rPr>
              <a:t>Weight decay prevents high learning in high-capacity models from becoming stuck </a:t>
            </a:r>
          </a:p>
          <a:p>
            <a:r>
              <a:rPr lang="en-US" sz="2800" dirty="0">
                <a:latin typeface="Segoe UI" panose="020B0502040204020203" pitchFamily="34" charset="0"/>
                <a:cs typeface="Segoe UI" panose="020B0502040204020203" pitchFamily="34" charset="0"/>
              </a:rPr>
              <a:t>Learning for high capacity (large number of parameter models) can become stuck at </a:t>
            </a:r>
            <a:r>
              <a:rPr lang="en-US" sz="2800" dirty="0" err="1">
                <a:latin typeface="Segoe UI" panose="020B0502040204020203" pitchFamily="34" charset="0"/>
                <a:cs typeface="Segoe UI" panose="020B0502040204020203" pitchFamily="34" charset="0"/>
              </a:rPr>
              <a:t>locall</a:t>
            </a:r>
            <a:r>
              <a:rPr lang="en-US" sz="2800" dirty="0">
                <a:latin typeface="Segoe UI" panose="020B0502040204020203" pitchFamily="34" charset="0"/>
                <a:cs typeface="Segoe UI" panose="020B0502040204020203" pitchFamily="34" charset="0"/>
              </a:rPr>
              <a:t> optimums </a:t>
            </a:r>
          </a:p>
          <a:p>
            <a:r>
              <a:rPr lang="en-US" sz="2800" dirty="0">
                <a:latin typeface="Segoe UI" panose="020B0502040204020203" pitchFamily="34" charset="0"/>
                <a:cs typeface="Segoe UI" panose="020B0502040204020203" pitchFamily="34" charset="0"/>
              </a:rPr>
              <a:t>Weight decay forces a small amount of ‘un-learning’ to move toward better optimum   </a:t>
            </a:r>
          </a:p>
          <a:p>
            <a:r>
              <a:rPr lang="en-US" sz="2800" dirty="0">
                <a:latin typeface="Segoe UI" panose="020B0502040204020203" pitchFamily="34" charset="0"/>
                <a:cs typeface="Segoe UI" panose="020B0502040204020203" pitchFamily="34" charset="0"/>
              </a:rPr>
              <a:t>Typically use an exponential decay schedule </a:t>
            </a:r>
          </a:p>
        </p:txBody>
      </p:sp>
    </p:spTree>
    <p:extLst>
      <p:ext uri="{BB962C8B-B14F-4D97-AF65-F5344CB8AC3E}">
        <p14:creationId xmlns:p14="http://schemas.microsoft.com/office/powerpoint/2010/main" val="26263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Architectures for Fully Connected NNs</a:t>
            </a:r>
          </a:p>
        </p:txBody>
      </p:sp>
    </p:spTree>
    <p:extLst>
      <p:ext uri="{BB962C8B-B14F-4D97-AF65-F5344CB8AC3E}">
        <p14:creationId xmlns:p14="http://schemas.microsoft.com/office/powerpoint/2010/main" val="3691409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0CB54-112A-E6C2-B055-A426F508072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64D7669-D125-5A6C-0FED-F4BAFCE08B3C}"/>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Fully connected networks have multiple layers   </a:t>
            </a:r>
          </a:p>
          <a:p>
            <a:r>
              <a:rPr lang="en-GB" sz="2800" dirty="0">
                <a:latin typeface="+mn-lt"/>
                <a:ea typeface="Segoe UI" panose="020B0502040204020203" pitchFamily="34" charset="0"/>
                <a:cs typeface="Segoe UI" panose="020B0502040204020203" pitchFamily="34" charset="0"/>
              </a:rPr>
              <a:t>Layers connected into </a:t>
            </a:r>
            <a:r>
              <a:rPr lang="en-GB" sz="2800" b="1" dirty="0">
                <a:latin typeface="+mn-lt"/>
                <a:ea typeface="Segoe UI" panose="020B0502040204020203" pitchFamily="34" charset="0"/>
                <a:cs typeface="Segoe UI" panose="020B0502040204020203" pitchFamily="34" charset="0"/>
              </a:rPr>
              <a:t>sequential networks</a:t>
            </a:r>
          </a:p>
          <a:p>
            <a:r>
              <a:rPr lang="en-GB" sz="2800" dirty="0">
                <a:latin typeface="+mn-lt"/>
                <a:ea typeface="Segoe UI" panose="020B0502040204020203" pitchFamily="34" charset="0"/>
                <a:cs typeface="Segoe UI" panose="020B0502040204020203" pitchFamily="34" charset="0"/>
              </a:rPr>
              <a:t>Capacity of model determined by:</a:t>
            </a:r>
          </a:p>
          <a:p>
            <a:pPr lvl="1"/>
            <a:r>
              <a:rPr lang="en-GB" sz="2400" dirty="0">
                <a:latin typeface="+mn-lt"/>
                <a:ea typeface="Segoe UI" panose="020B0502040204020203" pitchFamily="34" charset="0"/>
                <a:cs typeface="Segoe UI" panose="020B0502040204020203" pitchFamily="34" charset="0"/>
              </a:rPr>
              <a:t>Depth or number of layers</a:t>
            </a:r>
          </a:p>
          <a:p>
            <a:pPr lvl="1"/>
            <a:r>
              <a:rPr lang="en-GB" sz="2400" dirty="0">
                <a:latin typeface="+mn-lt"/>
                <a:ea typeface="Segoe UI" panose="020B0502040204020203" pitchFamily="34" charset="0"/>
                <a:cs typeface="Segoe UI" panose="020B0502040204020203" pitchFamily="34" charset="0"/>
              </a:rPr>
              <a:t>Width of the layers in units   </a:t>
            </a:r>
          </a:p>
          <a:p>
            <a:r>
              <a:rPr lang="en-GB" sz="2800" dirty="0">
                <a:latin typeface="+mn-lt"/>
                <a:ea typeface="Segoe UI" panose="020B0502040204020203" pitchFamily="34" charset="0"/>
                <a:cs typeface="Segoe UI" panose="020B0502040204020203" pitchFamily="34" charset="0"/>
              </a:rPr>
              <a:t>Deeper and wider models have greater capacity  </a:t>
            </a:r>
          </a:p>
          <a:p>
            <a:r>
              <a:rPr lang="en-GB" sz="2800" dirty="0">
                <a:latin typeface="+mn-lt"/>
                <a:ea typeface="Segoe UI" panose="020B0502040204020203" pitchFamily="34" charset="0"/>
                <a:cs typeface="Segoe UI" panose="020B0502040204020203" pitchFamily="34" charset="0"/>
              </a:rPr>
              <a:t>Deeper and wider models are harder to train </a:t>
            </a:r>
          </a:p>
          <a:p>
            <a:pPr lvl="1"/>
            <a:r>
              <a:rPr lang="en-GB" sz="2400" dirty="0">
                <a:latin typeface="+mn-lt"/>
                <a:ea typeface="Segoe UI" panose="020B0502040204020203" pitchFamily="34" charset="0"/>
                <a:cs typeface="Segoe UI" panose="020B0502040204020203" pitchFamily="34" charset="0"/>
              </a:rPr>
              <a:t>More parameters </a:t>
            </a:r>
          </a:p>
          <a:p>
            <a:pPr lvl="1"/>
            <a:r>
              <a:rPr lang="en-GB" sz="2400" dirty="0">
                <a:latin typeface="+mn-lt"/>
                <a:ea typeface="Segoe UI" panose="020B0502040204020203" pitchFamily="34" charset="0"/>
                <a:cs typeface="Segoe UI" panose="020B0502040204020203" pitchFamily="34" charset="0"/>
              </a:rPr>
              <a:t>Require greater regularization</a:t>
            </a:r>
          </a:p>
          <a:p>
            <a:pPr lvl="1"/>
            <a:r>
              <a:rPr lang="en-GB" sz="2400" dirty="0">
                <a:latin typeface="+mn-lt"/>
                <a:ea typeface="Segoe UI" panose="020B0502040204020203" pitchFamily="34" charset="0"/>
                <a:cs typeface="Segoe UI" panose="020B0502040204020203" pitchFamily="34" charset="0"/>
              </a:rPr>
              <a:t>Consume more CPU/GPU capacity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4554DC3-9D1F-B35E-3D4F-6F07F04FBD1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Tree>
    <p:extLst>
      <p:ext uri="{BB962C8B-B14F-4D97-AF65-F5344CB8AC3E}">
        <p14:creationId xmlns:p14="http://schemas.microsoft.com/office/powerpoint/2010/main" val="41749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D61D1-6FF1-A22A-ACA9-F20A950A60E4}"/>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E39353-F353-12BC-FF3A-9AC009225038}"/>
              </a:ext>
            </a:extLst>
          </p:cNvPr>
          <p:cNvSpPr>
            <a:spLocks noGrp="1"/>
          </p:cNvSpPr>
          <p:nvPr>
            <p:ph sz="quarter" idx="10"/>
          </p:nvPr>
        </p:nvSpPr>
        <p:spPr>
          <a:xfrm>
            <a:off x="167205" y="1425673"/>
            <a:ext cx="4378669" cy="5203489"/>
          </a:xfrm>
        </p:spPr>
        <p:txBody>
          <a:bodyPr>
            <a:normAutofit/>
          </a:bodyPr>
          <a:lstStyle/>
          <a:p>
            <a:pPr marL="0" indent="0">
              <a:buNone/>
            </a:pPr>
            <a:r>
              <a:rPr lang="en-GB" sz="2200" dirty="0">
                <a:latin typeface="+mn-lt"/>
                <a:ea typeface="Segoe UI" panose="020B0502040204020203" pitchFamily="34" charset="0"/>
                <a:cs typeface="Segoe UI" panose="020B0502040204020203" pitchFamily="34" charset="0"/>
              </a:rPr>
              <a:t>Example of sequential model </a:t>
            </a:r>
          </a:p>
          <a:p>
            <a:r>
              <a:rPr lang="en-GB" sz="2200" dirty="0">
                <a:latin typeface="+mn-lt"/>
                <a:ea typeface="Segoe UI" panose="020B0502040204020203" pitchFamily="34" charset="0"/>
                <a:cs typeface="Segoe UI" panose="020B0502040204020203" pitchFamily="34" charset="0"/>
              </a:rPr>
              <a:t>Set the shape of the expected input tensor with unknown number of images</a:t>
            </a:r>
          </a:p>
          <a:p>
            <a:r>
              <a:rPr lang="en-GB" sz="2200" dirty="0">
                <a:latin typeface="+mn-lt"/>
                <a:ea typeface="Segoe UI" panose="020B0502040204020203" pitchFamily="34" charset="0"/>
                <a:cs typeface="Segoe UI" panose="020B0502040204020203" pitchFamily="34" charset="0"/>
              </a:rPr>
              <a:t>Define a hidden layer with 512 units with </a:t>
            </a:r>
            <a:r>
              <a:rPr lang="en-GB" sz="2200" dirty="0" err="1">
                <a:latin typeface="+mn-lt"/>
                <a:ea typeface="Segoe UI" panose="020B0502040204020203" pitchFamily="34" charset="0"/>
                <a:cs typeface="Segoe UI" panose="020B0502040204020203" pitchFamily="34" charset="0"/>
              </a:rPr>
              <a:t>ReLu</a:t>
            </a:r>
            <a:r>
              <a:rPr lang="en-GB" sz="2200" dirty="0">
                <a:latin typeface="+mn-lt"/>
                <a:ea typeface="Segoe UI" panose="020B0502040204020203" pitchFamily="34" charset="0"/>
                <a:cs typeface="Segoe UI" panose="020B0502040204020203" pitchFamily="34" charset="0"/>
              </a:rPr>
              <a:t> activation</a:t>
            </a:r>
          </a:p>
          <a:p>
            <a:r>
              <a:rPr lang="en-GB" sz="2200" dirty="0">
                <a:latin typeface="+mn-lt"/>
                <a:ea typeface="Segoe UI" panose="020B0502040204020203" pitchFamily="34" charset="0"/>
                <a:cs typeface="Segoe UI" panose="020B0502040204020203" pitchFamily="34" charset="0"/>
              </a:rPr>
              <a:t>L2 regularization applied to kernel weights </a:t>
            </a:r>
          </a:p>
          <a:p>
            <a:r>
              <a:rPr lang="en-GB" sz="2200" dirty="0">
                <a:latin typeface="+mn-lt"/>
                <a:ea typeface="Segoe UI" panose="020B0502040204020203" pitchFamily="34" charset="0"/>
                <a:cs typeface="Segoe UI" panose="020B0502040204020203" pitchFamily="34" charset="0"/>
              </a:rPr>
              <a:t>Dropout regularization layer</a:t>
            </a:r>
          </a:p>
          <a:p>
            <a:r>
              <a:rPr lang="en-GB" sz="2200" dirty="0">
                <a:latin typeface="+mn-lt"/>
                <a:ea typeface="Segoe UI" panose="020B0502040204020203" pitchFamily="34" charset="0"/>
                <a:cs typeface="Segoe UI" panose="020B0502040204020203" pitchFamily="34" charset="0"/>
              </a:rPr>
              <a:t>Output layer with 10 units using </a:t>
            </a:r>
            <a:r>
              <a:rPr lang="en-GB" sz="2200" dirty="0" err="1">
                <a:latin typeface="+mn-lt"/>
                <a:ea typeface="Segoe UI" panose="020B0502040204020203" pitchFamily="34" charset="0"/>
                <a:cs typeface="Segoe UI" panose="020B0502040204020203" pitchFamily="34" charset="0"/>
              </a:rPr>
              <a:t>softmax</a:t>
            </a:r>
            <a:r>
              <a:rPr lang="en-GB" sz="2200" dirty="0">
                <a:latin typeface="+mn-lt"/>
                <a:ea typeface="Segoe UI" panose="020B0502040204020203" pitchFamily="34" charset="0"/>
                <a:cs typeface="Segoe UI" panose="020B0502040204020203" pitchFamily="34" charset="0"/>
              </a:rPr>
              <a:t> activation for multi-class classification </a:t>
            </a:r>
          </a:p>
          <a:p>
            <a:pPr lvl="1">
              <a:buFont typeface="Wingdings" panose="05000000000000000000" pitchFamily="2" charset="2"/>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C8AF56-2E47-853C-25E6-8047BF1D8D3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
        <p:nvSpPr>
          <p:cNvPr id="3" name="Content Placeholder 6">
            <a:extLst>
              <a:ext uri="{FF2B5EF4-FFF2-40B4-BE49-F238E27FC236}">
                <a16:creationId xmlns:a16="http://schemas.microsoft.com/office/drawing/2014/main" id="{BEEF3975-D993-053E-72BF-E243919CE02E}"/>
              </a:ext>
            </a:extLst>
          </p:cNvPr>
          <p:cNvSpPr txBox="1">
            <a:spLocks/>
          </p:cNvSpPr>
          <p:nvPr/>
        </p:nvSpPr>
        <p:spPr>
          <a:xfrm>
            <a:off x="4499718" y="2170253"/>
            <a:ext cx="7692282" cy="446856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t>
            </a:r>
            <a:r>
              <a:rPr lang="en-GB" sz="2200" dirty="0">
                <a:latin typeface="Courier New" panose="02070309020205020404" pitchFamily="49" charset="0"/>
                <a:ea typeface="Segoe UI" panose="020B0502040204020203" pitchFamily="34" charset="0"/>
                <a:cs typeface="Courier New" panose="02070309020205020404" pitchFamily="49" charset="0"/>
              </a:rPr>
              <a:t> = </a:t>
            </a:r>
            <a:r>
              <a:rPr lang="en-GB" sz="2200" dirty="0" err="1">
                <a:latin typeface="Courier New" panose="02070309020205020404" pitchFamily="49" charset="0"/>
                <a:ea typeface="Segoe UI" panose="020B0502040204020203" pitchFamily="34" charset="0"/>
                <a:cs typeface="Courier New" panose="02070309020205020404" pitchFamily="49" charset="0"/>
              </a:rPr>
              <a:t>models.Sequential</a:t>
            </a:r>
            <a:r>
              <a:rPr lang="en-GB" sz="22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layers.Input</a:t>
            </a:r>
            <a:r>
              <a:rPr lang="en-GB" sz="2200" dirty="0">
                <a:latin typeface="Courier New" panose="02070309020205020404" pitchFamily="49" charset="0"/>
                <a:ea typeface="Segoe UI" panose="020B0502040204020203" pitchFamily="34" charset="0"/>
                <a:cs typeface="Courier New" panose="02070309020205020404" pitchFamily="49" charset="0"/>
              </a:rPr>
              <a:t>(shape=(28*28,)))</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(512,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activation = '</a:t>
            </a:r>
            <a:r>
              <a:rPr lang="en-GB" sz="2200" dirty="0" err="1">
                <a:latin typeface="Courier New" panose="02070309020205020404" pitchFamily="49" charset="0"/>
                <a:ea typeface="Segoe UI" panose="020B0502040204020203" pitchFamily="34" charset="0"/>
                <a:cs typeface="Courier New" panose="02070309020205020404" pitchFamily="49" charset="0"/>
              </a:rPr>
              <a:t>relu</a:t>
            </a:r>
            <a:r>
              <a:rPr lang="en-GB" sz="22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kernel_regularizer</a:t>
            </a:r>
            <a:r>
              <a:rPr lang="en-GB" sz="2200" dirty="0">
                <a:latin typeface="Courier New" panose="02070309020205020404" pitchFamily="49" charset="0"/>
                <a:ea typeface="Segoe UI" panose="020B0502040204020203" pitchFamily="34" charset="0"/>
                <a:cs typeface="Courier New" panose="02070309020205020404" pitchFamily="49" charset="0"/>
              </a:rPr>
              <a:t>=regularizers.l2(0.0002)</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layers.Dropout</a:t>
            </a:r>
            <a:r>
              <a:rPr lang="en-GB" sz="2200" dirty="0">
                <a:latin typeface="Courier New" panose="02070309020205020404" pitchFamily="49" charset="0"/>
                <a:ea typeface="Segoe UI" panose="020B0502040204020203" pitchFamily="34" charset="0"/>
                <a:cs typeface="Courier New" panose="02070309020205020404" pitchFamily="49" charset="0"/>
              </a:rPr>
              <a:t>(rate=0.1))</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(10,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activation = '</a:t>
            </a:r>
            <a:r>
              <a:rPr lang="en-GB" sz="2200" dirty="0" err="1">
                <a:latin typeface="Courier New" panose="02070309020205020404" pitchFamily="49" charset="0"/>
                <a:ea typeface="Segoe UI" panose="020B0502040204020203" pitchFamily="34" charset="0"/>
                <a:cs typeface="Courier New" panose="02070309020205020404" pitchFamily="49" charset="0"/>
              </a:rPr>
              <a:t>softmax</a:t>
            </a:r>
            <a:r>
              <a:rPr lang="en-GB" sz="2200" dirty="0">
                <a:latin typeface="Courier New" panose="02070309020205020404" pitchFamily="49" charset="0"/>
                <a:ea typeface="Segoe UI" panose="020B0502040204020203" pitchFamily="34" charset="0"/>
                <a:cs typeface="Courier New" panose="02070309020205020404" pitchFamily="49" charset="0"/>
              </a:rPr>
              <a:t>'))</a:t>
            </a:r>
            <a:endParaRPr lang="en-GB" dirty="0">
              <a:latin typeface="Segoe UI" panose="020B0502040204020203" pitchFamily="34" charset="0"/>
              <a:ea typeface="Segoe UI" panose="020B0502040204020203" pitchFamily="34" charset="0"/>
              <a:cs typeface="Segoe UI" panose="020B0502040204020203" pitchFamily="34" charset="0"/>
            </a:endParaRPr>
          </a:p>
        </p:txBody>
      </p:sp>
      <p:cxnSp>
        <p:nvCxnSpPr>
          <p:cNvPr id="5" name="Straight Arrow Connector 4">
            <a:extLst>
              <a:ext uri="{FF2B5EF4-FFF2-40B4-BE49-F238E27FC236}">
                <a16:creationId xmlns:a16="http://schemas.microsoft.com/office/drawing/2014/main" id="{F06CE158-AF3F-FF1B-3174-0374D5A09EAD}"/>
              </a:ext>
            </a:extLst>
          </p:cNvPr>
          <p:cNvCxnSpPr>
            <a:cxnSpLocks/>
          </p:cNvCxnSpPr>
          <p:nvPr/>
        </p:nvCxnSpPr>
        <p:spPr>
          <a:xfrm>
            <a:off x="3961755" y="2303749"/>
            <a:ext cx="610245" cy="42452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4D4DBE-FD0C-AF2A-C596-52A85CB18037}"/>
              </a:ext>
            </a:extLst>
          </p:cNvPr>
          <p:cNvCxnSpPr>
            <a:cxnSpLocks/>
          </p:cNvCxnSpPr>
          <p:nvPr/>
        </p:nvCxnSpPr>
        <p:spPr>
          <a:xfrm>
            <a:off x="3631747" y="1650421"/>
            <a:ext cx="1148597" cy="61243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8728B5B-5E7E-2A4B-0166-A171C0AD1C6D}"/>
              </a:ext>
            </a:extLst>
          </p:cNvPr>
          <p:cNvCxnSpPr>
            <a:cxnSpLocks/>
          </p:cNvCxnSpPr>
          <p:nvPr/>
        </p:nvCxnSpPr>
        <p:spPr>
          <a:xfrm flipV="1">
            <a:off x="4181354" y="3181924"/>
            <a:ext cx="364520" cy="23597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BDB8FB-A818-422A-43E5-09520BD93151}"/>
              </a:ext>
            </a:extLst>
          </p:cNvPr>
          <p:cNvCxnSpPr>
            <a:cxnSpLocks/>
          </p:cNvCxnSpPr>
          <p:nvPr/>
        </p:nvCxnSpPr>
        <p:spPr>
          <a:xfrm flipV="1">
            <a:off x="3840480" y="3843231"/>
            <a:ext cx="1049801" cy="397231"/>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9D114E-FA1A-3A5D-9E00-D1DBEF3071DD}"/>
              </a:ext>
            </a:extLst>
          </p:cNvPr>
          <p:cNvCxnSpPr>
            <a:cxnSpLocks/>
          </p:cNvCxnSpPr>
          <p:nvPr/>
        </p:nvCxnSpPr>
        <p:spPr>
          <a:xfrm flipV="1">
            <a:off x="3840480" y="4580931"/>
            <a:ext cx="572285" cy="44565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22F862-9C69-0C96-E31E-BF7E6100E29D}"/>
              </a:ext>
            </a:extLst>
          </p:cNvPr>
          <p:cNvCxnSpPr>
            <a:cxnSpLocks/>
          </p:cNvCxnSpPr>
          <p:nvPr/>
        </p:nvCxnSpPr>
        <p:spPr>
          <a:xfrm flipV="1">
            <a:off x="4257554" y="4880283"/>
            <a:ext cx="424174" cy="66359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5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5B091-1649-A513-5A0E-B180A5F3224E}"/>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4D0DD814-62D0-258D-D6B6-4B994E3A9971}"/>
              </a:ext>
            </a:extLst>
          </p:cNvPr>
          <p:cNvSpPr>
            <a:spLocks noGrp="1"/>
          </p:cNvSpPr>
          <p:nvPr>
            <p:ph type="subTitle" idx="1"/>
          </p:nvPr>
        </p:nvSpPr>
        <p:spPr>
          <a:xfrm>
            <a:off x="1485165" y="1784284"/>
            <a:ext cx="9685343" cy="2015419"/>
          </a:xfrm>
        </p:spPr>
        <p:txBody>
          <a:bodyPr>
            <a:normAutofit/>
          </a:bodyPr>
          <a:lstStyle/>
          <a:p>
            <a:r>
              <a:rPr lang="en-US" sz="4400" b="1" dirty="0"/>
              <a:t>Training Deep NN Models</a:t>
            </a:r>
          </a:p>
        </p:txBody>
      </p:sp>
    </p:spTree>
    <p:extLst>
      <p:ext uri="{BB962C8B-B14F-4D97-AF65-F5344CB8AC3E}">
        <p14:creationId xmlns:p14="http://schemas.microsoft.com/office/powerpoint/2010/main" val="4228618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553CE-11C1-F3EC-1B54-AADD8401D83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C06C4B0-9F8D-CEF8-4BE8-335481856DAD}"/>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r>
              <a:rPr lang="en-GB" sz="2800" dirty="0">
                <a:latin typeface="+mn-lt"/>
                <a:ea typeface="Segoe UI" panose="020B0502040204020203" pitchFamily="34" charset="0"/>
                <a:cs typeface="Segoe UI" panose="020B0502040204020203" pitchFamily="34" charset="0"/>
              </a:rPr>
              <a:t>High-capacity models are difficult to train    </a:t>
            </a:r>
          </a:p>
          <a:p>
            <a:r>
              <a:rPr lang="en-GB" sz="2800" dirty="0">
                <a:latin typeface="+mn-lt"/>
                <a:ea typeface="Segoe UI" panose="020B0502040204020203" pitchFamily="34" charset="0"/>
                <a:cs typeface="Segoe UI" panose="020B0502040204020203" pitchFamily="34" charset="0"/>
              </a:rPr>
              <a:t>Trade-off between training time (epochs) and </a:t>
            </a:r>
            <a:r>
              <a:rPr lang="en-GB" sz="2400" dirty="0">
                <a:latin typeface="+mn-lt"/>
                <a:ea typeface="Segoe UI" panose="020B0502040204020203" pitchFamily="34" charset="0"/>
                <a:cs typeface="Segoe UI" panose="020B0502040204020203" pitchFamily="34" charset="0"/>
              </a:rPr>
              <a:t>over-fitting    </a:t>
            </a:r>
          </a:p>
          <a:p>
            <a:pPr lvl="1"/>
            <a:r>
              <a:rPr lang="en-GB" sz="2400" dirty="0">
                <a:latin typeface="+mn-lt"/>
                <a:ea typeface="Segoe UI" panose="020B0502040204020203" pitchFamily="34" charset="0"/>
                <a:cs typeface="Segoe UI" panose="020B0502040204020203" pitchFamily="34" charset="0"/>
              </a:rPr>
              <a:t>Slower training less likely to over-fit</a:t>
            </a:r>
          </a:p>
          <a:p>
            <a:pPr lvl="1"/>
            <a:r>
              <a:rPr lang="en-GB" sz="2400" dirty="0">
                <a:latin typeface="+mn-lt"/>
                <a:ea typeface="Segoe UI" panose="020B0502040204020203" pitchFamily="34" charset="0"/>
                <a:cs typeface="Segoe UI" panose="020B0502040204020203" pitchFamily="34" charset="0"/>
              </a:rPr>
              <a:t>Slower training requires more epochs (time) and CPU/GPU use</a:t>
            </a:r>
          </a:p>
          <a:p>
            <a:r>
              <a:rPr lang="en-GB" sz="2800" dirty="0">
                <a:latin typeface="+mn-lt"/>
                <a:ea typeface="Segoe UI" panose="020B0502040204020203" pitchFamily="34" charset="0"/>
                <a:cs typeface="Segoe UI" panose="020B0502040204020203" pitchFamily="34" charset="0"/>
              </a:rPr>
              <a:t>Large toolbox to prevent overfitting of high-capacity CV models   </a:t>
            </a:r>
          </a:p>
          <a:p>
            <a:pPr lvl="1"/>
            <a:r>
              <a:rPr lang="en-GB" sz="2400" dirty="0">
                <a:latin typeface="+mn-lt"/>
                <a:ea typeface="Segoe UI" panose="020B0502040204020203" pitchFamily="34" charset="0"/>
                <a:cs typeface="Segoe UI" panose="020B0502040204020203" pitchFamily="34" charset="0"/>
              </a:rPr>
              <a:t>Apply multiple regularizations simultaneously    </a:t>
            </a:r>
          </a:p>
          <a:p>
            <a:pPr lvl="1"/>
            <a:r>
              <a:rPr lang="en-GB" sz="2400" dirty="0">
                <a:latin typeface="+mn-lt"/>
                <a:ea typeface="Segoe UI" panose="020B0502040204020203" pitchFamily="34" charset="0"/>
                <a:cs typeface="Segoe UI" panose="020B0502040204020203" pitchFamily="34" charset="0"/>
              </a:rPr>
              <a:t>Lower learning rate reduces overfitting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7ED618D3-525C-FC63-76A8-8264917B4F2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82351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A9094-8576-03CF-06DC-DB2450FC2E8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3B791A-79FC-6917-6F1E-905159B1AF03}"/>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r>
              <a:rPr lang="en-GB" sz="2800" dirty="0">
                <a:latin typeface="+mn-lt"/>
                <a:ea typeface="Segoe UI" panose="020B0502040204020203" pitchFamily="34" charset="0"/>
                <a:cs typeface="Segoe UI" panose="020B0502040204020203" pitchFamily="34" charset="0"/>
              </a:rPr>
              <a:t>High-capacity models are difficult to train    </a:t>
            </a:r>
          </a:p>
          <a:p>
            <a:r>
              <a:rPr lang="en-GB" sz="2800" dirty="0">
                <a:latin typeface="+mn-lt"/>
                <a:ea typeface="Segoe UI" panose="020B0502040204020203" pitchFamily="34" charset="0"/>
                <a:cs typeface="Segoe UI" panose="020B0502040204020203" pitchFamily="34" charset="0"/>
              </a:rPr>
              <a:t>Essential to pick suitable learning rate   </a:t>
            </a:r>
            <a:endParaRPr lang="en-GB" sz="2400" dirty="0">
              <a:latin typeface="+mn-lt"/>
              <a:ea typeface="Segoe UI" panose="020B0502040204020203" pitchFamily="34" charset="0"/>
              <a:cs typeface="Segoe UI" panose="020B0502040204020203" pitchFamily="34" charset="0"/>
            </a:endParaRPr>
          </a:p>
          <a:p>
            <a:pPr lvl="1"/>
            <a:r>
              <a:rPr lang="en-GB" sz="2400" dirty="0">
                <a:latin typeface="+mn-lt"/>
                <a:ea typeface="Segoe UI" panose="020B0502040204020203" pitchFamily="34" charset="0"/>
                <a:cs typeface="Segoe UI" panose="020B0502040204020203" pitchFamily="34" charset="0"/>
              </a:rPr>
              <a:t>High learning rates good initially, but lead to overfitting   </a:t>
            </a:r>
          </a:p>
          <a:p>
            <a:pPr lvl="1"/>
            <a:r>
              <a:rPr lang="en-GB" sz="2400" dirty="0">
                <a:latin typeface="+mn-lt"/>
                <a:ea typeface="Segoe UI" panose="020B0502040204020203" pitchFamily="34" charset="0"/>
                <a:cs typeface="Segoe UI" panose="020B0502040204020203" pitchFamily="34" charset="0"/>
              </a:rPr>
              <a:t>Low learning rates require excessive computing to converge   </a:t>
            </a:r>
          </a:p>
          <a:p>
            <a:r>
              <a:rPr lang="en-GB" sz="2800" dirty="0">
                <a:latin typeface="+mn-lt"/>
                <a:ea typeface="Segoe UI" panose="020B0502040204020203" pitchFamily="34" charset="0"/>
                <a:cs typeface="Segoe UI" panose="020B0502040204020203" pitchFamily="34" charset="0"/>
              </a:rPr>
              <a:t>Variable learning rates are often good choice   </a:t>
            </a:r>
          </a:p>
          <a:p>
            <a:pPr lvl="1"/>
            <a:r>
              <a:rPr lang="en-GB" sz="2400" dirty="0">
                <a:latin typeface="+mn-lt"/>
                <a:ea typeface="Segoe UI" panose="020B0502040204020203" pitchFamily="34" charset="0"/>
                <a:cs typeface="Segoe UI" panose="020B0502040204020203" pitchFamily="34" charset="0"/>
              </a:rPr>
              <a:t>Learning rate decays with epochs  </a:t>
            </a:r>
          </a:p>
          <a:p>
            <a:pPr lvl="1"/>
            <a:r>
              <a:rPr lang="en-GB" sz="2400" dirty="0">
                <a:latin typeface="+mn-lt"/>
                <a:ea typeface="Segoe UI" panose="020B0502040204020203" pitchFamily="34" charset="0"/>
                <a:cs typeface="Segoe UI" panose="020B0502040204020203" pitchFamily="34" charset="0"/>
              </a:rPr>
              <a:t>Linear decay</a:t>
            </a:r>
          </a:p>
          <a:p>
            <a:pPr lvl="1"/>
            <a:r>
              <a:rPr lang="en-GB" sz="2400" dirty="0">
                <a:latin typeface="+mn-lt"/>
                <a:ea typeface="Segoe UI" panose="020B0502040204020203" pitchFamily="34" charset="0"/>
                <a:cs typeface="Segoe UI" panose="020B0502040204020203" pitchFamily="34" charset="0"/>
              </a:rPr>
              <a:t>Exponential decay </a:t>
            </a:r>
          </a:p>
          <a:p>
            <a:pPr lvl="1"/>
            <a:r>
              <a:rPr lang="en-GB" sz="2400" dirty="0">
                <a:latin typeface="+mn-lt"/>
                <a:ea typeface="Segoe UI" panose="020B0502040204020203" pitchFamily="34" charset="0"/>
                <a:cs typeface="Segoe UI" panose="020B0502040204020203" pitchFamily="34" charset="0"/>
              </a:rPr>
              <a:t>Etc.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7004F7-1DED-13BC-89B7-9933699D73A8}"/>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21969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870D1-B251-4158-41C7-1BE8FEBC74C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790761-E222-42DA-41AD-3D6254284D27}"/>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model not learning:</a:t>
            </a:r>
          </a:p>
          <a:p>
            <a:r>
              <a:rPr lang="en-GB" sz="2800" dirty="0">
                <a:latin typeface="+mn-lt"/>
                <a:ea typeface="Segoe UI" panose="020B0502040204020203" pitchFamily="34" charset="0"/>
                <a:cs typeface="Segoe UI" panose="020B0502040204020203" pitchFamily="34" charset="0"/>
              </a:rPr>
              <a:t>Too high of learning rate</a:t>
            </a:r>
          </a:p>
          <a:p>
            <a:r>
              <a:rPr lang="en-GB" sz="2800" dirty="0">
                <a:latin typeface="+mn-lt"/>
                <a:ea typeface="Segoe UI" panose="020B0502040204020203" pitchFamily="34" charset="0"/>
                <a:cs typeface="Segoe UI" panose="020B0502040204020203" pitchFamily="34" charset="0"/>
              </a:rPr>
              <a:t>Insufficient regularization  </a:t>
            </a:r>
          </a:p>
          <a:p>
            <a:r>
              <a:rPr lang="en-GB" sz="2800" dirty="0">
                <a:latin typeface="+mn-lt"/>
                <a:ea typeface="Segoe UI" panose="020B0502040204020203" pitchFamily="34" charset="0"/>
                <a:cs typeface="Segoe UI" panose="020B0502040204020203" pitchFamily="34" charset="0"/>
              </a:rPr>
              <a:t>Loss curves show problems</a:t>
            </a:r>
          </a:p>
          <a:p>
            <a:pPr lvl="1"/>
            <a:r>
              <a:rPr lang="en-GB" sz="2400" dirty="0">
                <a:latin typeface="+mn-lt"/>
                <a:ea typeface="Segoe UI" panose="020B0502040204020203" pitchFamily="34" charset="0"/>
                <a:cs typeface="Segoe UI" panose="020B0502040204020203" pitchFamily="34" charset="0"/>
              </a:rPr>
              <a:t>Curves show erratic behaviour  </a:t>
            </a:r>
          </a:p>
          <a:p>
            <a:pPr lvl="1"/>
            <a:r>
              <a:rPr lang="en-GB" sz="2400" dirty="0">
                <a:latin typeface="+mn-lt"/>
                <a:ea typeface="Segoe UI" panose="020B0502040204020203" pitchFamily="34" charset="0"/>
                <a:cs typeface="Segoe UI" panose="020B0502040204020203" pitchFamily="34" charset="0"/>
              </a:rPr>
              <a:t>Divergence between training and test loss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9D464E7F-AF4C-81B1-8B9D-7D26A4FA88F2}"/>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96550335-4A04-227E-2BB0-728297934DD0}"/>
              </a:ext>
            </a:extLst>
          </p:cNvPr>
          <p:cNvPicPr>
            <a:picLocks noChangeAspect="1"/>
          </p:cNvPicPr>
          <p:nvPr/>
        </p:nvPicPr>
        <p:blipFill>
          <a:blip r:embed="rId3"/>
          <a:stretch>
            <a:fillRect/>
          </a:stretch>
        </p:blipFill>
        <p:spPr>
          <a:xfrm>
            <a:off x="6096000" y="1430144"/>
            <a:ext cx="5993522" cy="4756425"/>
          </a:xfrm>
          <a:prstGeom prst="rect">
            <a:avLst/>
          </a:prstGeom>
        </p:spPr>
      </p:pic>
    </p:spTree>
    <p:extLst>
      <p:ext uri="{BB962C8B-B14F-4D97-AF65-F5344CB8AC3E}">
        <p14:creationId xmlns:p14="http://schemas.microsoft.com/office/powerpoint/2010/main" val="392536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20383-428B-56FE-1C20-E96D3F8A7567}"/>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EA530C-D1F8-662B-ACB0-2F24E71CFBF1}"/>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poor (fixed and aggressive) learning rate:</a:t>
            </a:r>
          </a:p>
          <a:p>
            <a:r>
              <a:rPr lang="en-GB" sz="2800" dirty="0">
                <a:latin typeface="+mn-lt"/>
                <a:ea typeface="Segoe UI" panose="020B0502040204020203" pitchFamily="34" charset="0"/>
                <a:cs typeface="Segoe UI" panose="020B0502040204020203" pitchFamily="34" charset="0"/>
              </a:rPr>
              <a:t>Notice sharp elbow in loss curves </a:t>
            </a:r>
          </a:p>
          <a:p>
            <a:r>
              <a:rPr lang="en-GB" sz="2800" dirty="0">
                <a:latin typeface="+mn-lt"/>
                <a:ea typeface="Segoe UI" panose="020B0502040204020203" pitchFamily="34" charset="0"/>
                <a:cs typeface="Segoe UI" panose="020B0502040204020203" pitchFamily="34" charset="0"/>
              </a:rPr>
              <a:t>Learning continues, even after 80 epochs </a:t>
            </a:r>
          </a:p>
          <a:p>
            <a:r>
              <a:rPr lang="en-GB" sz="2800" dirty="0">
                <a:latin typeface="+mn-lt"/>
                <a:ea typeface="Segoe UI" panose="020B0502040204020203" pitchFamily="34" charset="0"/>
                <a:cs typeface="Segoe UI" panose="020B0502040204020203" pitchFamily="34" charset="0"/>
              </a:rPr>
              <a:t>Smooth curves indicate sufficient regularization  </a:t>
            </a:r>
            <a:r>
              <a:rPr lang="en-GB" sz="2400" dirty="0">
                <a:latin typeface="+mn-lt"/>
                <a:ea typeface="Segoe UI" panose="020B0502040204020203" pitchFamily="34" charset="0"/>
                <a:cs typeface="Segoe UI" panose="020B0502040204020203" pitchFamily="34" charset="0"/>
              </a:rPr>
              <a:t>  </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D7524796-BD41-D834-0698-5FBC7FCF506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6480EBC8-C041-0FEE-EB19-1EE9A5798E43}"/>
              </a:ext>
            </a:extLst>
          </p:cNvPr>
          <p:cNvPicPr>
            <a:picLocks noChangeAspect="1"/>
          </p:cNvPicPr>
          <p:nvPr/>
        </p:nvPicPr>
        <p:blipFill>
          <a:blip r:embed="rId3"/>
          <a:stretch>
            <a:fillRect/>
          </a:stretch>
        </p:blipFill>
        <p:spPr>
          <a:xfrm>
            <a:off x="6142707" y="1361895"/>
            <a:ext cx="5881447" cy="4584317"/>
          </a:xfrm>
          <a:prstGeom prst="rect">
            <a:avLst/>
          </a:prstGeom>
        </p:spPr>
      </p:pic>
    </p:spTree>
    <p:extLst>
      <p:ext uri="{BB962C8B-B14F-4D97-AF65-F5344CB8AC3E}">
        <p14:creationId xmlns:p14="http://schemas.microsoft.com/office/powerpoint/2010/main" val="167303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F9C47-2FD9-9956-2BBB-E2D472B581D6}"/>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DE37B4B-EEE1-03CE-FAD6-65AC4C956C90}"/>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Architectures of deep NNs </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17088F9-AE6F-CE67-34CD-7D0A48260BAA}"/>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18868656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F6CB-6DF1-95FF-2B67-40941878CC23}"/>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B8D5F2-9949-1364-3A1E-C6FEE279CBF4}"/>
              </a:ext>
            </a:extLst>
          </p:cNvPr>
          <p:cNvSpPr>
            <a:spLocks noGrp="1"/>
          </p:cNvSpPr>
          <p:nvPr>
            <p:ph sz="quarter" idx="10"/>
          </p:nvPr>
        </p:nvSpPr>
        <p:spPr>
          <a:xfrm>
            <a:off x="666751" y="1388226"/>
            <a:ext cx="5525044" cy="5203489"/>
          </a:xfrm>
        </p:spPr>
        <p:txBody>
          <a:bodyPr>
            <a:normAutofit lnSpcReduction="10000"/>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good learning:</a:t>
            </a:r>
          </a:p>
          <a:p>
            <a:r>
              <a:rPr lang="en-GB" sz="2800" dirty="0">
                <a:latin typeface="+mn-lt"/>
                <a:ea typeface="Segoe UI" panose="020B0502040204020203" pitchFamily="34" charset="0"/>
                <a:cs typeface="Segoe UI" panose="020B0502040204020203" pitchFamily="34" charset="0"/>
              </a:rPr>
              <a:t>Exponential decay learning rate</a:t>
            </a:r>
          </a:p>
          <a:p>
            <a:r>
              <a:rPr lang="en-GB" sz="2800" dirty="0">
                <a:latin typeface="+mn-lt"/>
                <a:ea typeface="Segoe UI" panose="020B0502040204020203" pitchFamily="34" charset="0"/>
                <a:cs typeface="Segoe UI" panose="020B0502040204020203" pitchFamily="34" charset="0"/>
              </a:rPr>
              <a:t>Multiple regularizations</a:t>
            </a:r>
          </a:p>
          <a:p>
            <a:pPr lvl="1"/>
            <a:r>
              <a:rPr lang="en-GB" sz="2400" dirty="0">
                <a:latin typeface="+mn-lt"/>
                <a:ea typeface="Segoe UI" panose="020B0502040204020203" pitchFamily="34" charset="0"/>
                <a:cs typeface="Segoe UI" panose="020B0502040204020203" pitchFamily="34" charset="0"/>
              </a:rPr>
              <a:t>L2 </a:t>
            </a:r>
          </a:p>
          <a:p>
            <a:pPr lvl="1"/>
            <a:r>
              <a:rPr lang="en-GB" sz="2400" dirty="0">
                <a:latin typeface="+mn-lt"/>
                <a:ea typeface="Segoe UI" panose="020B0502040204020203" pitchFamily="34" charset="0"/>
                <a:cs typeface="Segoe UI" panose="020B0502040204020203" pitchFamily="34" charset="0"/>
              </a:rPr>
              <a:t>Dropout</a:t>
            </a:r>
          </a:p>
          <a:p>
            <a:pPr lvl="1"/>
            <a:r>
              <a:rPr lang="en-GB" sz="2400" dirty="0">
                <a:latin typeface="+mn-lt"/>
                <a:ea typeface="Segoe UI" panose="020B0502040204020203" pitchFamily="34" charset="0"/>
                <a:cs typeface="Segoe UI" panose="020B0502040204020203" pitchFamily="34" charset="0"/>
              </a:rPr>
              <a:t>Weight decay</a:t>
            </a:r>
          </a:p>
          <a:p>
            <a:r>
              <a:rPr lang="en-GB" sz="2800" dirty="0">
                <a:latin typeface="+mn-lt"/>
                <a:ea typeface="Segoe UI" panose="020B0502040204020203" pitchFamily="34" charset="0"/>
                <a:cs typeface="Segoe UI" panose="020B0502040204020203" pitchFamily="34" charset="0"/>
              </a:rPr>
              <a:t>Loss curves decrease smoothly with little learning at end of epochs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64FA6B7C-DC94-DC1C-3281-EB6F059A225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396815B1-0ED4-D2C4-2C4A-9388194F4319}"/>
              </a:ext>
            </a:extLst>
          </p:cNvPr>
          <p:cNvPicPr>
            <a:picLocks noChangeAspect="1"/>
          </p:cNvPicPr>
          <p:nvPr/>
        </p:nvPicPr>
        <p:blipFill>
          <a:blip r:embed="rId3"/>
          <a:stretch>
            <a:fillRect/>
          </a:stretch>
        </p:blipFill>
        <p:spPr>
          <a:xfrm>
            <a:off x="5967598" y="1531196"/>
            <a:ext cx="6144651" cy="4587445"/>
          </a:xfrm>
          <a:prstGeom prst="rect">
            <a:avLst/>
          </a:prstGeom>
        </p:spPr>
      </p:pic>
    </p:spTree>
    <p:extLst>
      <p:ext uri="{BB962C8B-B14F-4D97-AF65-F5344CB8AC3E}">
        <p14:creationId xmlns:p14="http://schemas.microsoft.com/office/powerpoint/2010/main" val="102945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7893F-474E-1545-810C-B769320FE9E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359647-7820-B1AB-F108-DD78DAB8BEAA}"/>
              </a:ext>
            </a:extLst>
          </p:cNvPr>
          <p:cNvSpPr>
            <a:spLocks noGrp="1"/>
          </p:cNvSpPr>
          <p:nvPr>
            <p:ph sz="quarter" idx="10"/>
          </p:nvPr>
        </p:nvSpPr>
        <p:spPr>
          <a:xfrm>
            <a:off x="666750" y="1388227"/>
            <a:ext cx="11525250" cy="539852"/>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Training high-capacity models requires significant experimentation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2060602-0E72-077A-3C05-721A0A21E08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F5D718D0-28EE-F31B-0663-8B57A0B8032A}"/>
              </a:ext>
            </a:extLst>
          </p:cNvPr>
          <p:cNvPicPr>
            <a:picLocks noChangeAspect="1"/>
          </p:cNvPicPr>
          <p:nvPr/>
        </p:nvPicPr>
        <p:blipFill>
          <a:blip r:embed="rId3"/>
          <a:stretch>
            <a:fillRect/>
          </a:stretch>
        </p:blipFill>
        <p:spPr>
          <a:xfrm>
            <a:off x="1493761" y="2011680"/>
            <a:ext cx="9109544" cy="4692178"/>
          </a:xfrm>
          <a:prstGeom prst="rect">
            <a:avLst/>
          </a:prstGeom>
        </p:spPr>
      </p:pic>
      <p:sp>
        <p:nvSpPr>
          <p:cNvPr id="3" name="Oval 2">
            <a:extLst>
              <a:ext uri="{FF2B5EF4-FFF2-40B4-BE49-F238E27FC236}">
                <a16:creationId xmlns:a16="http://schemas.microsoft.com/office/drawing/2014/main" id="{1DA54831-2D74-9CED-BC77-B2A3884E6797}"/>
              </a:ext>
            </a:extLst>
          </p:cNvPr>
          <p:cNvSpPr/>
          <p:nvPr/>
        </p:nvSpPr>
        <p:spPr>
          <a:xfrm>
            <a:off x="549797" y="6299274"/>
            <a:ext cx="10452700" cy="446749"/>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854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BC91C-D332-5798-7C7D-F0C4443D1A9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F496893-BCF4-FCE9-4EF4-F05AEB924590}"/>
              </a:ext>
            </a:extLst>
          </p:cNvPr>
          <p:cNvSpPr>
            <a:spLocks noGrp="1"/>
          </p:cNvSpPr>
          <p:nvPr>
            <p:ph sz="quarter" idx="10"/>
          </p:nvPr>
        </p:nvSpPr>
        <p:spPr>
          <a:xfrm>
            <a:off x="167205" y="1425673"/>
            <a:ext cx="4378669" cy="5203489"/>
          </a:xfrm>
        </p:spPr>
        <p:txBody>
          <a:bodyPr>
            <a:normAutofit lnSpcReduction="10000"/>
          </a:bodyPr>
          <a:lstStyle/>
          <a:p>
            <a:pPr marL="0" indent="0">
              <a:buNone/>
            </a:pPr>
            <a:r>
              <a:rPr lang="en-GB" sz="2200" dirty="0">
                <a:latin typeface="+mn-lt"/>
                <a:ea typeface="Segoe UI" panose="020B0502040204020203" pitchFamily="34" charset="0"/>
                <a:cs typeface="Segoe UI" panose="020B0502040204020203" pitchFamily="34" charset="0"/>
              </a:rPr>
              <a:t>Example of training NN model</a:t>
            </a:r>
          </a:p>
          <a:p>
            <a:r>
              <a:rPr lang="en-GB" sz="2200" dirty="0">
                <a:latin typeface="+mn-lt"/>
                <a:ea typeface="Segoe UI" panose="020B0502040204020203" pitchFamily="34" charset="0"/>
                <a:cs typeface="Segoe UI" panose="020B0502040204020203" pitchFamily="34" charset="0"/>
              </a:rPr>
              <a:t>Define an exponentially decaying learning rate</a:t>
            </a:r>
          </a:p>
          <a:p>
            <a:r>
              <a:rPr lang="en-GB" sz="2200" dirty="0">
                <a:latin typeface="+mn-lt"/>
                <a:ea typeface="Segoe UI" panose="020B0502040204020203" pitchFamily="34" charset="0"/>
                <a:cs typeface="Segoe UI" panose="020B0502040204020203" pitchFamily="34" charset="0"/>
              </a:rPr>
              <a:t>Compile the model </a:t>
            </a:r>
          </a:p>
          <a:p>
            <a:r>
              <a:rPr lang="en-GB" sz="2200" dirty="0">
                <a:latin typeface="+mn-lt"/>
                <a:ea typeface="Segoe UI" panose="020B0502040204020203" pitchFamily="34" charset="0"/>
                <a:cs typeface="Segoe UI" panose="020B0502040204020203" pitchFamily="34" charset="0"/>
              </a:rPr>
              <a:t>Define optimizer with learning rate schedule and decay</a:t>
            </a:r>
          </a:p>
          <a:p>
            <a:pPr lvl="1"/>
            <a:r>
              <a:rPr lang="en-GB" sz="1800" dirty="0">
                <a:latin typeface="+mn-lt"/>
                <a:ea typeface="Segoe UI" panose="020B0502040204020203" pitchFamily="34" charset="0"/>
                <a:cs typeface="Segoe UI" panose="020B0502040204020203" pitchFamily="34" charset="0"/>
              </a:rPr>
              <a:t>Specify loss function</a:t>
            </a:r>
          </a:p>
          <a:p>
            <a:pPr lvl="1"/>
            <a:r>
              <a:rPr lang="en-GB" sz="1800" dirty="0">
                <a:latin typeface="+mn-lt"/>
                <a:ea typeface="Segoe UI" panose="020B0502040204020203" pitchFamily="34" charset="0"/>
                <a:cs typeface="Segoe UI" panose="020B0502040204020203" pitchFamily="34" charset="0"/>
              </a:rPr>
              <a:t>Specify performance metric</a:t>
            </a:r>
          </a:p>
          <a:p>
            <a:r>
              <a:rPr lang="en-GB" sz="2200" dirty="0">
                <a:latin typeface="+mn-lt"/>
                <a:ea typeface="Segoe UI" panose="020B0502040204020203" pitchFamily="34" charset="0"/>
                <a:cs typeface="Segoe UI" panose="020B0502040204020203" pitchFamily="34" charset="0"/>
              </a:rPr>
              <a:t>Fit the model with training dataset</a:t>
            </a:r>
          </a:p>
          <a:p>
            <a:pPr lvl="1"/>
            <a:r>
              <a:rPr lang="en-GB" sz="1800" dirty="0">
                <a:latin typeface="+mn-lt"/>
                <a:ea typeface="Segoe UI" panose="020B0502040204020203" pitchFamily="34" charset="0"/>
                <a:cs typeface="Segoe UI" panose="020B0502040204020203" pitchFamily="34" charset="0"/>
              </a:rPr>
              <a:t>Limit number of </a:t>
            </a:r>
            <a:r>
              <a:rPr lang="en-GB" sz="1800" dirty="0" err="1">
                <a:latin typeface="+mn-lt"/>
                <a:ea typeface="Segoe UI" panose="020B0502040204020203" pitchFamily="34" charset="0"/>
                <a:cs typeface="Segoe UI" panose="020B0502040204020203" pitchFamily="34" charset="0"/>
              </a:rPr>
              <a:t>traning</a:t>
            </a:r>
            <a:r>
              <a:rPr lang="en-GB" sz="1800" dirty="0">
                <a:latin typeface="+mn-lt"/>
                <a:ea typeface="Segoe UI" panose="020B0502040204020203" pitchFamily="34" charset="0"/>
                <a:cs typeface="Segoe UI" panose="020B0502040204020203" pitchFamily="34" charset="0"/>
              </a:rPr>
              <a:t> epochs – </a:t>
            </a:r>
            <a:r>
              <a:rPr lang="en-GB" sz="1800" b="1" dirty="0">
                <a:latin typeface="+mn-lt"/>
                <a:ea typeface="Segoe UI" panose="020B0502040204020203" pitchFamily="34" charset="0"/>
                <a:cs typeface="Segoe UI" panose="020B0502040204020203" pitchFamily="34" charset="0"/>
              </a:rPr>
              <a:t>80 is a small number!</a:t>
            </a:r>
          </a:p>
          <a:p>
            <a:pPr lvl="1"/>
            <a:r>
              <a:rPr lang="en-GB" sz="1800" dirty="0">
                <a:latin typeface="+mn-lt"/>
                <a:ea typeface="Segoe UI" panose="020B0502040204020203" pitchFamily="34" charset="0"/>
                <a:cs typeface="Segoe UI" panose="020B0502040204020203" pitchFamily="34" charset="0"/>
              </a:rPr>
              <a:t>Batch size for optimizer</a:t>
            </a:r>
          </a:p>
          <a:p>
            <a:pPr lvl="1"/>
            <a:r>
              <a:rPr lang="en-GB" sz="1800" dirty="0">
                <a:latin typeface="+mn-lt"/>
                <a:ea typeface="Segoe UI" panose="020B0502040204020203" pitchFamily="34" charset="0"/>
                <a:cs typeface="Segoe UI" panose="020B0502040204020203" pitchFamily="34" charset="0"/>
              </a:rPr>
              <a:t>Define dataset for model validation</a:t>
            </a:r>
          </a:p>
          <a:p>
            <a:pPr lvl="1">
              <a:buFont typeface="Wingdings" panose="05000000000000000000" pitchFamily="2" charset="2"/>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747E0122-2ED4-FC54-406F-CB7879CE6A41}"/>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NN Models</a:t>
            </a:r>
          </a:p>
        </p:txBody>
      </p:sp>
      <p:sp>
        <p:nvSpPr>
          <p:cNvPr id="3" name="Content Placeholder 6">
            <a:extLst>
              <a:ext uri="{FF2B5EF4-FFF2-40B4-BE49-F238E27FC236}">
                <a16:creationId xmlns:a16="http://schemas.microsoft.com/office/drawing/2014/main" id="{B73FF8FA-6291-6C76-5A09-EB93D6852960}"/>
              </a:ext>
            </a:extLst>
          </p:cNvPr>
          <p:cNvSpPr txBox="1">
            <a:spLocks/>
          </p:cNvSpPr>
          <p:nvPr/>
        </p:nvSpPr>
        <p:spPr>
          <a:xfrm>
            <a:off x="4499718" y="1650421"/>
            <a:ext cx="7692282" cy="4875782"/>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nndo</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lr_schedule</a:t>
            </a:r>
            <a:r>
              <a:rPr lang="en-GB" sz="2000" dirty="0">
                <a:latin typeface="Courier New" panose="02070309020205020404" pitchFamily="49" charset="0"/>
                <a:ea typeface="Segoe UI" panose="020B0502040204020203" pitchFamily="34" charset="0"/>
                <a:cs typeface="Courier New" panose="02070309020205020404" pitchFamily="49" charset="0"/>
              </a:rPr>
              <a:t> = </a:t>
            </a:r>
            <a:r>
              <a:rPr lang="en-GB" sz="2000" dirty="0" err="1">
                <a:latin typeface="Courier New" panose="02070309020205020404" pitchFamily="49" charset="0"/>
                <a:ea typeface="Segoe UI" panose="020B0502040204020203" pitchFamily="34" charset="0"/>
                <a:cs typeface="Courier New" panose="02070309020205020404" pitchFamily="49" charset="0"/>
              </a:rPr>
              <a:t>ExponentialDecay</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initial_learning_rate</a:t>
            </a:r>
            <a:r>
              <a:rPr lang="en-GB" sz="2000" dirty="0">
                <a:latin typeface="Courier New" panose="02070309020205020404" pitchFamily="49" charset="0"/>
                <a:ea typeface="Segoe UI" panose="020B0502040204020203" pitchFamily="34" charset="0"/>
                <a:cs typeface="Courier New" panose="02070309020205020404" pitchFamily="49" charset="0"/>
              </a:rPr>
              <a:t>=5e-4,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decay_steps</a:t>
            </a:r>
            <a:r>
              <a:rPr lang="en-GB" sz="2000" dirty="0">
                <a:latin typeface="Courier New" panose="02070309020205020404" pitchFamily="49" charset="0"/>
                <a:ea typeface="Segoe UI" panose="020B0502040204020203" pitchFamily="34" charset="0"/>
                <a:cs typeface="Courier New" panose="02070309020205020404" pitchFamily="49" charset="0"/>
              </a:rPr>
              <a:t>=1000,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decay_rate</a:t>
            </a:r>
            <a:r>
              <a:rPr lang="en-GB" sz="2000" dirty="0">
                <a:latin typeface="Courier New" panose="02070309020205020404" pitchFamily="49" charset="0"/>
                <a:ea typeface="Segoe UI" panose="020B0502040204020203" pitchFamily="34" charset="0"/>
                <a:cs typeface="Courier New" panose="02070309020205020404" pitchFamily="49" charset="0"/>
              </a:rPr>
              <a:t>=0.9)</a:t>
            </a: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nndo.compile</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optimizer=RMSprop(</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learning_rate</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lr_schedule</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weight_decay</a:t>
            </a:r>
            <a:r>
              <a:rPr lang="en-GB" sz="2000" dirty="0">
                <a:latin typeface="Courier New" panose="02070309020205020404" pitchFamily="49" charset="0"/>
                <a:ea typeface="Segoe UI" panose="020B0502040204020203" pitchFamily="34" charset="0"/>
                <a:cs typeface="Courier New" panose="02070309020205020404" pitchFamily="49" charset="0"/>
              </a:rPr>
              <a:t>=0.0001),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loss = '</a:t>
            </a:r>
            <a:r>
              <a:rPr lang="en-GB" sz="2000" dirty="0" err="1">
                <a:latin typeface="Courier New" panose="02070309020205020404" pitchFamily="49" charset="0"/>
                <a:ea typeface="Segoe UI" panose="020B0502040204020203" pitchFamily="34" charset="0"/>
                <a:cs typeface="Courier New" panose="02070309020205020404" pitchFamily="49" charset="0"/>
              </a:rPr>
              <a:t>categorical_crossentropy</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metrics = ['accuracy’])</a:t>
            </a: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history_do</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nndo.fit</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train_images</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train_labels</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epochs = 80,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batch_size</a:t>
            </a:r>
            <a:r>
              <a:rPr lang="en-GB" sz="2000" dirty="0">
                <a:latin typeface="Courier New" panose="02070309020205020404" pitchFamily="49" charset="0"/>
                <a:ea typeface="Segoe UI" panose="020B0502040204020203" pitchFamily="34" charset="0"/>
                <a:cs typeface="Courier New" panose="02070309020205020404" pitchFamily="49" charset="0"/>
              </a:rPr>
              <a:t> = 128,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validation_data</a:t>
            </a:r>
            <a:r>
              <a:rPr lang="en-GB" sz="2000" dirty="0">
                <a:latin typeface="Courier New" panose="02070309020205020404" pitchFamily="49" charset="0"/>
                <a:ea typeface="Segoe UI" panose="020B0502040204020203" pitchFamily="34" charset="0"/>
                <a:cs typeface="Courier New" panose="02070309020205020404" pitchFamily="49" charset="0"/>
              </a:rPr>
              <a:t> = (</a:t>
            </a:r>
            <a:r>
              <a:rPr lang="en-GB" sz="2000" dirty="0" err="1">
                <a:latin typeface="Courier New" panose="02070309020205020404" pitchFamily="49" charset="0"/>
                <a:ea typeface="Segoe UI" panose="020B0502040204020203" pitchFamily="34" charset="0"/>
                <a:cs typeface="Courier New" panose="02070309020205020404" pitchFamily="49" charset="0"/>
              </a:rPr>
              <a:t>test_images</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test_labels</a:t>
            </a:r>
            <a:r>
              <a:rPr lang="en-GB" sz="2000" dirty="0">
                <a:latin typeface="Courier New" panose="02070309020205020404" pitchFamily="49" charset="0"/>
                <a:ea typeface="Segoe UI" panose="020B0502040204020203" pitchFamily="34" charset="0"/>
                <a:cs typeface="Courier New" panose="02070309020205020404" pitchFamily="49" charset="0"/>
              </a:rPr>
              <a:t>))</a:t>
            </a:r>
            <a:endParaRPr lang="en-GB" sz="20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8" name="Straight Arrow Connector 7">
            <a:extLst>
              <a:ext uri="{FF2B5EF4-FFF2-40B4-BE49-F238E27FC236}">
                <a16:creationId xmlns:a16="http://schemas.microsoft.com/office/drawing/2014/main" id="{D19BCADB-2856-1F2F-4750-A4B3827FB2CF}"/>
              </a:ext>
            </a:extLst>
          </p:cNvPr>
          <p:cNvCxnSpPr>
            <a:cxnSpLocks/>
          </p:cNvCxnSpPr>
          <p:nvPr/>
        </p:nvCxnSpPr>
        <p:spPr>
          <a:xfrm flipV="1">
            <a:off x="4433388" y="2095282"/>
            <a:ext cx="389419" cy="13821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F14CCE-A793-452E-54C4-9EFFC3099F7A}"/>
              </a:ext>
            </a:extLst>
          </p:cNvPr>
          <p:cNvCxnSpPr>
            <a:cxnSpLocks/>
          </p:cNvCxnSpPr>
          <p:nvPr/>
        </p:nvCxnSpPr>
        <p:spPr>
          <a:xfrm>
            <a:off x="2999232" y="4027417"/>
            <a:ext cx="1865006" cy="24222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2C1A9E-2F04-65F8-BA8A-1BA50193FC34}"/>
              </a:ext>
            </a:extLst>
          </p:cNvPr>
          <p:cNvCxnSpPr>
            <a:cxnSpLocks/>
          </p:cNvCxnSpPr>
          <p:nvPr/>
        </p:nvCxnSpPr>
        <p:spPr>
          <a:xfrm>
            <a:off x="3673275" y="4321193"/>
            <a:ext cx="1149532" cy="28929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C7B0792-0A25-6D98-15C4-A90DE7F77234}"/>
              </a:ext>
            </a:extLst>
          </p:cNvPr>
          <p:cNvCxnSpPr>
            <a:cxnSpLocks/>
          </p:cNvCxnSpPr>
          <p:nvPr/>
        </p:nvCxnSpPr>
        <p:spPr>
          <a:xfrm flipV="1">
            <a:off x="3363041" y="5820842"/>
            <a:ext cx="1527240" cy="173941"/>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8330A1-AAE4-78FE-F74E-285DC839B8A5}"/>
              </a:ext>
            </a:extLst>
          </p:cNvPr>
          <p:cNvCxnSpPr>
            <a:cxnSpLocks/>
          </p:cNvCxnSpPr>
          <p:nvPr/>
        </p:nvCxnSpPr>
        <p:spPr>
          <a:xfrm flipV="1">
            <a:off x="4387741" y="6097742"/>
            <a:ext cx="476497" cy="19296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3610AA-F50F-068C-5F2C-15F1B46F0AD5}"/>
              </a:ext>
            </a:extLst>
          </p:cNvPr>
          <p:cNvCxnSpPr>
            <a:cxnSpLocks/>
          </p:cNvCxnSpPr>
          <p:nvPr/>
        </p:nvCxnSpPr>
        <p:spPr>
          <a:xfrm>
            <a:off x="4433388" y="5480004"/>
            <a:ext cx="430850" cy="2207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6DF375-C9CD-D33D-E003-EFE42A8BBA3F}"/>
              </a:ext>
            </a:extLst>
          </p:cNvPr>
          <p:cNvCxnSpPr>
            <a:cxnSpLocks/>
          </p:cNvCxnSpPr>
          <p:nvPr/>
        </p:nvCxnSpPr>
        <p:spPr>
          <a:xfrm>
            <a:off x="3725527" y="4846463"/>
            <a:ext cx="774191" cy="2641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56FAE2A-0EDB-EF10-82D4-F6199DF3588D}"/>
              </a:ext>
            </a:extLst>
          </p:cNvPr>
          <p:cNvCxnSpPr>
            <a:cxnSpLocks/>
          </p:cNvCxnSpPr>
          <p:nvPr/>
        </p:nvCxnSpPr>
        <p:spPr>
          <a:xfrm flipV="1">
            <a:off x="4140699" y="3429000"/>
            <a:ext cx="645532" cy="5995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B1D0C14-AF2E-7803-4D38-B2DBB61F8A8F}"/>
              </a:ext>
            </a:extLst>
          </p:cNvPr>
          <p:cNvCxnSpPr>
            <a:cxnSpLocks/>
          </p:cNvCxnSpPr>
          <p:nvPr/>
        </p:nvCxnSpPr>
        <p:spPr>
          <a:xfrm>
            <a:off x="2852928" y="2897945"/>
            <a:ext cx="1534813" cy="21258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B85B-83F7-1762-3C30-83A9D2858786}"/>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60DFEBDE-887D-16AE-B653-957685C6DA47}"/>
              </a:ext>
            </a:extLst>
          </p:cNvPr>
          <p:cNvSpPr>
            <a:spLocks noGrp="1"/>
          </p:cNvSpPr>
          <p:nvPr>
            <p:ph type="subTitle" idx="1"/>
          </p:nvPr>
        </p:nvSpPr>
        <p:spPr>
          <a:xfrm>
            <a:off x="1485165" y="1784284"/>
            <a:ext cx="9685343" cy="2015419"/>
          </a:xfrm>
        </p:spPr>
        <p:txBody>
          <a:bodyPr>
            <a:normAutofit/>
          </a:bodyPr>
          <a:lstStyle/>
          <a:p>
            <a:r>
              <a:rPr lang="en-US" sz="4400" b="1" dirty="0"/>
              <a:t>Model Deployment  </a:t>
            </a:r>
          </a:p>
        </p:txBody>
      </p:sp>
    </p:spTree>
    <p:extLst>
      <p:ext uri="{BB962C8B-B14F-4D97-AF65-F5344CB8AC3E}">
        <p14:creationId xmlns:p14="http://schemas.microsoft.com/office/powerpoint/2010/main" val="5171980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photography</a:t>
            </a: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Regularization for deep learning</a:t>
            </a:r>
          </a:p>
          <a:p>
            <a:r>
              <a:rPr lang="en-GB" sz="2800" dirty="0">
                <a:latin typeface="+mn-lt"/>
                <a:ea typeface="Segoe UI" panose="020B0502040204020203" pitchFamily="34" charset="0"/>
                <a:cs typeface="Segoe UI" panose="020B0502040204020203" pitchFamily="34" charset="0"/>
              </a:rPr>
              <a:t>Architecture for deep NNs</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2558D-7B75-A0D7-E6AF-EB386445A72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20E3566-9ED0-6D03-6CAF-1B80819C9AFF}"/>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Architectures of deep NNs </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E637B476-18CA-D832-46BF-FA1F6CE32BBA}"/>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1016543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25214</TotalTime>
  <Words>3483</Words>
  <Application>Microsoft Office PowerPoint</Application>
  <PresentationFormat>Widescreen</PresentationFormat>
  <Paragraphs>646</Paragraphs>
  <Slides>80</Slides>
  <Notes>31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80</vt:i4>
      </vt:variant>
    </vt:vector>
  </HeadingPairs>
  <TitlesOfParts>
    <vt:vector size="93" baseType="lpstr">
      <vt:lpstr>Arial</vt:lpstr>
      <vt:lpstr>Calibri</vt:lpstr>
      <vt:lpstr>Calibri Light</vt:lpstr>
      <vt:lpstr>Cambria Math</vt:lpstr>
      <vt:lpstr>Courier New</vt:lpstr>
      <vt:lpstr>Segoe</vt:lpstr>
      <vt:lpstr>Segoe UI</vt:lpstr>
      <vt:lpstr>Segoe UI Emoji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AI Agents </vt:lpstr>
      <vt:lpstr>Why Fully Connected Neural Networks in CV</vt:lpstr>
      <vt:lpstr>    Building Blocks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 </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 Regularization for Deep Learning</vt:lpstr>
      <vt:lpstr> Regularization for Deep Learning</vt:lpstr>
      <vt:lpstr>PowerPoint Presentation</vt:lpstr>
      <vt:lpstr>Dropout regularization</vt:lpstr>
      <vt:lpstr>Dropout regularization</vt:lpstr>
      <vt:lpstr>Dropout regularization</vt:lpstr>
      <vt:lpstr>Dropout regularization</vt:lpstr>
      <vt:lpstr>Dropout regularization</vt:lpstr>
      <vt:lpstr>Dropout regularization</vt:lpstr>
      <vt:lpstr>PowerPoint Presentation</vt:lpstr>
      <vt:lpstr>Batch Normalization</vt:lpstr>
      <vt:lpstr>PowerPoint Presentation</vt:lpstr>
      <vt:lpstr>Weight decay</vt:lpstr>
      <vt:lpstr>PowerPoint Presentation</vt:lpstr>
      <vt:lpstr>    Architectures for Fully Connected NNs</vt:lpstr>
      <vt:lpstr>    Architectures for Fully Connected NNs</vt:lpstr>
      <vt:lpstr>PowerPoint Presentation</vt:lpstr>
      <vt:lpstr>    Training Deep Neural Networks</vt:lpstr>
      <vt:lpstr>    Training Deep Neural Networks</vt:lpstr>
      <vt:lpstr>    Training Deep Neural Networks</vt:lpstr>
      <vt:lpstr>    Training Deep Neural Networks</vt:lpstr>
      <vt:lpstr>    Training Deep Neural Networks</vt:lpstr>
      <vt:lpstr>    Training Deep Neural Networks</vt:lpstr>
      <vt:lpstr>    Training deep NN Models</vt:lpstr>
      <vt:lpstr>PowerPoint Presentation</vt:lpstr>
      <vt:lpstr>PowerPoint Presentation</vt:lpstr>
      <vt:lpstr>    Summary</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628</cp:revision>
  <dcterms:created xsi:type="dcterms:W3CDTF">2013-02-15T23:12:42Z</dcterms:created>
  <dcterms:modified xsi:type="dcterms:W3CDTF">2025-02-17T03:50:29Z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