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5"/>
  </p:notesMasterIdLst>
  <p:handoutMasterIdLst>
    <p:handoutMasterId r:id="rId86"/>
  </p:handoutMasterIdLst>
  <p:sldIdLst>
    <p:sldId id="375" r:id="rId6"/>
    <p:sldId id="376" r:id="rId7"/>
    <p:sldId id="321" r:id="rId8"/>
    <p:sldId id="322" r:id="rId9"/>
    <p:sldId id="513" r:id="rId10"/>
    <p:sldId id="551" r:id="rId11"/>
    <p:sldId id="550" r:id="rId12"/>
    <p:sldId id="438" r:id="rId13"/>
    <p:sldId id="323" r:id="rId14"/>
    <p:sldId id="361" r:id="rId15"/>
    <p:sldId id="324" r:id="rId16"/>
    <p:sldId id="325" r:id="rId17"/>
    <p:sldId id="326" r:id="rId18"/>
    <p:sldId id="357" r:id="rId19"/>
    <p:sldId id="439" r:id="rId20"/>
    <p:sldId id="327" r:id="rId21"/>
    <p:sldId id="344" r:id="rId22"/>
    <p:sldId id="328" r:id="rId23"/>
    <p:sldId id="440" r:id="rId24"/>
    <p:sldId id="330" r:id="rId25"/>
    <p:sldId id="331" r:id="rId26"/>
    <p:sldId id="332" r:id="rId27"/>
    <p:sldId id="441" r:id="rId28"/>
    <p:sldId id="333" r:id="rId29"/>
    <p:sldId id="349" r:id="rId30"/>
    <p:sldId id="334" r:id="rId31"/>
    <p:sldId id="346" r:id="rId32"/>
    <p:sldId id="442" r:id="rId33"/>
    <p:sldId id="336" r:id="rId34"/>
    <p:sldId id="536" r:id="rId35"/>
    <p:sldId id="537" r:id="rId36"/>
    <p:sldId id="338" r:id="rId37"/>
    <p:sldId id="339" r:id="rId38"/>
    <p:sldId id="340" r:id="rId39"/>
    <p:sldId id="341" r:id="rId40"/>
    <p:sldId id="342" r:id="rId41"/>
    <p:sldId id="356" r:id="rId42"/>
    <p:sldId id="481" r:id="rId43"/>
    <p:sldId id="490" r:id="rId44"/>
    <p:sldId id="534" r:id="rId45"/>
    <p:sldId id="489" r:id="rId46"/>
    <p:sldId id="529" r:id="rId47"/>
    <p:sldId id="335" r:id="rId48"/>
    <p:sldId id="530" r:id="rId49"/>
    <p:sldId id="531" r:id="rId50"/>
    <p:sldId id="532" r:id="rId51"/>
    <p:sldId id="362" r:id="rId52"/>
    <p:sldId id="522" r:id="rId53"/>
    <p:sldId id="533" r:id="rId54"/>
    <p:sldId id="548" r:id="rId55"/>
    <p:sldId id="549" r:id="rId56"/>
    <p:sldId id="535" r:id="rId57"/>
    <p:sldId id="540" r:id="rId58"/>
    <p:sldId id="541" r:id="rId59"/>
    <p:sldId id="539" r:id="rId60"/>
    <p:sldId id="542" r:id="rId61"/>
    <p:sldId id="543" r:id="rId62"/>
    <p:sldId id="544" r:id="rId63"/>
    <p:sldId id="547" r:id="rId64"/>
    <p:sldId id="545" r:id="rId65"/>
    <p:sldId id="546" r:id="rId66"/>
    <p:sldId id="538" r:id="rId67"/>
    <p:sldId id="449" r:id="rId68"/>
    <p:sldId id="446" r:id="rId69"/>
    <p:sldId id="443" r:id="rId70"/>
    <p:sldId id="374" r:id="rId71"/>
    <p:sldId id="451" r:id="rId72"/>
    <p:sldId id="452" r:id="rId73"/>
    <p:sldId id="454" r:id="rId74"/>
    <p:sldId id="453" r:id="rId75"/>
    <p:sldId id="348" r:id="rId76"/>
    <p:sldId id="363" r:id="rId77"/>
    <p:sldId id="371" r:id="rId78"/>
    <p:sldId id="364" r:id="rId79"/>
    <p:sldId id="366" r:id="rId80"/>
    <p:sldId id="365" r:id="rId81"/>
    <p:sldId id="368" r:id="rId82"/>
    <p:sldId id="370" r:id="rId83"/>
    <p:sldId id="44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794" autoAdjust="0"/>
  </p:normalViewPr>
  <p:slideViewPr>
    <p:cSldViewPr snapToGrid="0">
      <p:cViewPr varScale="1">
        <p:scale>
          <a:sx n="73" d="100"/>
          <a:sy n="73" d="100"/>
        </p:scale>
        <p:origin x="55" y="2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a:t>
            </a:fld>
            <a:endParaRPr lang="en-US" dirty="0"/>
          </a:p>
        </p:txBody>
      </p:sp>
    </p:spTree>
    <p:extLst>
      <p:ext uri="{BB962C8B-B14F-4D97-AF65-F5344CB8AC3E}">
        <p14:creationId xmlns:p14="http://schemas.microsoft.com/office/powerpoint/2010/main" val="106969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152932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36</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42</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7F7D4-1BA9-1C03-A4FB-8DCF7AB28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75072-4E0B-1D8C-AA83-C0020CAD2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9FAAA-C3EF-1381-7073-C0376FA63DD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7D3EB72-20A1-DDEE-EA38-A2B32F8971C6}"/>
              </a:ext>
            </a:extLst>
          </p:cNvPr>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2736986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AE76F-C4E5-5730-C5E1-2FBFD9A65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93699-71A1-8F6D-953A-163BD9848F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DD84A-097D-8508-7951-A848A958DC47}"/>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F4B0352-04A5-AB82-2D5C-0D380B4A2479}"/>
              </a:ext>
            </a:extLst>
          </p:cNvPr>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4233266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A1569-AAD8-7909-7765-0BAFDD4FA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EE58B-B834-7C6D-FF6D-9A03F40EE9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15417-FDC1-3488-7AD6-05CEB7DE8CCC}"/>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3BE9F599-DC27-F987-4A50-8B5633E9F90D}"/>
              </a:ext>
            </a:extLst>
          </p:cNvPr>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2418897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2D1E-B556-4211-7F8D-4995F805D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AC1D72-2A7A-5585-9535-89080D1E1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A7AAF-AB34-3049-9BAE-967B295616EA}"/>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40CBF88-F8E5-25EC-16EF-E91650053181}"/>
              </a:ext>
            </a:extLst>
          </p:cNvPr>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3091074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F532-A21A-4F59-16A7-8E73EC2118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E1478-FD63-06F5-103B-FF8447C6D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F5D3FC-0EE3-9BCE-F220-F67D738A266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968B95F-3020-514E-B0CA-0F1E7DA9C1CF}"/>
              </a:ext>
            </a:extLst>
          </p:cNvPr>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128738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405E-BFD8-1744-51D2-17D81D778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D5DCE-559F-660E-4F1C-126AD4F96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CE301-8354-8991-84D7-25E7D5676F9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BE0067C-784D-507A-16E6-8C68C819CE76}"/>
              </a:ext>
            </a:extLst>
          </p:cNvPr>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1487559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9B02-B35D-5343-19F8-8721A76A16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E6182-79A2-0414-7E51-95A07168B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4152B-0735-FEA2-7DC7-B1E051195AE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51607D2-FAAE-92EC-D7A9-326685FED537}"/>
              </a:ext>
            </a:extLst>
          </p:cNvPr>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1489109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6A528-8F99-6E49-E480-CA6A4F6B16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2B6632-B3CD-5F36-8011-AB1139B79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532E6B-E1D4-DA93-BE91-59E007D92D0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191F0213-5933-7062-6BE5-8F1B4EA6C8FF}"/>
              </a:ext>
            </a:extLst>
          </p:cNvPr>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1725043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77</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2CFA1-8C4D-2EA2-C117-A39F1BE82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4FA67-9BED-B313-424B-C80AA6335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6F588-C510-C2B2-9DCA-63162614798B}"/>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4CF33AB2-F533-44EB-8763-B15D9D1D7B6D}"/>
              </a:ext>
            </a:extLst>
          </p:cNvPr>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6345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044FE-E5F0-189D-F618-BC07F733C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78BEE-2086-E2E3-4F4C-E7CB82943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B5AA9-22CA-9FC0-C122-6187E0059306}"/>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E7B51F0-565D-75F6-2B5F-A6DB8C624D04}"/>
              </a:ext>
            </a:extLst>
          </p:cNvPr>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46164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ED18B-C141-7190-F079-210E05B303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32428-0D9C-CF62-0155-1FDBE4CCCF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617C4-F394-94BC-BF28-11BC628A249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0C500255-959B-3486-7350-7232EB82ABDD}"/>
              </a:ext>
            </a:extLst>
          </p:cNvPr>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222084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67702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2/22/2024</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805.11604.pdf" TargetMode="External"/><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7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2024,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pPr marL="0" indent="0">
              <a:buNone/>
            </a:pPr>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0"/>
                <a:ext cx="11525250" cy="5370903"/>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𝑤</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ea typeface="Cambria Math" panose="02040503050406030204" pitchFamily="18"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𝑡</m:t>
                        </m:r>
                      </m:sub>
                    </m:sSub>
                    <m:r>
                      <a:rPr lang="en-US" sz="2800" b="0" i="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model </a:t>
                </a:r>
                <a:r>
                  <a:rPr lang="en-US" sz="2800" b="1" dirty="0">
                    <a:latin typeface="Segoe UI" panose="020B0502040204020203" pitchFamily="34" charset="0"/>
                    <a:cs typeface="Segoe UI" panose="020B0502040204020203" pitchFamily="34" charset="0"/>
                  </a:rPr>
                  <a:t>weight tensor</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loss function </a:t>
                </a:r>
                <a:r>
                  <a:rPr lang="en-US" sz="2800" dirty="0">
                    <a:latin typeface="Segoe UI" panose="020B0502040204020203" pitchFamily="34" charset="0"/>
                    <a:cs typeface="Segoe UI" panose="020B0502040204020203" pitchFamily="34" charset="0"/>
                  </a:rPr>
                  <a:t>of model with weight tensor, </a:t>
                </a: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gradient</a:t>
                </a:r>
                <a:r>
                  <a:rPr lang="en-US" sz="2800" dirty="0">
                    <a:latin typeface="Segoe UI" panose="020B0502040204020203" pitchFamily="34" charset="0"/>
                    <a:cs typeface="Segoe UI" panose="020B0502040204020203" pitchFamily="34" charset="0"/>
                  </a:rPr>
                  <a:t> of the loss function    </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learning rate</a:t>
                </a:r>
                <a:r>
                  <a:rPr lang="en-US" sz="2800" dirty="0">
                    <a:latin typeface="Segoe UI" panose="020B0502040204020203" pitchFamily="34" charset="0"/>
                    <a:cs typeface="Segoe UI" panose="020B0502040204020203" pitchFamily="34" charset="0"/>
                  </a:rPr>
                  <a:t>   </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7853" y="1107590"/>
                <a:ext cx="11525250" cy="5370903"/>
              </a:xfrm>
              <a:blipFill>
                <a:blip r:embed="rId2"/>
                <a:stretch>
                  <a:fillRect l="-1058" t="-1249"/>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4385045"/>
              </a:xfrm>
            </p:spPr>
            <p:txBody>
              <a:bodyPr/>
              <a:lstStyle/>
              <a:p>
                <a:pPr marL="0" indent="0">
                  <a:buNone/>
                </a:pPr>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Backpropagation converges when the gradient is approximately 0</a:t>
                </a:r>
              </a:p>
              <a:p>
                <a:endParaRPr lang="en-US" sz="2800" dirty="0">
                  <a:latin typeface="Segoe UI" panose="020B0502040204020203" pitchFamily="34" charset="0"/>
                  <a:cs typeface="Segoe UI" panose="020B0502040204020203" pitchFamily="34" charset="0"/>
                </a:endParaRPr>
              </a:p>
            </p:txBody>
          </p:sp>
        </mc:Choice>
        <mc:Fallback xmlns="">
          <p:sp>
            <p:nvSpPr>
              <p:cNvPr id="4" name="Content Placeholder 3">
                <a:extLst>
                  <a:ext uri="{FF2B5EF4-FFF2-40B4-BE49-F238E27FC236}">
                    <a16:creationId xmlns:a16="http://schemas.microsoft.com/office/drawing/2014/main" id="{E0180727-EC5F-4A0C-9F60-538290E60081}"/>
                  </a:ext>
                </a:extLst>
              </p:cNvPr>
              <p:cNvSpPr>
                <a:spLocks noGrp="1" noRot="1" noChangeAspect="1" noMove="1" noResize="1" noEditPoints="1" noAdjustHandles="1" noChangeArrowheads="1" noChangeShapeType="1" noTextEdit="1"/>
              </p:cNvSpPr>
              <p:nvPr>
                <p:ph sz="quarter" idx="10"/>
              </p:nvPr>
            </p:nvSpPr>
            <p:spPr>
              <a:xfrm>
                <a:off x="379413" y="1388226"/>
                <a:ext cx="11525250" cy="4385045"/>
              </a:xfrm>
              <a:blipFill>
                <a:blip r:embed="rId2"/>
                <a:stretch>
                  <a:fillRect l="-1058" t="-1530"/>
                </a:stretch>
              </a:blipFill>
            </p:spPr>
            <p:txBody>
              <a:bodyPr/>
              <a:lstStyle/>
              <a:p>
                <a:r>
                  <a:rPr lang="en-US">
                    <a:noFill/>
                  </a:rPr>
                  <a:t> </a:t>
                </a:r>
              </a:p>
            </p:txBody>
          </p:sp>
        </mc:Fallback>
      </mc:AlternateContent>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pPr marL="0" indent="0">
                  <a:buNone/>
                </a:pPr>
                <a:r>
                  <a:rPr lang="en-US" sz="2800" dirty="0">
                    <a:latin typeface="Segoe UI" panose="020B0502040204020203" pitchFamily="34" charset="0"/>
                    <a:cs typeface="Segoe UI" panose="020B0502040204020203" pitchFamily="34" charset="0"/>
                  </a:rPr>
                  <a:t>What are some choices for a loss function,  </a:t>
                </a:r>
                <a14:m>
                  <m:oMath xmlns:m="http://schemas.openxmlformats.org/officeDocument/2006/math">
                    <m:r>
                      <a:rPr lang="en-US" sz="2800" b="0" i="1" smtClean="0">
                        <a:latin typeface="Cambria Math" panose="02040503050406030204" pitchFamily="18" charset="0"/>
                        <a:cs typeface="Segoe UI" panose="020B0502040204020203" pitchFamily="34" charset="0"/>
                      </a:rPr>
                      <m:t>𝐿</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123302"/>
                <a:ext cx="11525250" cy="2613498"/>
              </a:xfrm>
              <a:blipFill>
                <a:blip r:embed="rId2"/>
                <a:stretch>
                  <a:fillRect l="-1058" t="-2331" b="-11888"/>
                </a:stretch>
              </a:blipFill>
            </p:spPr>
            <p:txBody>
              <a:bodyPr/>
              <a:lstStyle/>
              <a:p>
                <a:r>
                  <a:rPr lang="en-US">
                    <a:noFill/>
                  </a:rPr>
                  <a:t> </a:t>
                </a:r>
              </a:p>
            </p:txBody>
          </p:sp>
        </mc:Fallback>
      </mc:AlternateContent>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CV tasks require complex function approximations  </a:t>
                </a: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627325"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774552" y="5643187"/>
            <a:ext cx="4321448" cy="992333"/>
          </a:xfrm>
          <a:prstGeom prst="rect">
            <a:avLst/>
          </a:prstGeom>
        </p:spPr>
      </p:pic>
    </p:spTree>
    <p:extLst>
      <p:ext uri="{BB962C8B-B14F-4D97-AF65-F5344CB8AC3E}">
        <p14:creationId xmlns:p14="http://schemas.microsoft.com/office/powerpoint/2010/main" val="19610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Emoji" panose="020B0502040204020203" pitchFamily="34" charset="0"/>
                <a:ea typeface="Segoe UI Emoji" panose="020B0502040204020203" pitchFamily="34" charset="0"/>
              </a:rPr>
              <a:t>Loss Functions for Training Neural Networks </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1421238"/>
            <a:ext cx="4864953" cy="4746209"/>
          </a:xfrm>
        </p:spPr>
        <p:txBody>
          <a:bodyPr/>
          <a:lstStyle/>
          <a:p>
            <a:pPr marL="0" indent="0">
              <a:buNone/>
            </a:pPr>
            <a:r>
              <a:rPr lang="en-US" sz="2800" dirty="0">
                <a:latin typeface="+mj-lt"/>
              </a:rPr>
              <a:t>Entropy changes with the probability of an event</a:t>
            </a:r>
          </a:p>
          <a:p>
            <a:r>
              <a:rPr lang="en-US" sz="2800" dirty="0">
                <a:latin typeface="+mj-lt"/>
              </a:rPr>
              <a:t>Example binary variable:</a:t>
            </a:r>
          </a:p>
          <a:p>
            <a:r>
              <a:rPr lang="en-US" sz="2800" dirty="0">
                <a:latin typeface="+mj-lt"/>
              </a:rPr>
              <a:t>Max entropy when max uncertainty, </a:t>
            </a:r>
            <a:br>
              <a:rPr lang="en-US" sz="2800" dirty="0">
                <a:latin typeface="+mj-lt"/>
              </a:rPr>
            </a:br>
            <a:r>
              <a:rPr lang="en-US" sz="2800" dirty="0">
                <a:latin typeface="+mj-lt"/>
              </a:rPr>
              <a:t>p = 0.5 – can’t predict next event</a:t>
            </a:r>
          </a:p>
          <a:p>
            <a:r>
              <a:rPr lang="en-US" sz="2800"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R^2, </a:t>
            </a:r>
            <a:r>
              <a:rPr lang="en-US" sz="2800" dirty="0" err="1">
                <a:latin typeface="Segoe UI" panose="020B0502040204020203" pitchFamily="34" charset="0"/>
                <a:cs typeface="Segoe UI" panose="020B0502040204020203" pitchFamily="34" charset="0"/>
              </a:rPr>
              <a:t>etc</a:t>
            </a:r>
            <a:r>
              <a:rPr lang="en-US" sz="2800" dirty="0">
                <a:latin typeface="Segoe UI" panose="020B0502040204020203" pitchFamily="34" charset="0"/>
                <a:cs typeface="Segoe UI" panose="020B0502040204020203" pitchFamily="34" charset="0"/>
              </a:rPr>
              <a:t>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AI Agents </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r>
              <a:rPr lang="en-GB" sz="2400" dirty="0">
                <a:latin typeface="Segoe UI" panose="020B0502040204020203" pitchFamily="34" charset="0"/>
                <a:ea typeface="Segoe UI" panose="020B0502040204020203" pitchFamily="34" charset="0"/>
                <a:cs typeface="Segoe UI" panose="020B0502040204020203" pitchFamily="34" charset="0"/>
              </a:rPr>
              <a:t>: current practice favours DL-specific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Early stopping</a:t>
            </a:r>
            <a:r>
              <a:rPr lang="en-GB" sz="2400" dirty="0">
                <a:latin typeface="Segoe UI" panose="020B0502040204020203" pitchFamily="34" charset="0"/>
                <a:ea typeface="Segoe UI" panose="020B0502040204020203" pitchFamily="34" charset="0"/>
                <a:cs typeface="Segoe UI" panose="020B0502040204020203" pitchFamily="34" charset="0"/>
              </a:rPr>
              <a:t>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neural network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regularization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There are 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Regularization</a:t>
            </a:r>
          </a:p>
        </p:txBody>
      </p:sp>
    </p:spTree>
    <p:extLst>
      <p:ext uri="{BB962C8B-B14F-4D97-AF65-F5344CB8AC3E}">
        <p14:creationId xmlns:p14="http://schemas.microsoft.com/office/powerpoint/2010/main" val="432397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69332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May cause shifts in the covariance of the output values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a:t>
            </a:r>
            <a:r>
              <a:rPr lang="en-US" sz="2400" b="1" dirty="0">
                <a:latin typeface="Segoe UI" panose="020B0502040204020203" pitchFamily="34" charset="0"/>
                <a:cs typeface="Segoe UI" panose="020B0502040204020203" pitchFamily="34" charset="0"/>
              </a:rPr>
              <a:t>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a:t>
            </a:r>
            <a:r>
              <a:rPr lang="en-US" sz="2800" dirty="0">
                <a:latin typeface="Segoe UI" panose="020B0502040204020203" pitchFamily="34" charset="0"/>
                <a:cs typeface="Segoe UI" panose="020B0502040204020203" pitchFamily="34" charset="0"/>
                <a:hlinkClick r:id="rId2"/>
              </a:rPr>
              <a:t>Sergey and </a:t>
            </a:r>
            <a:r>
              <a:rPr lang="en-US" sz="2800" dirty="0" err="1">
                <a:latin typeface="Segoe UI" panose="020B0502040204020203" pitchFamily="34" charset="0"/>
                <a:cs typeface="Segoe UI" panose="020B0502040204020203" pitchFamily="34" charset="0"/>
                <a:hlinkClick r:id="rId2"/>
              </a:rPr>
              <a:t>Szegedy</a:t>
            </a:r>
            <a:r>
              <a:rPr lang="en-US" sz="2800" u="sng" dirty="0">
                <a:latin typeface="Segoe UI" panose="020B0502040204020203" pitchFamily="34" charset="0"/>
                <a:cs typeface="Segoe UI" panose="020B0502040204020203" pitchFamily="34" charset="0"/>
                <a:hlinkClick r:id="rId2"/>
              </a:rPr>
              <a:t>, </a:t>
            </a:r>
            <a:r>
              <a:rPr lang="en-US" sz="2800" dirty="0">
                <a:latin typeface="Segoe UI" panose="020B0502040204020203" pitchFamily="34" charset="0"/>
                <a:cs typeface="Segoe UI" panose="020B0502040204020203" pitchFamily="34" charset="0"/>
                <a:hlinkClick r:id="rId2"/>
              </a:rPr>
              <a:t>2015</a:t>
            </a:r>
            <a:endParaRPr lang="en-US" sz="2800" dirty="0"/>
          </a:p>
          <a:p>
            <a:r>
              <a:rPr lang="en-US" sz="2800" dirty="0">
                <a:latin typeface="Segoe UI" panose="020B0502040204020203" pitchFamily="34" charset="0"/>
                <a:cs typeface="Segoe UI" panose="020B0502040204020203" pitchFamily="34" charset="0"/>
              </a:rPr>
              <a:t>For alternative view of smoothing gradient, see </a:t>
            </a:r>
            <a:r>
              <a:rPr lang="en-US" sz="2800" dirty="0" err="1">
                <a:latin typeface="Segoe UI" panose="020B0502040204020203" pitchFamily="34" charset="0"/>
                <a:cs typeface="Segoe UI" panose="020B0502040204020203" pitchFamily="34" charset="0"/>
                <a:hlinkClick r:id="rId3"/>
              </a:rPr>
              <a:t>Santurkar</a:t>
            </a:r>
            <a:r>
              <a:rPr lang="en-US" sz="2800" dirty="0">
                <a:latin typeface="Segoe UI" panose="020B0502040204020203" pitchFamily="34" charset="0"/>
                <a:cs typeface="Segoe UI" panose="020B0502040204020203" pitchFamily="34" charset="0"/>
                <a:hlinkClick r:id="rId3"/>
              </a:rPr>
              <a:t>, et. al., 2019</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BCA87-A6F4-FCED-74FA-3E5BF9FB6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6474C-5849-12AE-9C63-E238DC01136C}"/>
              </a:ext>
            </a:extLst>
          </p:cNvPr>
          <p:cNvSpPr>
            <a:spLocks noGrp="1"/>
          </p:cNvSpPr>
          <p:nvPr>
            <p:ph type="title"/>
          </p:nvPr>
        </p:nvSpPr>
        <p:spPr>
          <a:xfrm>
            <a:off x="144077" y="328838"/>
            <a:ext cx="11903845" cy="683617"/>
          </a:xfrm>
        </p:spPr>
        <p:txBody>
          <a:bodyPr>
            <a:normAutofit/>
          </a:bodyPr>
          <a:lstStyle/>
          <a:p>
            <a:r>
              <a:rPr lang="en-US" sz="4000" dirty="0">
                <a:latin typeface="Segoe"/>
              </a:rPr>
              <a:t>Why Fully Connected Neural Networks in CV</a:t>
            </a:r>
          </a:p>
        </p:txBody>
      </p:sp>
      <p:sp>
        <p:nvSpPr>
          <p:cNvPr id="330" name="TextBox 329">
            <a:extLst>
              <a:ext uri="{FF2B5EF4-FFF2-40B4-BE49-F238E27FC236}">
                <a16:creationId xmlns:a16="http://schemas.microsoft.com/office/drawing/2014/main" id="{711093C3-E191-1415-23C6-EC7B136A3D95}"/>
              </a:ext>
            </a:extLst>
          </p:cNvPr>
          <p:cNvSpPr txBox="1"/>
          <p:nvPr/>
        </p:nvSpPr>
        <p:spPr>
          <a:xfrm>
            <a:off x="409876" y="1205070"/>
            <a:ext cx="11163815" cy="646331"/>
          </a:xfrm>
          <a:prstGeom prst="rect">
            <a:avLst/>
          </a:prstGeom>
          <a:noFill/>
        </p:spPr>
        <p:txBody>
          <a:bodyPr wrap="square" rtlCol="0">
            <a:spAutoFit/>
          </a:bodyPr>
          <a:lstStyle/>
          <a:p>
            <a:r>
              <a:rPr lang="en-US" sz="3600" dirty="0"/>
              <a:t>Pipelines for many CV tasks require fully connected NNs</a:t>
            </a:r>
          </a:p>
        </p:txBody>
      </p:sp>
      <p:cxnSp>
        <p:nvCxnSpPr>
          <p:cNvPr id="155" name="Straight Connector 154">
            <a:extLst>
              <a:ext uri="{FF2B5EF4-FFF2-40B4-BE49-F238E27FC236}">
                <a16:creationId xmlns:a16="http://schemas.microsoft.com/office/drawing/2014/main" id="{3C8A95DC-3125-4F88-41F6-A967D27BFB81}"/>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39690F1-AE6A-0500-68A0-49E5D5905615}"/>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9EFB9B6-2A8E-78E7-8E85-A5850893D62D}"/>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937038A-F428-8F70-1534-2822427FB64C}"/>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4BA4856-1CC5-6CE9-EB68-6A4949BA02F1}"/>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33FC87E-3683-9656-ABA6-14D730D40D19}"/>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22B670B-B3DF-E1A0-96C0-B2B4300497AD}"/>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BC0A7A9-CAAA-0B73-856A-992035D46F92}"/>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2052343-37D2-8FB4-1ED7-4EAF9FEE087B}"/>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F7C0554-1429-97A6-6653-802FB9706C56}"/>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5CF0A70-2B45-46FE-969F-13265EAF2039}"/>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0C67461-5783-7F4A-9B0D-491B925F4FFC}"/>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DC861F7-AFDC-E3FC-4933-0D6691F3F304}"/>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47499EF-915A-E2CD-3C21-C4C9E7AD37E0}"/>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4D5FE9C-B299-0C53-3CE4-64E7AACAF11E}"/>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BE59A3C-640C-81E7-B56B-A7D902C26D2D}"/>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6C7A497-02A0-8AF4-AFF3-82B24CCC83B3}"/>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CBC5E13-1F47-F39D-3A30-45EDDC03D8F4}"/>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27CD65-DC73-3138-991F-5DB7184BF6DA}"/>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CE6A696-11F1-C765-1224-A3CA4E18E28F}"/>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9754930-5B0B-175A-59C8-71F60B923C55}"/>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938FC45-3D2C-10B6-0B15-25B234F3C605}"/>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4D9169E-4A2C-0F5F-C4AA-22E9460F9933}"/>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F9056E1-8DDB-1432-CA4D-C1807272A409}"/>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1F5BB11-4A6E-9D2B-CB0F-1913589513F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46330C5-5B91-28D1-660A-E497A40A60E4}"/>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1768F9F-65F7-58A9-155A-4AA5572DC6CA}"/>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E1AB82B-D8AA-FF3E-2B6A-C1BA89F77CA3}"/>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C28FEA7-A514-C8A1-6B36-D3A37D25E3D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103535A-BA13-F146-516A-6ECDF871975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392D8EE-2F84-AAFB-7628-833C7C0BEFA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84B9CC1-7DC3-2A39-087C-9328DAE8B50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CA3AFFE-2031-C3F3-0134-603B46310BE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0AC712B-DF70-3DC8-9CE8-41101D8C7A35}"/>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7109314-3042-310F-33D5-1CD3B198160F}"/>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4A3DE13-77B7-CC62-CA95-6627DA25C9CB}"/>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42D1638-0975-0749-A818-85739F364A78}"/>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503FF22-0C5D-4E8B-5665-2F2624058580}"/>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64C3256-5971-0342-B3A5-03EE0FCDFC03}"/>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DDECE6D-59CD-7705-C359-9679CFCA5570}"/>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3BAB469-8279-041F-029E-10A2950FE318}"/>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80BEBFE-4764-ABB5-5395-91F2A64C801F}"/>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ADA37D1-DE53-9F35-1342-40D927BDABD3}"/>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EC968BF-77C9-0538-9757-3E8AC64EB3AF}"/>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CD610E-87FA-A28C-7ABE-32D543A66130}"/>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7302348-80EC-F9AA-C643-83BA3D7EB056}"/>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0BE062F-4CB3-078B-891E-50035D468A79}"/>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0B973E7-6DB3-E0B9-0D78-983D59F0BE28}"/>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E633041-A197-345C-4382-30B974E2AC4C}"/>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FC668CE-E5C5-7247-7BE4-1489E9D454A4}"/>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B165B2A-69AE-E846-6F35-E11AA12584D2}"/>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61EC346-E963-1780-EE9B-6DA7208FAF1C}"/>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95266CE-F15E-A4C1-3695-23FB6F9340CD}"/>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ADBF258-41FD-0516-DE28-FC3FBF38D868}"/>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B49EEE6-C756-1C86-7E2C-E25F87B32FB6}"/>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B682D5B-4C4B-AA44-5AAD-0900556C5C5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1CCB107-1EC1-76AC-A517-C3C481510505}"/>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224AC72-1E8A-D313-6435-92DD32FC05C4}"/>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44DF02C-4B91-4952-9A8D-DB7487018821}"/>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E863A9DA-0021-C7B2-325F-8AA56BE46F2C}"/>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8056EE2-69E5-4D67-E397-165EAA0678F8}"/>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255BA3C-BEEB-EA00-5B19-09ADF61B04BA}"/>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6C58867-52C0-AC62-3946-B5636FE7DF30}"/>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4AA6D82-7046-8BD5-5183-10308C0775CC}"/>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EF31ACB-A6E8-8632-F8FB-315B16B88BCF}"/>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306FF56-43F9-3D5D-BF7E-19AF0724D64A}"/>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371445B-E042-9E35-FBA5-AA0DA434100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F6AA832-A46F-A1DE-34A6-73B3FFE53707}"/>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138A334-F0DD-464C-A035-40ED0B3CF692}"/>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CCB8252-6C11-C817-BF0D-8A4710015230}"/>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C11643-9517-4D36-AF8B-0A25F25EC24B}"/>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EC048A1-5ECC-3040-E4A7-D010150876D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C7BB1656-AEBE-122D-B622-FDCC0673D10B}"/>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147E7DD-C95C-EFCE-95E1-951628A5DE4C}"/>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38072FA-C76D-8956-E214-EF3582E531DE}"/>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2D81437-0801-6E32-C290-ED3CBA064156}"/>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56A1070-C964-0B9D-27D1-CEA881C91F8C}"/>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40D6399-F6D8-CC39-7B23-AEB6CC68F2E1}"/>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61A3D21-EE45-826E-0AD5-DC5AED39AD1B}"/>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0C8CB7F-B5D9-6333-FA46-43851882A210}"/>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D92A0FE-212D-98F7-3061-377CD94733F4}"/>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FE17A0D-E7CC-420B-9FC1-B04A604E8A21}"/>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008AC02-0E4C-24A7-7152-F8CB66AECC9F}"/>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D543525-05A2-8D2A-1D18-43FE06B8B486}"/>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03D094A-A6BC-9CF9-7EA3-5427883B5CB4}"/>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23A3683-3FC6-8C28-886B-E8ABE7C2E750}"/>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E660C1D-C58B-10D2-FF42-34ED77BFF8DC}"/>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E1A7D02-5B89-B528-7BB6-E8F6BAC4297B}"/>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977AEB8-8430-6A4E-EA49-A57B3D4677F6}"/>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BC1FB86-B04C-C93F-0EDA-E9A5A4F0A8B8}"/>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9E2B193-22ED-DBBA-F818-3B76B3F52740}"/>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B8EAF57-1A37-7AB8-E4C7-457184034BC0}"/>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47B6086-8D03-B5B1-B415-5F271E3D0EB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313EDA3-C609-EA52-C8D9-298DA4973092}"/>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894DDE1-658B-4DB8-12FA-77217E7B8D2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8B901FC-FB2F-FD86-A385-787E85277091}"/>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67ACB62-6022-4117-2506-BF5EFB8F2A33}"/>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61922CF8-1DA4-14DE-EF20-3C84C16138C7}"/>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13C0C74-3817-AC00-9E78-F41E8A0C9CC5}"/>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294716-A67F-C99B-7AFB-260629C360E9}"/>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8FC2832-4F9E-0112-CA1B-1A74F8ABEFA5}"/>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5390AD87-F31C-1A77-9FF0-3FE388DEC738}"/>
              </a:ext>
            </a:extLst>
          </p:cNvPr>
          <p:cNvSpPr txBox="1"/>
          <p:nvPr/>
        </p:nvSpPr>
        <p:spPr>
          <a:xfrm>
            <a:off x="4921476" y="5250996"/>
            <a:ext cx="3080527" cy="830997"/>
          </a:xfrm>
          <a:prstGeom prst="rect">
            <a:avLst/>
          </a:prstGeom>
          <a:noFill/>
        </p:spPr>
        <p:txBody>
          <a:bodyPr wrap="square" rtlCol="0">
            <a:spAutoFit/>
          </a:bodyPr>
          <a:lstStyle/>
          <a:p>
            <a:pPr algn="ctr"/>
            <a:r>
              <a:rPr lang="en-US" sz="2400" b="1" dirty="0"/>
              <a:t>Backbone network creates feature map</a:t>
            </a:r>
          </a:p>
        </p:txBody>
      </p:sp>
      <p:pic>
        <p:nvPicPr>
          <p:cNvPr id="300" name="Picture 299">
            <a:extLst>
              <a:ext uri="{FF2B5EF4-FFF2-40B4-BE49-F238E27FC236}">
                <a16:creationId xmlns:a16="http://schemas.microsoft.com/office/drawing/2014/main" id="{0E4B738A-DDA4-2B55-0618-D23824369065}"/>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581865A5-EF7D-77E2-49D1-6C4F2A08F639}"/>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1898ACF-2CB2-E7CE-1B30-940E0BCC0B37}"/>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0CDE0F1A-105F-F752-03BE-8A182301B61F}"/>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51021D8-47E3-0EC7-54B1-AA66B442E8E1}"/>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E531A043-F5E7-3E69-CA05-EDFE9F059533}"/>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22006F73-DB41-500B-1571-A9A14D317B7A}"/>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65BE7C18-C70F-EF5F-E1AA-D49C29CCD403}"/>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F6AF4986-D0E9-312D-E3FE-B8EF33696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EAC1D493-6381-2A05-4B87-B514A7E4ED80}"/>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A53B1245-0867-1266-8FF6-3A047AEC58AA}"/>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6A418603-B72E-F7F2-CB81-EC3A2C873635}"/>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1007A84-67FE-10B1-18FC-FA75D9AB895A}"/>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6A1036D4-4168-45A4-CE0D-11E93F028CA1}"/>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E66B8D79-BBA4-9B1C-7AC6-7CEDFED5E760}"/>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6ED5F776-D418-8D3A-1380-BD58A4E470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E49234FC-CAE3-C719-1D72-CB5092FEE2D4}"/>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C2400BB-62BC-B688-9108-148FBEA24DFC}"/>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69DB557B-EB87-A36F-1E15-D8FBEAFD9E5A}"/>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3036FD8A-8B76-5560-685E-6B33144DCB23}"/>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97F2DC87-21D0-3B71-6D37-AD3F35008A83}"/>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3F3A16BB-35A2-85EC-9293-AA489B0B632E}"/>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8A3D6746-99FB-DA0B-0BC0-FF64C457D29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6774A76A-709E-7DA6-11EB-CAD75D842D2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CC009527-7297-25EA-DE17-CBB77F0E4085}"/>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5FBD15C6-87B4-7DEB-01D7-7A17B99EC41A}"/>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8F903A5-276A-F7B2-7F2E-FDD744F85934}"/>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74DD233A-97B7-3A9B-6196-D3A49913092D}"/>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1B70E9BC-7973-EC90-280D-D4FFB4A05033}"/>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01FCA0FC-3FED-5530-9BE5-2438F337811C}"/>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FB855CAC-9D66-7FDF-1504-980175833C21}"/>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6C3D302-B1AE-15F7-9FA6-2C51E5EBBCD2}"/>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93D052A2-B7AA-838B-1764-85EAAFD2043C}"/>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7DEA598-59A6-B7A2-3375-487EACE2618D}"/>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48793E57-A8B0-D93C-58F9-B2C203D4D931}"/>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A6240CDF-E984-B974-4346-2C52DC53219C}"/>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46550F7E-EE9C-981B-091D-1618D06AA32B}"/>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96D097FF-EFF4-D005-CD42-9E267626050D}"/>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2502B2DE-42A2-972D-4C77-1FA1E614B8C7}"/>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D497E164-9668-6F71-23E3-892899858CD8}"/>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A5D97F59-336B-7354-0828-97EAAF1B2968}"/>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393D869B-8B17-1334-3D6D-3E520011CB01}"/>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BF7A4D0-1769-956D-2D46-376624888859}"/>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6B31CAFA-F5E6-EA62-B478-6E7BE3623FFB}"/>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41AE01CE-6754-7EF0-8339-C066C7D89630}"/>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A0951EDA-400B-BD7A-E6F5-E420C72AC231}"/>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D38A0624-4C89-C8C1-39A7-B738E04CAB96}"/>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33EDE7BB-5F5B-B322-B33E-0F59173CA0D4}"/>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76FC15CF-42B9-0402-2F3B-B769C4F395CD}"/>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739A065-AA41-5D82-C5D0-06CC6686681B}"/>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FD7EA22-8D85-ACEA-8613-DB09739A33C6}"/>
              </a:ext>
            </a:extLst>
          </p:cNvPr>
          <p:cNvSpPr txBox="1"/>
          <p:nvPr/>
        </p:nvSpPr>
        <p:spPr>
          <a:xfrm>
            <a:off x="9175505" y="5286371"/>
            <a:ext cx="1458338" cy="1200329"/>
          </a:xfrm>
          <a:prstGeom prst="rect">
            <a:avLst/>
          </a:prstGeom>
          <a:noFill/>
        </p:spPr>
        <p:txBody>
          <a:bodyPr wrap="square" rtlCol="0">
            <a:spAutoFit/>
          </a:bodyPr>
          <a:lstStyle/>
          <a:p>
            <a:pPr algn="ctr"/>
            <a:r>
              <a:rPr lang="en-US" sz="2400" dirty="0"/>
              <a:t>Task specific NN</a:t>
            </a:r>
          </a:p>
        </p:txBody>
      </p:sp>
    </p:spTree>
    <p:extLst>
      <p:ext uri="{BB962C8B-B14F-4D97-AF65-F5344CB8AC3E}">
        <p14:creationId xmlns:p14="http://schemas.microsoft.com/office/powerpoint/2010/main" val="18743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D4CE1-E278-29A1-4EE0-DB3CE146B5B9}"/>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3870B3B-3BC8-0A2E-93BD-F6B375E39C67}"/>
              </a:ext>
            </a:extLst>
          </p:cNvPr>
          <p:cNvSpPr>
            <a:spLocks noGrp="1"/>
          </p:cNvSpPr>
          <p:nvPr>
            <p:ph type="subTitle" idx="1"/>
          </p:nvPr>
        </p:nvSpPr>
        <p:spPr>
          <a:xfrm>
            <a:off x="1485165" y="1784284"/>
            <a:ext cx="9685343" cy="2015419"/>
          </a:xfrm>
        </p:spPr>
        <p:txBody>
          <a:bodyPr>
            <a:normAutofit/>
          </a:bodyPr>
          <a:lstStyle/>
          <a:p>
            <a:r>
              <a:rPr lang="en-US" sz="4400" b="1" dirty="0"/>
              <a:t>Weight Decay</a:t>
            </a:r>
          </a:p>
        </p:txBody>
      </p:sp>
    </p:spTree>
    <p:extLst>
      <p:ext uri="{BB962C8B-B14F-4D97-AF65-F5344CB8AC3E}">
        <p14:creationId xmlns:p14="http://schemas.microsoft.com/office/powerpoint/2010/main" val="3196203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6AFE9-66A5-E0FC-AA65-5C200D90E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BC55-C0ED-F6C8-2660-8C0417B9861F}"/>
              </a:ext>
            </a:extLst>
          </p:cNvPr>
          <p:cNvSpPr>
            <a:spLocks noGrp="1"/>
          </p:cNvSpPr>
          <p:nvPr>
            <p:ph type="title"/>
          </p:nvPr>
        </p:nvSpPr>
        <p:spPr>
          <a:xfrm>
            <a:off x="379514" y="182216"/>
            <a:ext cx="11524432" cy="716510"/>
          </a:xfrm>
        </p:spPr>
        <p:txBody>
          <a:bodyPr>
            <a:normAutofit/>
          </a:bodyPr>
          <a:lstStyle/>
          <a:p>
            <a:r>
              <a:rPr lang="en-US" sz="4000" dirty="0">
                <a:latin typeface="Segoe UI" panose="020B0502040204020203" pitchFamily="34" charset="0"/>
                <a:cs typeface="Segoe UI" panose="020B0502040204020203" pitchFamily="34" charset="0"/>
              </a:rPr>
              <a:t>Weight decay</a:t>
            </a:r>
          </a:p>
        </p:txBody>
      </p:sp>
      <p:sp>
        <p:nvSpPr>
          <p:cNvPr id="3" name="Content Placeholder 2">
            <a:extLst>
              <a:ext uri="{FF2B5EF4-FFF2-40B4-BE49-F238E27FC236}">
                <a16:creationId xmlns:a16="http://schemas.microsoft.com/office/drawing/2014/main" id="{AAFBDFE4-FAB0-47E4-698E-D59C75C8EC05}"/>
              </a:ext>
            </a:extLst>
          </p:cNvPr>
          <p:cNvSpPr>
            <a:spLocks noGrp="1"/>
          </p:cNvSpPr>
          <p:nvPr>
            <p:ph sz="quarter" idx="10"/>
          </p:nvPr>
        </p:nvSpPr>
        <p:spPr>
          <a:xfrm>
            <a:off x="379514" y="982461"/>
            <a:ext cx="11525250" cy="5693324"/>
          </a:xfrm>
        </p:spPr>
        <p:txBody>
          <a:bodyPr/>
          <a:lstStyle/>
          <a:p>
            <a:pPr marL="0" indent="0">
              <a:buNone/>
            </a:pPr>
            <a:r>
              <a:rPr lang="en-US" sz="2800" dirty="0">
                <a:latin typeface="Segoe UI" panose="020B0502040204020203" pitchFamily="34" charset="0"/>
                <a:cs typeface="Segoe UI" panose="020B0502040204020203" pitchFamily="34" charset="0"/>
              </a:rPr>
              <a:t>Weight decay prevents high learning of high capacity models from becoming stuck </a:t>
            </a:r>
          </a:p>
          <a:p>
            <a:r>
              <a:rPr lang="en-US" sz="2800" dirty="0">
                <a:latin typeface="Segoe UI" panose="020B0502040204020203" pitchFamily="34" charset="0"/>
                <a:cs typeface="Segoe UI" panose="020B0502040204020203" pitchFamily="34" charset="0"/>
              </a:rPr>
              <a:t>Learning for high capacity (large number of parameter models) can become stuck at </a:t>
            </a:r>
            <a:r>
              <a:rPr lang="en-US" sz="2800" dirty="0" err="1">
                <a:latin typeface="Segoe UI" panose="020B0502040204020203" pitchFamily="34" charset="0"/>
                <a:cs typeface="Segoe UI" panose="020B0502040204020203" pitchFamily="34" charset="0"/>
              </a:rPr>
              <a:t>locall</a:t>
            </a:r>
            <a:r>
              <a:rPr lang="en-US" sz="2800" dirty="0">
                <a:latin typeface="Segoe UI" panose="020B0502040204020203" pitchFamily="34" charset="0"/>
                <a:cs typeface="Segoe UI" panose="020B0502040204020203" pitchFamily="34" charset="0"/>
              </a:rPr>
              <a:t> optimums </a:t>
            </a:r>
          </a:p>
          <a:p>
            <a:r>
              <a:rPr lang="en-US" sz="2800" dirty="0">
                <a:latin typeface="Segoe UI" panose="020B0502040204020203" pitchFamily="34" charset="0"/>
                <a:cs typeface="Segoe UI" panose="020B0502040204020203" pitchFamily="34" charset="0"/>
              </a:rPr>
              <a:t>Weight decay forces a small amount of ‘un-learning’ to keep learning moving toward better optimum   </a:t>
            </a:r>
          </a:p>
          <a:p>
            <a:r>
              <a:rPr lang="en-US" sz="2800" dirty="0">
                <a:latin typeface="Segoe UI" panose="020B0502040204020203" pitchFamily="34" charset="0"/>
                <a:cs typeface="Segoe UI" panose="020B0502040204020203" pitchFamily="34" charset="0"/>
              </a:rPr>
              <a:t>Typically use an exponential decay schedule </a:t>
            </a:r>
          </a:p>
        </p:txBody>
      </p:sp>
    </p:spTree>
    <p:extLst>
      <p:ext uri="{BB962C8B-B14F-4D97-AF65-F5344CB8AC3E}">
        <p14:creationId xmlns:p14="http://schemas.microsoft.com/office/powerpoint/2010/main" val="26263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Architectures for Fully Connected NNs</a:t>
            </a:r>
          </a:p>
        </p:txBody>
      </p:sp>
    </p:spTree>
    <p:extLst>
      <p:ext uri="{BB962C8B-B14F-4D97-AF65-F5344CB8AC3E}">
        <p14:creationId xmlns:p14="http://schemas.microsoft.com/office/powerpoint/2010/main" val="3691409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0CB54-112A-E6C2-B055-A426F508072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64D7669-D125-5A6C-0FED-F4BAFCE08B3C}"/>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Fully connected networks have multiple layers   </a:t>
            </a:r>
          </a:p>
          <a:p>
            <a:r>
              <a:rPr lang="en-GB" sz="2800" dirty="0">
                <a:latin typeface="+mn-lt"/>
                <a:ea typeface="Segoe UI" panose="020B0502040204020203" pitchFamily="34" charset="0"/>
                <a:cs typeface="Segoe UI" panose="020B0502040204020203" pitchFamily="34" charset="0"/>
              </a:rPr>
              <a:t>Layers connected into </a:t>
            </a:r>
            <a:r>
              <a:rPr lang="en-GB" sz="2800" b="1" dirty="0">
                <a:latin typeface="+mn-lt"/>
                <a:ea typeface="Segoe UI" panose="020B0502040204020203" pitchFamily="34" charset="0"/>
                <a:cs typeface="Segoe UI" panose="020B0502040204020203" pitchFamily="34" charset="0"/>
              </a:rPr>
              <a:t>sequential networks</a:t>
            </a:r>
          </a:p>
          <a:p>
            <a:r>
              <a:rPr lang="en-GB" sz="2800" dirty="0">
                <a:latin typeface="+mn-lt"/>
                <a:ea typeface="Segoe UI" panose="020B0502040204020203" pitchFamily="34" charset="0"/>
                <a:cs typeface="Segoe UI" panose="020B0502040204020203" pitchFamily="34" charset="0"/>
              </a:rPr>
              <a:t>Capacity of model determined by:</a:t>
            </a:r>
          </a:p>
          <a:p>
            <a:pPr lvl="1"/>
            <a:r>
              <a:rPr lang="en-GB" sz="2400" dirty="0">
                <a:latin typeface="+mn-lt"/>
                <a:ea typeface="Segoe UI" panose="020B0502040204020203" pitchFamily="34" charset="0"/>
                <a:cs typeface="Segoe UI" panose="020B0502040204020203" pitchFamily="34" charset="0"/>
              </a:rPr>
              <a:t>Depth or number of layers</a:t>
            </a:r>
          </a:p>
          <a:p>
            <a:pPr lvl="1"/>
            <a:r>
              <a:rPr lang="en-GB" sz="2400" dirty="0">
                <a:latin typeface="+mn-lt"/>
                <a:ea typeface="Segoe UI" panose="020B0502040204020203" pitchFamily="34" charset="0"/>
                <a:cs typeface="Segoe UI" panose="020B0502040204020203" pitchFamily="34" charset="0"/>
              </a:rPr>
              <a:t>Width of the layers in units   </a:t>
            </a:r>
          </a:p>
          <a:p>
            <a:r>
              <a:rPr lang="en-GB" sz="2800" dirty="0">
                <a:latin typeface="+mn-lt"/>
                <a:ea typeface="Segoe UI" panose="020B0502040204020203" pitchFamily="34" charset="0"/>
                <a:cs typeface="Segoe UI" panose="020B0502040204020203" pitchFamily="34" charset="0"/>
              </a:rPr>
              <a:t>Deeper and wider models have greater capacity  </a:t>
            </a:r>
          </a:p>
          <a:p>
            <a:r>
              <a:rPr lang="en-GB" sz="2800" dirty="0">
                <a:latin typeface="+mn-lt"/>
                <a:ea typeface="Segoe UI" panose="020B0502040204020203" pitchFamily="34" charset="0"/>
                <a:cs typeface="Segoe UI" panose="020B0502040204020203" pitchFamily="34" charset="0"/>
              </a:rPr>
              <a:t>Deeper and wider models are harder to train </a:t>
            </a:r>
          </a:p>
          <a:p>
            <a:pPr lvl="1"/>
            <a:r>
              <a:rPr lang="en-GB" sz="2400" dirty="0">
                <a:latin typeface="+mn-lt"/>
                <a:ea typeface="Segoe UI" panose="020B0502040204020203" pitchFamily="34" charset="0"/>
                <a:cs typeface="Segoe UI" panose="020B0502040204020203" pitchFamily="34" charset="0"/>
              </a:rPr>
              <a:t>More parameters </a:t>
            </a:r>
          </a:p>
          <a:p>
            <a:pPr lvl="1"/>
            <a:r>
              <a:rPr lang="en-GB" sz="2400" dirty="0">
                <a:latin typeface="+mn-lt"/>
                <a:ea typeface="Segoe UI" panose="020B0502040204020203" pitchFamily="34" charset="0"/>
                <a:cs typeface="Segoe UI" panose="020B0502040204020203" pitchFamily="34" charset="0"/>
              </a:rPr>
              <a:t>Require greater regularization</a:t>
            </a:r>
          </a:p>
          <a:p>
            <a:pPr lvl="1"/>
            <a:r>
              <a:rPr lang="en-GB" sz="2400" dirty="0">
                <a:latin typeface="+mn-lt"/>
                <a:ea typeface="Segoe UI" panose="020B0502040204020203" pitchFamily="34" charset="0"/>
                <a:cs typeface="Segoe UI" panose="020B0502040204020203" pitchFamily="34" charset="0"/>
              </a:rPr>
              <a:t>Consume more CPU/GPU capacity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4554DC3-9D1F-B35E-3D4F-6F07F04FBD1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Tree>
    <p:extLst>
      <p:ext uri="{BB962C8B-B14F-4D97-AF65-F5344CB8AC3E}">
        <p14:creationId xmlns:p14="http://schemas.microsoft.com/office/powerpoint/2010/main" val="41749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D61D1-6FF1-A22A-ACA9-F20A950A60E4}"/>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E39353-F353-12BC-FF3A-9AC009225038}"/>
              </a:ext>
            </a:extLst>
          </p:cNvPr>
          <p:cNvSpPr>
            <a:spLocks noGrp="1"/>
          </p:cNvSpPr>
          <p:nvPr>
            <p:ph sz="quarter" idx="10"/>
          </p:nvPr>
        </p:nvSpPr>
        <p:spPr>
          <a:xfrm>
            <a:off x="167205" y="1425673"/>
            <a:ext cx="4378669" cy="5203489"/>
          </a:xfrm>
        </p:spPr>
        <p:txBody>
          <a:bodyPr>
            <a:normAutofit/>
          </a:bodyPr>
          <a:lstStyle/>
          <a:p>
            <a:pPr marL="0" indent="0">
              <a:buNone/>
            </a:pPr>
            <a:r>
              <a:rPr lang="en-GB" sz="2200" dirty="0">
                <a:latin typeface="+mn-lt"/>
                <a:ea typeface="Segoe UI" panose="020B0502040204020203" pitchFamily="34" charset="0"/>
                <a:cs typeface="Segoe UI" panose="020B0502040204020203" pitchFamily="34" charset="0"/>
              </a:rPr>
              <a:t>Example of sequential model </a:t>
            </a:r>
          </a:p>
          <a:p>
            <a:r>
              <a:rPr lang="en-GB" sz="2200" dirty="0">
                <a:latin typeface="+mn-lt"/>
                <a:ea typeface="Segoe UI" panose="020B0502040204020203" pitchFamily="34" charset="0"/>
                <a:cs typeface="Segoe UI" panose="020B0502040204020203" pitchFamily="34" charset="0"/>
              </a:rPr>
              <a:t>Define a hidden layer with 512 units with </a:t>
            </a:r>
            <a:r>
              <a:rPr lang="en-GB" sz="2200" dirty="0" err="1">
                <a:latin typeface="+mn-lt"/>
                <a:ea typeface="Segoe UI" panose="020B0502040204020203" pitchFamily="34" charset="0"/>
                <a:cs typeface="Segoe UI" panose="020B0502040204020203" pitchFamily="34" charset="0"/>
              </a:rPr>
              <a:t>ReLu</a:t>
            </a:r>
            <a:r>
              <a:rPr lang="en-GB" sz="2200" dirty="0">
                <a:latin typeface="+mn-lt"/>
                <a:ea typeface="Segoe UI" panose="020B0502040204020203" pitchFamily="34" charset="0"/>
                <a:cs typeface="Segoe UI" panose="020B0502040204020203" pitchFamily="34" charset="0"/>
              </a:rPr>
              <a:t> activation</a:t>
            </a:r>
          </a:p>
          <a:p>
            <a:r>
              <a:rPr lang="en-GB" sz="2200" dirty="0">
                <a:latin typeface="+mn-lt"/>
                <a:ea typeface="Segoe UI" panose="020B0502040204020203" pitchFamily="34" charset="0"/>
                <a:cs typeface="Segoe UI" panose="020B0502040204020203" pitchFamily="34" charset="0"/>
              </a:rPr>
              <a:t>Input layer of 28*28 units explicitly defined   </a:t>
            </a:r>
          </a:p>
          <a:p>
            <a:r>
              <a:rPr lang="en-GB" sz="2200" dirty="0">
                <a:latin typeface="+mn-lt"/>
                <a:ea typeface="Segoe UI" panose="020B0502040204020203" pitchFamily="34" charset="0"/>
                <a:cs typeface="Segoe UI" panose="020B0502040204020203" pitchFamily="34" charset="0"/>
              </a:rPr>
              <a:t>L2 regularization applied to kernel weights </a:t>
            </a:r>
          </a:p>
          <a:p>
            <a:r>
              <a:rPr lang="en-GB" sz="2200" dirty="0">
                <a:latin typeface="+mn-lt"/>
                <a:ea typeface="Segoe UI" panose="020B0502040204020203" pitchFamily="34" charset="0"/>
                <a:cs typeface="Segoe UI" panose="020B0502040204020203" pitchFamily="34" charset="0"/>
              </a:rPr>
              <a:t>Dropout regularization layer</a:t>
            </a:r>
          </a:p>
          <a:p>
            <a:r>
              <a:rPr lang="en-GB" sz="2200" dirty="0">
                <a:latin typeface="+mn-lt"/>
                <a:ea typeface="Segoe UI" panose="020B0502040204020203" pitchFamily="34" charset="0"/>
                <a:cs typeface="Segoe UI" panose="020B0502040204020203" pitchFamily="34" charset="0"/>
              </a:rPr>
              <a:t>Output layer with 10 units using </a:t>
            </a:r>
            <a:r>
              <a:rPr lang="en-GB" sz="2200" dirty="0" err="1">
                <a:latin typeface="+mn-lt"/>
                <a:ea typeface="Segoe UI" panose="020B0502040204020203" pitchFamily="34" charset="0"/>
                <a:cs typeface="Segoe UI" panose="020B0502040204020203" pitchFamily="34" charset="0"/>
              </a:rPr>
              <a:t>softmax</a:t>
            </a:r>
            <a:r>
              <a:rPr lang="en-GB" sz="2200" dirty="0">
                <a:latin typeface="+mn-lt"/>
                <a:ea typeface="Segoe UI" panose="020B0502040204020203" pitchFamily="34" charset="0"/>
                <a:cs typeface="Segoe UI" panose="020B0502040204020203" pitchFamily="34" charset="0"/>
              </a:rPr>
              <a:t> activation for multi-class classification </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C8AF56-2E47-853C-25E6-8047BF1D8D3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
        <p:nvSpPr>
          <p:cNvPr id="3" name="Content Placeholder 6">
            <a:extLst>
              <a:ext uri="{FF2B5EF4-FFF2-40B4-BE49-F238E27FC236}">
                <a16:creationId xmlns:a16="http://schemas.microsoft.com/office/drawing/2014/main" id="{BEEF3975-D993-053E-72BF-E243919CE02E}"/>
              </a:ext>
            </a:extLst>
          </p:cNvPr>
          <p:cNvSpPr txBox="1">
            <a:spLocks/>
          </p:cNvSpPr>
          <p:nvPr/>
        </p:nvSpPr>
        <p:spPr>
          <a:xfrm>
            <a:off x="4499718" y="2170253"/>
            <a:ext cx="7692282" cy="446856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t>
            </a:r>
            <a:r>
              <a:rPr lang="en-GB" sz="2200" dirty="0">
                <a:latin typeface="Courier New" panose="02070309020205020404" pitchFamily="49" charset="0"/>
                <a:ea typeface="Segoe UI" panose="020B0502040204020203" pitchFamily="34" charset="0"/>
                <a:cs typeface="Courier New" panose="02070309020205020404" pitchFamily="49" charset="0"/>
              </a:rPr>
              <a:t> = </a:t>
            </a:r>
            <a:r>
              <a:rPr lang="en-GB" sz="2200" dirty="0" err="1">
                <a:latin typeface="Courier New" panose="02070309020205020404" pitchFamily="49" charset="0"/>
                <a:ea typeface="Segoe UI" panose="020B0502040204020203" pitchFamily="34" charset="0"/>
                <a:cs typeface="Courier New" panose="02070309020205020404" pitchFamily="49" charset="0"/>
              </a:rPr>
              <a:t>models.Sequential</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(512, activation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relu</a:t>
            </a: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input_shape</a:t>
            </a:r>
            <a:r>
              <a:rPr lang="en-GB" sz="2200" dirty="0">
                <a:latin typeface="Courier New" panose="02070309020205020404" pitchFamily="49" charset="0"/>
                <a:ea typeface="Segoe UI" panose="020B0502040204020203" pitchFamily="34" charset="0"/>
                <a:cs typeface="Courier New" panose="02070309020205020404" pitchFamily="49" charset="0"/>
              </a:rPr>
              <a:t> = (28*28, ),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kernel_regularizer</a:t>
            </a:r>
            <a:r>
              <a:rPr lang="en-GB" sz="2200" dirty="0">
                <a:latin typeface="Courier New" panose="02070309020205020404" pitchFamily="49" charset="0"/>
                <a:ea typeface="Segoe UI" panose="020B0502040204020203" pitchFamily="34" charset="0"/>
                <a:cs typeface="Courier New" panose="02070309020205020404" pitchFamily="49" charset="0"/>
              </a:rPr>
              <a:t>=regularizers.l2(0.0002)))  </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layers.Dropout</a:t>
            </a:r>
            <a:r>
              <a:rPr lang="en-GB" sz="2200" dirty="0">
                <a:latin typeface="Courier New" panose="02070309020205020404" pitchFamily="49" charset="0"/>
                <a:ea typeface="Segoe UI" panose="020B0502040204020203" pitchFamily="34" charset="0"/>
                <a:cs typeface="Courier New" panose="02070309020205020404" pitchFamily="49" charset="0"/>
              </a:rPr>
              <a:t>(rate=0.5))</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(10,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softmax</a:t>
            </a:r>
            <a:r>
              <a:rPr lang="en-GB" sz="2200" dirty="0">
                <a:latin typeface="Courier New" panose="02070309020205020404" pitchFamily="49" charset="0"/>
                <a:ea typeface="Segoe UI" panose="020B0502040204020203" pitchFamily="34" charset="0"/>
                <a:cs typeface="Courier New" panose="02070309020205020404" pitchFamily="49" charset="0"/>
              </a:rPr>
              <a:t>'))</a:t>
            </a:r>
            <a:endParaRPr lang="en-GB" sz="22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cxnSp>
        <p:nvCxnSpPr>
          <p:cNvPr id="5" name="Straight Arrow Connector 4">
            <a:extLst>
              <a:ext uri="{FF2B5EF4-FFF2-40B4-BE49-F238E27FC236}">
                <a16:creationId xmlns:a16="http://schemas.microsoft.com/office/drawing/2014/main" id="{F06CE158-AF3F-FF1B-3174-0374D5A09EAD}"/>
              </a:ext>
            </a:extLst>
          </p:cNvPr>
          <p:cNvCxnSpPr>
            <a:cxnSpLocks/>
          </p:cNvCxnSpPr>
          <p:nvPr/>
        </p:nvCxnSpPr>
        <p:spPr>
          <a:xfrm>
            <a:off x="4155311" y="2170253"/>
            <a:ext cx="416689" cy="558025"/>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4D4DBE-FD0C-AF2A-C596-52A85CB18037}"/>
              </a:ext>
            </a:extLst>
          </p:cNvPr>
          <p:cNvCxnSpPr>
            <a:cxnSpLocks/>
          </p:cNvCxnSpPr>
          <p:nvPr/>
        </p:nvCxnSpPr>
        <p:spPr>
          <a:xfrm>
            <a:off x="3663387" y="1722992"/>
            <a:ext cx="1116957" cy="53985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8728B5B-5E7E-2A4B-0166-A171C0AD1C6D}"/>
              </a:ext>
            </a:extLst>
          </p:cNvPr>
          <p:cNvCxnSpPr>
            <a:cxnSpLocks/>
          </p:cNvCxnSpPr>
          <p:nvPr/>
        </p:nvCxnSpPr>
        <p:spPr>
          <a:xfrm>
            <a:off x="3582365" y="2980481"/>
            <a:ext cx="1898248" cy="8826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BDB8FB-A818-422A-43E5-09520BD93151}"/>
              </a:ext>
            </a:extLst>
          </p:cNvPr>
          <p:cNvCxnSpPr>
            <a:cxnSpLocks/>
          </p:cNvCxnSpPr>
          <p:nvPr/>
        </p:nvCxnSpPr>
        <p:spPr>
          <a:xfrm flipV="1">
            <a:off x="3715473" y="3382415"/>
            <a:ext cx="1666732" cy="495105"/>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9D114E-FA1A-3A5D-9E00-D1DBEF3071DD}"/>
              </a:ext>
            </a:extLst>
          </p:cNvPr>
          <p:cNvCxnSpPr>
            <a:cxnSpLocks/>
          </p:cNvCxnSpPr>
          <p:nvPr/>
        </p:nvCxnSpPr>
        <p:spPr>
          <a:xfrm flipV="1">
            <a:off x="3848582" y="4106405"/>
            <a:ext cx="697292" cy="59870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22F862-9C69-0C96-E31E-BF7E6100E29D}"/>
              </a:ext>
            </a:extLst>
          </p:cNvPr>
          <p:cNvCxnSpPr>
            <a:cxnSpLocks/>
          </p:cNvCxnSpPr>
          <p:nvPr/>
        </p:nvCxnSpPr>
        <p:spPr>
          <a:xfrm flipV="1">
            <a:off x="4155311" y="4508339"/>
            <a:ext cx="416689" cy="66408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54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5B091-1649-A513-5A0E-B180A5F3224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4D0DD814-62D0-258D-D6B6-4B994E3A9971}"/>
              </a:ext>
            </a:extLst>
          </p:cNvPr>
          <p:cNvSpPr>
            <a:spLocks noGrp="1"/>
          </p:cNvSpPr>
          <p:nvPr>
            <p:ph type="subTitle" idx="1"/>
          </p:nvPr>
        </p:nvSpPr>
        <p:spPr>
          <a:xfrm>
            <a:off x="1485165" y="1784284"/>
            <a:ext cx="9685343" cy="2015419"/>
          </a:xfrm>
        </p:spPr>
        <p:txBody>
          <a:bodyPr>
            <a:normAutofit/>
          </a:bodyPr>
          <a:lstStyle/>
          <a:p>
            <a:r>
              <a:rPr lang="en-US" sz="4400" b="1" dirty="0"/>
              <a:t>Training Deep NN Models</a:t>
            </a:r>
          </a:p>
        </p:txBody>
      </p:sp>
    </p:spTree>
    <p:extLst>
      <p:ext uri="{BB962C8B-B14F-4D97-AF65-F5344CB8AC3E}">
        <p14:creationId xmlns:p14="http://schemas.microsoft.com/office/powerpoint/2010/main" val="4228618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53CE-11C1-F3EC-1B54-AADD8401D83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06C4B0-9F8D-CEF8-4BE8-335481856DAD}"/>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r>
              <a:rPr lang="en-GB" sz="2800" dirty="0">
                <a:latin typeface="+mn-lt"/>
                <a:ea typeface="Segoe UI" panose="020B0502040204020203" pitchFamily="34" charset="0"/>
                <a:cs typeface="Segoe UI" panose="020B0502040204020203" pitchFamily="34" charset="0"/>
              </a:rPr>
              <a:t>High capacity models are difficult to train    </a:t>
            </a:r>
          </a:p>
          <a:p>
            <a:r>
              <a:rPr lang="en-GB" sz="2800" dirty="0">
                <a:latin typeface="+mn-lt"/>
                <a:ea typeface="Segoe UI" panose="020B0502040204020203" pitchFamily="34" charset="0"/>
                <a:cs typeface="Segoe UI" panose="020B0502040204020203" pitchFamily="34" charset="0"/>
              </a:rPr>
              <a:t>Trade-off between training time (epochs) and </a:t>
            </a:r>
            <a:r>
              <a:rPr lang="en-GB" sz="2400" dirty="0">
                <a:latin typeface="+mn-lt"/>
                <a:ea typeface="Segoe UI" panose="020B0502040204020203" pitchFamily="34" charset="0"/>
                <a:cs typeface="Segoe UI" panose="020B0502040204020203" pitchFamily="34" charset="0"/>
              </a:rPr>
              <a:t>over-fitting    </a:t>
            </a:r>
          </a:p>
          <a:p>
            <a:pPr lvl="1"/>
            <a:r>
              <a:rPr lang="en-GB" sz="2400" dirty="0">
                <a:latin typeface="+mn-lt"/>
                <a:ea typeface="Segoe UI" panose="020B0502040204020203" pitchFamily="34" charset="0"/>
                <a:cs typeface="Segoe UI" panose="020B0502040204020203" pitchFamily="34" charset="0"/>
              </a:rPr>
              <a:t>Slower training less likely to over-fit</a:t>
            </a:r>
          </a:p>
          <a:p>
            <a:pPr lvl="1"/>
            <a:r>
              <a:rPr lang="en-GB" sz="2400" dirty="0">
                <a:latin typeface="+mn-lt"/>
                <a:ea typeface="Segoe UI" panose="020B0502040204020203" pitchFamily="34" charset="0"/>
                <a:cs typeface="Segoe UI" panose="020B0502040204020203" pitchFamily="34" charset="0"/>
              </a:rPr>
              <a:t>Slower training requires more epochs (time) and CPU/GPU use</a:t>
            </a:r>
          </a:p>
          <a:p>
            <a:r>
              <a:rPr lang="en-GB" sz="2800" dirty="0">
                <a:latin typeface="+mn-lt"/>
                <a:ea typeface="Segoe UI" panose="020B0502040204020203" pitchFamily="34" charset="0"/>
                <a:cs typeface="Segoe UI" panose="020B0502040204020203" pitchFamily="34" charset="0"/>
              </a:rPr>
              <a:t>Large toolbox to prevent overfitting of high capacity CV models   </a:t>
            </a:r>
          </a:p>
          <a:p>
            <a:pPr lvl="1"/>
            <a:r>
              <a:rPr lang="en-GB" sz="2400" dirty="0">
                <a:latin typeface="+mn-lt"/>
                <a:ea typeface="Segoe UI" panose="020B0502040204020203" pitchFamily="34" charset="0"/>
                <a:cs typeface="Segoe UI" panose="020B0502040204020203" pitchFamily="34" charset="0"/>
              </a:rPr>
              <a:t>Apply multiple regularizations simultaneously    </a:t>
            </a:r>
          </a:p>
          <a:p>
            <a:pPr lvl="1"/>
            <a:r>
              <a:rPr lang="en-GB" sz="2400" dirty="0">
                <a:latin typeface="+mn-lt"/>
                <a:ea typeface="Segoe UI" panose="020B0502040204020203" pitchFamily="34" charset="0"/>
                <a:cs typeface="Segoe UI" panose="020B0502040204020203" pitchFamily="34" charset="0"/>
              </a:rPr>
              <a:t>Adjust learning rate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ED618D3-525C-FC63-76A8-8264917B4F2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8235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A9094-8576-03CF-06DC-DB2450FC2E8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3B791A-79FC-6917-6F1E-905159B1AF03}"/>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r>
              <a:rPr lang="en-GB" sz="2800" dirty="0">
                <a:latin typeface="+mn-lt"/>
                <a:ea typeface="Segoe UI" panose="020B0502040204020203" pitchFamily="34" charset="0"/>
                <a:cs typeface="Segoe UI" panose="020B0502040204020203" pitchFamily="34" charset="0"/>
              </a:rPr>
              <a:t>High capacity models are difficult to train    </a:t>
            </a:r>
          </a:p>
          <a:p>
            <a:r>
              <a:rPr lang="en-GB" sz="2800" dirty="0">
                <a:latin typeface="+mn-lt"/>
                <a:ea typeface="Segoe UI" panose="020B0502040204020203" pitchFamily="34" charset="0"/>
                <a:cs typeface="Segoe UI" panose="020B0502040204020203" pitchFamily="34" charset="0"/>
              </a:rPr>
              <a:t>Essential to pick suitable learning rate   </a:t>
            </a:r>
            <a:endParaRPr lang="en-GB" sz="2400" dirty="0">
              <a:latin typeface="+mn-lt"/>
              <a:ea typeface="Segoe UI" panose="020B0502040204020203" pitchFamily="34" charset="0"/>
              <a:cs typeface="Segoe UI" panose="020B0502040204020203" pitchFamily="34" charset="0"/>
            </a:endParaRPr>
          </a:p>
          <a:p>
            <a:pPr lvl="1"/>
            <a:r>
              <a:rPr lang="en-GB" sz="2400" dirty="0">
                <a:latin typeface="+mn-lt"/>
                <a:ea typeface="Segoe UI" panose="020B0502040204020203" pitchFamily="34" charset="0"/>
                <a:cs typeface="Segoe UI" panose="020B0502040204020203" pitchFamily="34" charset="0"/>
              </a:rPr>
              <a:t>High learning rates good initially, but lead to overfitting   </a:t>
            </a:r>
          </a:p>
          <a:p>
            <a:pPr lvl="1"/>
            <a:r>
              <a:rPr lang="en-GB" sz="2400" dirty="0">
                <a:latin typeface="+mn-lt"/>
                <a:ea typeface="Segoe UI" panose="020B0502040204020203" pitchFamily="34" charset="0"/>
                <a:cs typeface="Segoe UI" panose="020B0502040204020203" pitchFamily="34" charset="0"/>
              </a:rPr>
              <a:t>Low learning rates require excessive computing to converge   </a:t>
            </a:r>
          </a:p>
          <a:p>
            <a:r>
              <a:rPr lang="en-GB" sz="2800" dirty="0">
                <a:latin typeface="+mn-lt"/>
                <a:ea typeface="Segoe UI" panose="020B0502040204020203" pitchFamily="34" charset="0"/>
                <a:cs typeface="Segoe UI" panose="020B0502040204020203" pitchFamily="34" charset="0"/>
              </a:rPr>
              <a:t>Variable learning rates are often good choice   </a:t>
            </a:r>
          </a:p>
          <a:p>
            <a:pPr lvl="1"/>
            <a:r>
              <a:rPr lang="en-GB" sz="2400" dirty="0">
                <a:latin typeface="+mn-lt"/>
                <a:ea typeface="Segoe UI" panose="020B0502040204020203" pitchFamily="34" charset="0"/>
                <a:cs typeface="Segoe UI" panose="020B0502040204020203" pitchFamily="34" charset="0"/>
              </a:rPr>
              <a:t>Learning rate decays with epochs  </a:t>
            </a:r>
          </a:p>
          <a:p>
            <a:pPr lvl="1"/>
            <a:r>
              <a:rPr lang="en-GB" sz="2400" dirty="0">
                <a:latin typeface="+mn-lt"/>
                <a:ea typeface="Segoe UI" panose="020B0502040204020203" pitchFamily="34" charset="0"/>
                <a:cs typeface="Segoe UI" panose="020B0502040204020203" pitchFamily="34" charset="0"/>
              </a:rPr>
              <a:t>Linear decay</a:t>
            </a:r>
          </a:p>
          <a:p>
            <a:pPr lvl="1"/>
            <a:r>
              <a:rPr lang="en-GB" sz="2400" dirty="0">
                <a:latin typeface="+mn-lt"/>
                <a:ea typeface="Segoe UI" panose="020B0502040204020203" pitchFamily="34" charset="0"/>
                <a:cs typeface="Segoe UI" panose="020B0502040204020203" pitchFamily="34" charset="0"/>
              </a:rPr>
              <a:t>Exponential decay </a:t>
            </a:r>
          </a:p>
          <a:p>
            <a:pPr lvl="1"/>
            <a:r>
              <a:rPr lang="en-GB" sz="2400" dirty="0">
                <a:latin typeface="+mn-lt"/>
                <a:ea typeface="Segoe UI" panose="020B0502040204020203" pitchFamily="34" charset="0"/>
                <a:cs typeface="Segoe UI" panose="020B0502040204020203" pitchFamily="34" charset="0"/>
              </a:rPr>
              <a:t>Etc.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7004F7-1DED-13BC-89B7-9933699D73A8}"/>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2196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870D1-B251-4158-41C7-1BE8FEBC74C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790761-E222-42DA-41AD-3D6254284D27}"/>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model not learning:</a:t>
            </a:r>
          </a:p>
          <a:p>
            <a:r>
              <a:rPr lang="en-GB" sz="2800" dirty="0">
                <a:latin typeface="+mn-lt"/>
                <a:ea typeface="Segoe UI" panose="020B0502040204020203" pitchFamily="34" charset="0"/>
                <a:cs typeface="Segoe UI" panose="020B0502040204020203" pitchFamily="34" charset="0"/>
              </a:rPr>
              <a:t>Too high of learning rate</a:t>
            </a:r>
          </a:p>
          <a:p>
            <a:r>
              <a:rPr lang="en-GB" sz="2800" dirty="0">
                <a:latin typeface="+mn-lt"/>
                <a:ea typeface="Segoe UI" panose="020B0502040204020203" pitchFamily="34" charset="0"/>
                <a:cs typeface="Segoe UI" panose="020B0502040204020203" pitchFamily="34" charset="0"/>
              </a:rPr>
              <a:t>Insufficient regularization  </a:t>
            </a:r>
          </a:p>
          <a:p>
            <a:r>
              <a:rPr lang="en-GB" sz="2800" dirty="0">
                <a:latin typeface="+mn-lt"/>
                <a:ea typeface="Segoe UI" panose="020B0502040204020203" pitchFamily="34" charset="0"/>
                <a:cs typeface="Segoe UI" panose="020B0502040204020203" pitchFamily="34" charset="0"/>
              </a:rPr>
              <a:t>Loss curves show problems</a:t>
            </a:r>
          </a:p>
          <a:p>
            <a:pPr lvl="1"/>
            <a:r>
              <a:rPr lang="en-GB" sz="2400" dirty="0">
                <a:latin typeface="+mn-lt"/>
                <a:ea typeface="Segoe UI" panose="020B0502040204020203" pitchFamily="34" charset="0"/>
                <a:cs typeface="Segoe UI" panose="020B0502040204020203" pitchFamily="34" charset="0"/>
              </a:rPr>
              <a:t>Divergence between training and test loss</a:t>
            </a:r>
          </a:p>
          <a:p>
            <a:pPr lvl="1"/>
            <a:r>
              <a:rPr lang="en-GB" sz="2400" dirty="0">
                <a:latin typeface="+mn-lt"/>
                <a:ea typeface="Segoe UI" panose="020B0502040204020203" pitchFamily="34" charset="0"/>
                <a:cs typeface="Segoe UI" panose="020B0502040204020203" pitchFamily="34" charset="0"/>
              </a:rPr>
              <a:t>Curves show erratic </a:t>
            </a:r>
            <a:r>
              <a:rPr lang="en-GB" sz="2400" dirty="0" err="1">
                <a:latin typeface="+mn-lt"/>
                <a:ea typeface="Segoe UI" panose="020B0502040204020203" pitchFamily="34" charset="0"/>
                <a:cs typeface="Segoe UI" panose="020B0502040204020203" pitchFamily="34" charset="0"/>
              </a:rPr>
              <a:t>behavior</a:t>
            </a:r>
            <a:r>
              <a:rPr lang="en-GB" sz="2400" dirty="0">
                <a:latin typeface="+mn-lt"/>
                <a:ea typeface="Segoe UI" panose="020B0502040204020203" pitchFamily="34" charset="0"/>
                <a:cs typeface="Segoe UI" panose="020B0502040204020203" pitchFamily="34" charset="0"/>
              </a:rPr>
              <a:t>  </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9D464E7F-AF4C-81B1-8B9D-7D26A4FA88F2}"/>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96550335-4A04-227E-2BB0-728297934DD0}"/>
              </a:ext>
            </a:extLst>
          </p:cNvPr>
          <p:cNvPicPr>
            <a:picLocks noChangeAspect="1"/>
          </p:cNvPicPr>
          <p:nvPr/>
        </p:nvPicPr>
        <p:blipFill>
          <a:blip r:embed="rId3"/>
          <a:stretch>
            <a:fillRect/>
          </a:stretch>
        </p:blipFill>
        <p:spPr>
          <a:xfrm>
            <a:off x="6096000" y="1430144"/>
            <a:ext cx="5993522" cy="4756425"/>
          </a:xfrm>
          <a:prstGeom prst="rect">
            <a:avLst/>
          </a:prstGeom>
        </p:spPr>
      </p:pic>
    </p:spTree>
    <p:extLst>
      <p:ext uri="{BB962C8B-B14F-4D97-AF65-F5344CB8AC3E}">
        <p14:creationId xmlns:p14="http://schemas.microsoft.com/office/powerpoint/2010/main" val="392536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0383-428B-56FE-1C20-E96D3F8A756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EA530C-D1F8-662B-ACB0-2F24E71CFBF1}"/>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poor (fixed and aggressive) learning rate:</a:t>
            </a:r>
          </a:p>
          <a:p>
            <a:r>
              <a:rPr lang="en-GB" sz="2800" dirty="0">
                <a:latin typeface="+mn-lt"/>
                <a:ea typeface="Segoe UI" panose="020B0502040204020203" pitchFamily="34" charset="0"/>
                <a:cs typeface="Segoe UI" panose="020B0502040204020203" pitchFamily="34" charset="0"/>
              </a:rPr>
              <a:t>Notice sharp elbow in loss curves </a:t>
            </a:r>
          </a:p>
          <a:p>
            <a:r>
              <a:rPr lang="en-GB" sz="2800" dirty="0">
                <a:latin typeface="+mn-lt"/>
                <a:ea typeface="Segoe UI" panose="020B0502040204020203" pitchFamily="34" charset="0"/>
                <a:cs typeface="Segoe UI" panose="020B0502040204020203" pitchFamily="34" charset="0"/>
              </a:rPr>
              <a:t>Learning continues, even after 80 epochs </a:t>
            </a:r>
          </a:p>
          <a:p>
            <a:r>
              <a:rPr lang="en-GB" sz="2800" dirty="0">
                <a:latin typeface="+mn-lt"/>
                <a:ea typeface="Segoe UI" panose="020B0502040204020203" pitchFamily="34" charset="0"/>
                <a:cs typeface="Segoe UI" panose="020B0502040204020203" pitchFamily="34" charset="0"/>
              </a:rPr>
              <a:t>Smooth curves indicate sufficient regularization  </a:t>
            </a:r>
            <a:r>
              <a:rPr lang="en-GB" sz="2400" dirty="0">
                <a:latin typeface="+mn-lt"/>
                <a:ea typeface="Segoe UI" panose="020B0502040204020203" pitchFamily="34" charset="0"/>
                <a:cs typeface="Segoe UI" panose="020B0502040204020203" pitchFamily="34" charset="0"/>
              </a:rPr>
              <a:t>  </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7524796-BD41-D834-0698-5FBC7FCF506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6480EBC8-C041-0FEE-EB19-1EE9A5798E43}"/>
              </a:ext>
            </a:extLst>
          </p:cNvPr>
          <p:cNvPicPr>
            <a:picLocks noChangeAspect="1"/>
          </p:cNvPicPr>
          <p:nvPr/>
        </p:nvPicPr>
        <p:blipFill>
          <a:blip r:embed="rId3"/>
          <a:stretch>
            <a:fillRect/>
          </a:stretch>
        </p:blipFill>
        <p:spPr>
          <a:xfrm>
            <a:off x="6142707" y="1361895"/>
            <a:ext cx="5881447" cy="4584317"/>
          </a:xfrm>
          <a:prstGeom prst="rect">
            <a:avLst/>
          </a:prstGeom>
        </p:spPr>
      </p:pic>
    </p:spTree>
    <p:extLst>
      <p:ext uri="{BB962C8B-B14F-4D97-AF65-F5344CB8AC3E}">
        <p14:creationId xmlns:p14="http://schemas.microsoft.com/office/powerpoint/2010/main" val="167303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F9C47-2FD9-9956-2BBB-E2D472B581D6}"/>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DE37B4B-EEE1-03CE-FAD6-65AC4C956C90}"/>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17088F9-AE6F-CE67-34CD-7D0A48260BA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1886865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F6CB-6DF1-95FF-2B67-40941878CC23}"/>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B8D5F2-9949-1364-3A1E-C6FEE279CBF4}"/>
              </a:ext>
            </a:extLst>
          </p:cNvPr>
          <p:cNvSpPr>
            <a:spLocks noGrp="1"/>
          </p:cNvSpPr>
          <p:nvPr>
            <p:ph sz="quarter" idx="10"/>
          </p:nvPr>
        </p:nvSpPr>
        <p:spPr>
          <a:xfrm>
            <a:off x="666751" y="1388226"/>
            <a:ext cx="5525044"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good learning:</a:t>
            </a:r>
          </a:p>
          <a:p>
            <a:r>
              <a:rPr lang="en-GB" sz="2800" dirty="0">
                <a:latin typeface="+mn-lt"/>
                <a:ea typeface="Segoe UI" panose="020B0502040204020203" pitchFamily="34" charset="0"/>
                <a:cs typeface="Segoe UI" panose="020B0502040204020203" pitchFamily="34" charset="0"/>
              </a:rPr>
              <a:t>Exponential decay learning rate</a:t>
            </a:r>
          </a:p>
          <a:p>
            <a:r>
              <a:rPr lang="en-GB" sz="2800" dirty="0">
                <a:latin typeface="+mn-lt"/>
                <a:ea typeface="Segoe UI" panose="020B0502040204020203" pitchFamily="34" charset="0"/>
                <a:cs typeface="Segoe UI" panose="020B0502040204020203" pitchFamily="34" charset="0"/>
              </a:rPr>
              <a:t>Multiple regularizations</a:t>
            </a:r>
          </a:p>
          <a:p>
            <a:pPr lvl="1"/>
            <a:r>
              <a:rPr lang="en-GB" sz="2400" dirty="0">
                <a:latin typeface="+mn-lt"/>
                <a:ea typeface="Segoe UI" panose="020B0502040204020203" pitchFamily="34" charset="0"/>
                <a:cs typeface="Segoe UI" panose="020B0502040204020203" pitchFamily="34" charset="0"/>
              </a:rPr>
              <a:t>L2 </a:t>
            </a:r>
          </a:p>
          <a:p>
            <a:pPr lvl="1"/>
            <a:r>
              <a:rPr lang="en-GB" sz="2400" dirty="0">
                <a:latin typeface="+mn-lt"/>
                <a:ea typeface="Segoe UI" panose="020B0502040204020203" pitchFamily="34" charset="0"/>
                <a:cs typeface="Segoe UI" panose="020B0502040204020203" pitchFamily="34" charset="0"/>
              </a:rPr>
              <a:t>Dropout</a:t>
            </a:r>
          </a:p>
          <a:p>
            <a:pPr lvl="1"/>
            <a:r>
              <a:rPr lang="en-GB" sz="2400" dirty="0">
                <a:latin typeface="+mn-lt"/>
                <a:ea typeface="Segoe UI" panose="020B0502040204020203" pitchFamily="34" charset="0"/>
                <a:cs typeface="Segoe UI" panose="020B0502040204020203" pitchFamily="34" charset="0"/>
              </a:rPr>
              <a:t>Weight decay</a:t>
            </a:r>
          </a:p>
          <a:p>
            <a:r>
              <a:rPr lang="en-GB" sz="2800" dirty="0">
                <a:latin typeface="+mn-lt"/>
                <a:ea typeface="Segoe UI" panose="020B0502040204020203" pitchFamily="34" charset="0"/>
                <a:cs typeface="Segoe UI" panose="020B0502040204020203" pitchFamily="34" charset="0"/>
              </a:rPr>
              <a:t>Loss curves decrease smoothly with little learning at end of epochs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64FA6B7C-DC94-DC1C-3281-EB6F059A225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396815B1-0ED4-D2C4-2C4A-9388194F4319}"/>
              </a:ext>
            </a:extLst>
          </p:cNvPr>
          <p:cNvPicPr>
            <a:picLocks noChangeAspect="1"/>
          </p:cNvPicPr>
          <p:nvPr/>
        </p:nvPicPr>
        <p:blipFill>
          <a:blip r:embed="rId3"/>
          <a:stretch>
            <a:fillRect/>
          </a:stretch>
        </p:blipFill>
        <p:spPr>
          <a:xfrm>
            <a:off x="5951922" y="1531196"/>
            <a:ext cx="6144651" cy="4587445"/>
          </a:xfrm>
          <a:prstGeom prst="rect">
            <a:avLst/>
          </a:prstGeom>
        </p:spPr>
      </p:pic>
    </p:spTree>
    <p:extLst>
      <p:ext uri="{BB962C8B-B14F-4D97-AF65-F5344CB8AC3E}">
        <p14:creationId xmlns:p14="http://schemas.microsoft.com/office/powerpoint/2010/main" val="10294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7893F-474E-1545-810C-B769320FE9E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359647-7820-B1AB-F108-DD78DAB8BEAA}"/>
              </a:ext>
            </a:extLst>
          </p:cNvPr>
          <p:cNvSpPr>
            <a:spLocks noGrp="1"/>
          </p:cNvSpPr>
          <p:nvPr>
            <p:ph sz="quarter" idx="10"/>
          </p:nvPr>
        </p:nvSpPr>
        <p:spPr>
          <a:xfrm>
            <a:off x="666750" y="1388227"/>
            <a:ext cx="11525250" cy="539852"/>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Training high capacity models requires significant experimentation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2060602-0E72-077A-3C05-721A0A21E08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F5D718D0-28EE-F31B-0663-8B57A0B8032A}"/>
              </a:ext>
            </a:extLst>
          </p:cNvPr>
          <p:cNvPicPr>
            <a:picLocks noChangeAspect="1"/>
          </p:cNvPicPr>
          <p:nvPr/>
        </p:nvPicPr>
        <p:blipFill>
          <a:blip r:embed="rId3"/>
          <a:stretch>
            <a:fillRect/>
          </a:stretch>
        </p:blipFill>
        <p:spPr>
          <a:xfrm>
            <a:off x="1291932" y="2001230"/>
            <a:ext cx="9109544" cy="4692178"/>
          </a:xfrm>
          <a:prstGeom prst="rect">
            <a:avLst/>
          </a:prstGeom>
        </p:spPr>
      </p:pic>
    </p:spTree>
    <p:extLst>
      <p:ext uri="{BB962C8B-B14F-4D97-AF65-F5344CB8AC3E}">
        <p14:creationId xmlns:p14="http://schemas.microsoft.com/office/powerpoint/2010/main" val="572854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B85B-83F7-1762-3C30-83A9D285878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60DFEBDE-887D-16AE-B653-957685C6DA47}"/>
              </a:ext>
            </a:extLst>
          </p:cNvPr>
          <p:cNvSpPr>
            <a:spLocks noGrp="1"/>
          </p:cNvSpPr>
          <p:nvPr>
            <p:ph type="subTitle" idx="1"/>
          </p:nvPr>
        </p:nvSpPr>
        <p:spPr>
          <a:xfrm>
            <a:off x="1485165" y="1784284"/>
            <a:ext cx="9685343" cy="2015419"/>
          </a:xfrm>
        </p:spPr>
        <p:txBody>
          <a:bodyPr>
            <a:normAutofit/>
          </a:bodyPr>
          <a:lstStyle/>
          <a:p>
            <a:r>
              <a:rPr lang="en-US" sz="4400" b="1" dirty="0"/>
              <a:t>Model Deployment  </a:t>
            </a:r>
          </a:p>
        </p:txBody>
      </p:sp>
    </p:spTree>
    <p:extLst>
      <p:ext uri="{BB962C8B-B14F-4D97-AF65-F5344CB8AC3E}">
        <p14:creationId xmlns:p14="http://schemas.microsoft.com/office/powerpoint/2010/main" val="517198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Architecture for deep NNs</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2558D-7B75-A0D7-E6AF-EB386445A72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0E3566-9ED0-6D03-6CAF-1B80819C9AFF}"/>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E637B476-18CA-D832-46BF-FA1F6CE32BB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1016543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24142</TotalTime>
  <Words>3107</Words>
  <Application>Microsoft Office PowerPoint</Application>
  <PresentationFormat>Widescreen</PresentationFormat>
  <Paragraphs>597</Paragraphs>
  <Slides>79</Slides>
  <Notes>30</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79</vt:i4>
      </vt:variant>
    </vt:vector>
  </HeadingPairs>
  <TitlesOfParts>
    <vt:vector size="92" baseType="lpstr">
      <vt:lpstr>Arial</vt:lpstr>
      <vt:lpstr>Calibri</vt:lpstr>
      <vt:lpstr>Calibri Light</vt:lpstr>
      <vt:lpstr>Cambria Math</vt:lpstr>
      <vt:lpstr>Courier New</vt:lpstr>
      <vt:lpstr>Segoe</vt:lpstr>
      <vt:lpstr>Segoe UI</vt:lpstr>
      <vt:lpstr>Segoe UI Emoji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 Agents </vt:lpstr>
      <vt:lpstr>Why Fully Connected Neural Networks in CV</vt:lpstr>
      <vt:lpstr>    Building Blocks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 </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 Regularization for Deep Learning</vt:lpstr>
      <vt:lpstr> Regularization for Deep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Weight decay</vt:lpstr>
      <vt:lpstr>PowerPoint Presentation</vt:lpstr>
      <vt:lpstr>    Architectures for Fully Connected NNs</vt:lpstr>
      <vt:lpstr>    Architectures for Fully Connected NNs</vt:lpstr>
      <vt:lpstr>PowerPoint Presentation</vt:lpstr>
      <vt:lpstr>    Training Deep Neural Networks</vt:lpstr>
      <vt:lpstr>    Training Deep Neural Networks</vt:lpstr>
      <vt:lpstr>    Training Deep Neural Networks</vt:lpstr>
      <vt:lpstr>    Training Deep Neural Networks</vt:lpstr>
      <vt:lpstr>    Training Deep Neural Networks</vt:lpstr>
      <vt:lpstr>    Training Deep Neural Networks</vt:lpstr>
      <vt:lpstr>PowerPoint Presentation</vt:lpstr>
      <vt:lpstr>PowerPoint Presentation</vt:lpstr>
      <vt:lpstr>    Summary</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576</cp:revision>
  <dcterms:created xsi:type="dcterms:W3CDTF">2013-02-15T23:12:42Z</dcterms:created>
  <dcterms:modified xsi:type="dcterms:W3CDTF">2024-02-22T21:46:59Z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