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1"/>
  </p:notesMasterIdLst>
  <p:handoutMasterIdLst>
    <p:handoutMasterId r:id="rId62"/>
  </p:handoutMasterIdLst>
  <p:sldIdLst>
    <p:sldId id="391" r:id="rId6"/>
    <p:sldId id="363" r:id="rId7"/>
    <p:sldId id="481" r:id="rId8"/>
    <p:sldId id="366" r:id="rId9"/>
    <p:sldId id="367" r:id="rId10"/>
    <p:sldId id="443" r:id="rId11"/>
    <p:sldId id="526" r:id="rId12"/>
    <p:sldId id="451" r:id="rId13"/>
    <p:sldId id="452" r:id="rId14"/>
    <p:sldId id="454" r:id="rId15"/>
    <p:sldId id="453" r:id="rId16"/>
    <p:sldId id="482" r:id="rId17"/>
    <p:sldId id="368" r:id="rId18"/>
    <p:sldId id="369" r:id="rId19"/>
    <p:sldId id="370" r:id="rId20"/>
    <p:sldId id="371" r:id="rId21"/>
    <p:sldId id="527" r:id="rId22"/>
    <p:sldId id="372" r:id="rId23"/>
    <p:sldId id="373" r:id="rId24"/>
    <p:sldId id="52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480" r:id="rId46"/>
    <p:sldId id="329" r:id="rId47"/>
    <p:sldId id="343" r:id="rId48"/>
    <p:sldId id="344" r:id="rId49"/>
    <p:sldId id="346" r:id="rId50"/>
    <p:sldId id="347" r:id="rId51"/>
    <p:sldId id="348" r:id="rId52"/>
    <p:sldId id="349" r:id="rId53"/>
    <p:sldId id="392" r:id="rId54"/>
    <p:sldId id="393" r:id="rId55"/>
    <p:sldId id="394" r:id="rId56"/>
    <p:sldId id="395" r:id="rId57"/>
    <p:sldId id="396" r:id="rId58"/>
    <p:sldId id="397" r:id="rId59"/>
    <p:sldId id="398" r:id="rId6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69" d="100"/>
          <a:sy n="69" d="100"/>
        </p:scale>
        <p:origin x="67" y="1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hyperlink" Target="https://en.wikipedia.org/wiki/Jacobian_matrix_and_determinan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define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  <a:hlinkClick r:id="rId2"/>
                  </a:rPr>
                  <a:t>Jacobian Matrix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𝑱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as: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𝑱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  <a:blipFill>
                <a:blip r:embed="rId3"/>
                <a:stretch>
                  <a:fillRect l="-1111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1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29B-609A-4B70-910B-C0EF8A612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772" y="1182882"/>
            <a:ext cx="11525250" cy="192959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matrix notation the vector valued gradient then becomes: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FBC3-37DA-4DA4-A116-AB6DFB4F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97" y="2035958"/>
            <a:ext cx="3210399" cy="10300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C9CCB-79E3-4D42-95DA-BCB36C476C24}"/>
              </a:ext>
            </a:extLst>
          </p:cNvPr>
          <p:cNvSpPr txBox="1">
            <a:spLocks/>
          </p:cNvSpPr>
          <p:nvPr/>
        </p:nvSpPr>
        <p:spPr>
          <a:xfrm>
            <a:off x="453103" y="3323142"/>
            <a:ext cx="11680281" cy="64215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Where,         = is the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nxm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Jacobian 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of partial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E58A9-90A7-4590-925E-7F0FA20E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86" y="3170803"/>
            <a:ext cx="538368" cy="105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05672-38FE-4522-BA5F-915DAD30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957" y="4329305"/>
            <a:ext cx="853394" cy="6421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67AEC-8167-4A78-B876-5A090B38EFC6}"/>
              </a:ext>
            </a:extLst>
          </p:cNvPr>
          <p:cNvSpPr txBox="1">
            <a:spLocks/>
          </p:cNvSpPr>
          <p:nvPr/>
        </p:nvSpPr>
        <p:spPr>
          <a:xfrm>
            <a:off x="2776381" y="4329305"/>
            <a:ext cx="9357003" cy="64215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of z with respect to y</a:t>
            </a:r>
          </a:p>
        </p:txBody>
      </p:sp>
    </p:spTree>
    <p:extLst>
      <p:ext uri="{BB962C8B-B14F-4D97-AF65-F5344CB8AC3E}">
        <p14:creationId xmlns:p14="http://schemas.microsoft.com/office/powerpoint/2010/main" val="35231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</a:t>
            </a:r>
            <a:r>
              <a:rPr lang="en-US" sz="4400" b="1"/>
              <a:t>the Hessian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partial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FC8A-F35F-79DD-133D-534A8071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02534-23B4-3293-FFDF-5DBA670B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378489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5460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1120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Computing gradients and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1347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29B-609A-4B70-910B-C0EF8A612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45702"/>
            <a:ext cx="11525250" cy="114617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order to compute the gradients of the loss function though the layers of a deep neural network we need to apply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chain rule of calculus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consider a function 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z = f(</a:t>
            </a:r>
            <a:r>
              <a:rPr lang="pl-PL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where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g(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); then 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z = f(g(</a:t>
            </a:r>
            <a:r>
              <a:rPr lang="pl-PL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Then the derivative of z with respect to x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97D57-9AD7-42AD-B0CB-B2CF3FC6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11" y="3899691"/>
            <a:ext cx="2044483" cy="9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6811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compute the gradient of real-valued loss function, J, given a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dimensional weight tensor, W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this case we have a vector valued function to differentiate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leads to the general vector valued form of the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681195"/>
              </a:xfrm>
              <a:blipFill>
                <a:blip r:embed="rId2"/>
                <a:stretch>
                  <a:fillRect l="-1111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Vector valued form of the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  <a:blipFill>
                <a:blip r:embed="rId2"/>
                <a:stretch>
                  <a:fillRect l="-1111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7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21481</TotalTime>
  <Words>2508</Words>
  <Application>Microsoft Office PowerPoint</Application>
  <PresentationFormat>Widescreen</PresentationFormat>
  <Paragraphs>353</Paragraphs>
  <Slides>55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Courier New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for Machine Learning</vt:lpstr>
      <vt:lpstr>PowerPoint Presentation</vt:lpstr>
      <vt:lpstr>Optimization for Deep Neural Networks</vt:lpstr>
      <vt:lpstr>Local Convergence of Gradient Descent</vt:lpstr>
      <vt:lpstr>PowerPoint Presentation</vt:lpstr>
      <vt:lpstr>The Chain Rule of Calculus </vt:lpstr>
      <vt:lpstr>The Chain Rule of Calculus </vt:lpstr>
      <vt:lpstr>The Chain Rule of Calculus </vt:lpstr>
      <vt:lpstr>The Chain Rule of Calculus </vt:lpstr>
      <vt:lpstr>The Chain Rule of Calculus </vt:lpstr>
      <vt:lpstr>PowerPoint Presentation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561</cp:revision>
  <cp:lastPrinted>2019-03-10T03:16:43Z</cp:lastPrinted>
  <dcterms:created xsi:type="dcterms:W3CDTF">2013-02-15T23:12:42Z</dcterms:created>
  <dcterms:modified xsi:type="dcterms:W3CDTF">2024-02-26T19:10:27Z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