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60"/>
  </p:notesMasterIdLst>
  <p:handoutMasterIdLst>
    <p:handoutMasterId r:id="rId61"/>
  </p:handoutMasterIdLst>
  <p:sldIdLst>
    <p:sldId id="391" r:id="rId6"/>
    <p:sldId id="363" r:id="rId7"/>
    <p:sldId id="481" r:id="rId8"/>
    <p:sldId id="366" r:id="rId9"/>
    <p:sldId id="367" r:id="rId10"/>
    <p:sldId id="443" r:id="rId11"/>
    <p:sldId id="526" r:id="rId12"/>
    <p:sldId id="451" r:id="rId13"/>
    <p:sldId id="452" r:id="rId14"/>
    <p:sldId id="454" r:id="rId15"/>
    <p:sldId id="453" r:id="rId16"/>
    <p:sldId id="482" r:id="rId17"/>
    <p:sldId id="368" r:id="rId18"/>
    <p:sldId id="369" r:id="rId19"/>
    <p:sldId id="370" r:id="rId20"/>
    <p:sldId id="371" r:id="rId21"/>
    <p:sldId id="527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510" r:id="rId33"/>
    <p:sldId id="511" r:id="rId34"/>
    <p:sldId id="512" r:id="rId35"/>
    <p:sldId id="513" r:id="rId36"/>
    <p:sldId id="514" r:id="rId37"/>
    <p:sldId id="515" r:id="rId38"/>
    <p:sldId id="516" r:id="rId39"/>
    <p:sldId id="517" r:id="rId40"/>
    <p:sldId id="518" r:id="rId41"/>
    <p:sldId id="519" r:id="rId42"/>
    <p:sldId id="520" r:id="rId43"/>
    <p:sldId id="521" r:id="rId44"/>
    <p:sldId id="480" r:id="rId45"/>
    <p:sldId id="329" r:id="rId46"/>
    <p:sldId id="343" r:id="rId47"/>
    <p:sldId id="344" r:id="rId48"/>
    <p:sldId id="346" r:id="rId49"/>
    <p:sldId id="347" r:id="rId50"/>
    <p:sldId id="348" r:id="rId51"/>
    <p:sldId id="349" r:id="rId52"/>
    <p:sldId id="392" r:id="rId53"/>
    <p:sldId id="393" r:id="rId54"/>
    <p:sldId id="394" r:id="rId55"/>
    <p:sldId id="395" r:id="rId56"/>
    <p:sldId id="396" r:id="rId57"/>
    <p:sldId id="397" r:id="rId58"/>
    <p:sldId id="398" r:id="rId5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944" autoAdjust="0"/>
  </p:normalViewPr>
  <p:slideViewPr>
    <p:cSldViewPr snapToGrid="0">
      <p:cViewPr varScale="1">
        <p:scale>
          <a:sx n="72" d="100"/>
          <a:sy n="72" d="100"/>
        </p:scale>
        <p:origin x="62" y="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2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37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29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0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26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1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11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91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66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84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05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0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1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7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EF1E-7615-42AD-805D-A2FD2470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1E6-C526-49E7-B02E-08EA923D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7B9-143B-41FB-B988-793F2AD6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30FB-14D9-4D8A-BBEC-A7782D5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1659-843A-4959-96BA-8849D49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B95-331A-4505-8464-6C6C6CF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6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093-7F4C-4930-BC54-F1227070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7225-0793-40F8-89CB-5F1EC1AB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DB63-CB17-4E21-9AE8-CCE1E980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745AD-8D6F-4481-BD90-493E3CB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747A-ED49-481E-9A48-FC59ED9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0CA3-0584-4F67-89A5-3F62C28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06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B0A-C1BF-45C5-8108-46542AF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A5A9-7FA5-43CB-9ED4-241FEBBF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C29-8E1C-41B1-B4E8-FCEB7A9A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8C8B-B2B2-432A-86CA-6376158D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11AE-A55A-437F-860D-8326A0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07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A12-841B-4AF8-8EC5-CB048068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6B34-27D2-4043-9D83-17FDA447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E835-CDFD-49BD-806F-3E1A8F4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0A1-95EE-415E-863A-EA224FE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4889-227C-49F0-8C46-A6BF65C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3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1761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2940-C286-42C1-9010-1A658D15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8782-4683-4B9D-8881-A996710D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4089-8433-45A4-95CA-B1B4541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F063-8808-4E6D-B458-8E13FC56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DFCD-9E64-42AA-BC33-A02ED69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6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9C4-331A-4F8E-9C63-303C314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F34A-2443-468B-9DEC-057918C7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C0A4-0B19-4954-BD29-F08BE611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FD81-5068-48B4-9648-85B0D12C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328E-80D6-472E-8A1E-831F39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0E2-9234-4188-8816-EACEC691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4C78-7C62-4472-A49B-ABDD52A9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B61A-B612-41BA-8B68-6800728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830D-FE6F-447E-93E1-DE4EB1A8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7A6B-EC4D-4149-A9F8-89583742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F82-A46A-40DC-8A7F-3628C8AF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B2C-AC1F-4F94-8635-5B5AE8B7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9CB3-DD43-404A-8EC3-A66681BA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BB4A-28C2-479E-900D-4192EE9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6A09-75F4-4526-859A-A290357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064-C25A-4932-907B-686C385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83E-9FC4-4428-AB2E-4F644809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19C6-EC01-41A6-94DD-327FCC9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DAFF-4CAE-4C24-95F5-30AA60C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E108-BF48-4DE6-80C1-BC1B6D9B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2E3-F653-4AD8-A722-7118506E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3AB9-18CF-412E-9678-7587B32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A225-C4C6-44A7-83BB-A21DC54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A5BA-E66A-4A42-8125-C7DC51F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3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E26-53B1-4FE0-ABBA-11E686B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31B7-899E-4140-87AC-B2122CB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31E3-40EF-4F54-98E1-9E480C7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319B9-169B-43A4-AE80-AB37BA3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876BF-0B9C-410F-8893-DD9E11DD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06A4-B178-4424-9C5F-67F1473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5DA6-67A6-4B9E-A3E4-42AFA4A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4" r:id="rId2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2130-6BA1-4D9E-B6B5-EE0FF12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8A96-4198-45A7-AA43-CCD2BADC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69E1-B400-40D2-A33F-F19C8522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E44-FE1D-42BD-8BEC-66E1A7095121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7CD1-B0F8-4DF5-A0FF-8E28DF531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A3E6-D767-4BAD-AA88-8F2BD19E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9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hyperlink" Target="https://en.wikipedia.org/wiki/Jacobian_matrix_and_determinant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i/layers/initializers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968" y="403180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2022, 2023, 2024, 2025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660977" y="2672968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Optimization</a:t>
            </a:r>
            <a:r>
              <a:rPr lang="en-US" sz="4000" dirty="0">
                <a:solidFill>
                  <a:prstClr val="black"/>
                </a:solidFill>
                <a:latin typeface="Calibri" panose="020F0502020204030204"/>
              </a:rPr>
              <a:t> for Machine Learning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34C0-D26C-48A0-B069-C60C2F12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Chain Rule of Calculus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BBD29B-609A-4B70-910B-C0EF8A61217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23665" y="913035"/>
                <a:ext cx="11525250" cy="554637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define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  <a:hlinkClick r:id="rId2"/>
                  </a:rPr>
                  <a:t>Jacobian Matrix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𝑱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as: </a:t>
                </a:r>
              </a:p>
              <a:p>
                <a:pPr marL="0" indent="0">
                  <a:buNone/>
                </a:pP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𝑱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cs typeface="Segoe UI" panose="020B0502040204020203" pitchFamily="34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cs typeface="Segoe UI" panose="020B0502040204020203" pitchFamily="34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cs typeface="Segoe UI" panose="020B0502040204020203" pitchFamily="34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cs typeface="Segoe UI" panose="020B0502040204020203" pitchFamily="34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cs typeface="Segoe UI" panose="020B0502040204020203" pitchFamily="34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cs typeface="Segoe UI" panose="020B0502040204020203" pitchFamily="34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BBD29B-609A-4B70-910B-C0EF8A612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23665" y="913035"/>
                <a:ext cx="11525250" cy="5546379"/>
              </a:xfrm>
              <a:blipFill>
                <a:blip r:embed="rId3"/>
                <a:stretch>
                  <a:fillRect l="-1111" t="-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911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34C0-D26C-48A0-B069-C60C2F12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Chain Rule of Calculus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BD29B-609A-4B70-910B-C0EF8A6121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6772" y="1182882"/>
            <a:ext cx="11525250" cy="192959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matrix notation the vector valued gradient then becomes: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F7FBC3-37DA-4DA4-A116-AB6DFB4F9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197" y="2035958"/>
            <a:ext cx="3210399" cy="103003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FC9CCB-79E3-4D42-95DA-BCB36C476C24}"/>
              </a:ext>
            </a:extLst>
          </p:cNvPr>
          <p:cNvSpPr txBox="1">
            <a:spLocks/>
          </p:cNvSpPr>
          <p:nvPr/>
        </p:nvSpPr>
        <p:spPr>
          <a:xfrm>
            <a:off x="453103" y="3323142"/>
            <a:ext cx="11680281" cy="642158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Where,         = is the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nxm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Jacobian 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 of partial derivatives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E58A9-90A7-4590-925E-7F0FA20EE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286" y="3170803"/>
            <a:ext cx="538368" cy="1052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405672-38FE-4522-BA5F-915DAD30A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957" y="4329305"/>
            <a:ext cx="853394" cy="64215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467AEC-8167-4A78-B876-5A090B38EFC6}"/>
              </a:ext>
            </a:extLst>
          </p:cNvPr>
          <p:cNvSpPr txBox="1">
            <a:spLocks/>
          </p:cNvSpPr>
          <p:nvPr/>
        </p:nvSpPr>
        <p:spPr>
          <a:xfrm>
            <a:off x="2776381" y="4329305"/>
            <a:ext cx="9357003" cy="642158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of z with respect to y</a:t>
            </a:r>
          </a:p>
        </p:txBody>
      </p:sp>
    </p:spTree>
    <p:extLst>
      <p:ext uri="{BB962C8B-B14F-4D97-AF65-F5344CB8AC3E}">
        <p14:creationId xmlns:p14="http://schemas.microsoft.com/office/powerpoint/2010/main" val="352318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Quadratic Optimization and </a:t>
            </a:r>
            <a:r>
              <a:rPr lang="en-US" sz="4400" b="1"/>
              <a:t>the Hessian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048841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02998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B1773-97C0-4D9B-B51C-C848496FF8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557" y="1043140"/>
            <a:ext cx="11525250" cy="88024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Expand loss function to understand convergence properties of gradient descent: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F1660B-29CE-4C57-9749-F57F7956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78" y="1923385"/>
            <a:ext cx="11087738" cy="78425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B2713A-3472-497D-839D-53D0A06D7457}"/>
              </a:ext>
            </a:extLst>
          </p:cNvPr>
          <p:cNvSpPr txBox="1">
            <a:spLocks/>
          </p:cNvSpPr>
          <p:nvPr/>
        </p:nvSpPr>
        <p:spPr>
          <a:xfrm>
            <a:off x="333375" y="2751877"/>
            <a:ext cx="11525250" cy="55935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D6D14-6205-4069-9279-9E763C577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394" y="3395274"/>
            <a:ext cx="5905326" cy="5177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85841B-1FB1-4A89-AA98-BAAEBCA34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323" y="3934300"/>
            <a:ext cx="3842758" cy="6022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B93A92-479D-41D8-BD79-5A57892D6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735" y="4652315"/>
            <a:ext cx="4065905" cy="5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23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79338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understand the Hessian matrix?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69748C-EDED-4AAB-AD86-7D400B7E4749}"/>
              </a:ext>
            </a:extLst>
          </p:cNvPr>
          <p:cNvSpPr txBox="1">
            <a:spLocks/>
          </p:cNvSpPr>
          <p:nvPr/>
        </p:nvSpPr>
        <p:spPr>
          <a:xfrm>
            <a:off x="379514" y="4994156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the matrix of all partial derivatives of the gradient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Properties of the Hessian determine convergence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44212-239D-47F5-AC87-0B41B5A7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8" y="1405891"/>
            <a:ext cx="6773862" cy="34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0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2735" y="1069533"/>
            <a:ext cx="11525250" cy="60369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solve this convex optimization problem?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15766-B762-4202-BF0A-5C7EA254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1673225"/>
            <a:ext cx="11630387" cy="8226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55A808-E10B-4B1E-A54E-3E25D5ACD065}"/>
              </a:ext>
            </a:extLst>
          </p:cNvPr>
          <p:cNvSpPr txBox="1">
            <a:spLocks/>
          </p:cNvSpPr>
          <p:nvPr/>
        </p:nvSpPr>
        <p:spPr>
          <a:xfrm>
            <a:off x="292734" y="2367502"/>
            <a:ext cx="11713153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a step size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rewrite the above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quadradic equation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DEAD4-CCD5-4CA2-9D50-AEFE2D95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19" y="2874902"/>
            <a:ext cx="6639125" cy="8792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9143E7-C711-4F12-B23A-DE339F8108C7}"/>
              </a:ext>
            </a:extLst>
          </p:cNvPr>
          <p:cNvSpPr txBox="1">
            <a:spLocks/>
          </p:cNvSpPr>
          <p:nvPr/>
        </p:nvSpPr>
        <p:spPr>
          <a:xfrm>
            <a:off x="333375" y="3675602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occurs where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is 0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8D41DE-0DA7-41ED-8F3E-976874D12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192" y="4289827"/>
            <a:ext cx="3881968" cy="6036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9AF9C4-4E2C-465A-9B56-EFC83E84D33E}"/>
              </a:ext>
            </a:extLst>
          </p:cNvPr>
          <p:cNvSpPr txBox="1">
            <a:spLocks/>
          </p:cNvSpPr>
          <p:nvPr/>
        </p:nvSpPr>
        <p:spPr>
          <a:xfrm>
            <a:off x="379514" y="4893519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with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optimal step size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B063E0-9994-4A53-A92A-603B98FF7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5314" y="5180038"/>
            <a:ext cx="2365692" cy="12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3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66799"/>
            <a:ext cx="11525250" cy="494403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Real-world loss functions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typically not convex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can be multiple minimums and maximums;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multi-modal loss function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globally optimal solution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hard!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reached by an optimizer depends on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starting value of W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we are happy with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good local solution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if not, the globally optimal solution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order optimization found to perform as well, or better, than second order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7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1FC8A-F35F-79DD-133D-534A80715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1E02534-23B4-3293-FFDF-5DBA670B2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Properties of Gradients</a:t>
            </a:r>
          </a:p>
        </p:txBody>
      </p:sp>
    </p:spTree>
    <p:extLst>
      <p:ext uri="{BB962C8B-B14F-4D97-AF65-F5344CB8AC3E}">
        <p14:creationId xmlns:p14="http://schemas.microsoft.com/office/powerpoint/2010/main" val="3784898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05042"/>
            <a:ext cx="11525250" cy="61529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Convergence of quadratic optimization depends on the Hessian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understand the behavior of the Hessian we need to examine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square matrix can be decomposed into eigenvalues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Q is the matrix of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eigenvectors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eigenvalues are a diagonal matrix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28BFD-DAEC-494C-B73F-13BD91B6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19" y="2827524"/>
            <a:ext cx="2026657" cy="484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41832-2712-468F-ADEB-FB7063100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217" y="4371480"/>
            <a:ext cx="4850823" cy="23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5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76493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Some key properties of the Hessian matrix: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real-valued Hessian is symmetric since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For a convex loss function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definite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– a maximum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maximum point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definite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- minimum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has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some positive and some negative eigenvalues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saddle point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Saddle points are problematic since direction of descent to the minimum is unclear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If Hessian has some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very small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, the gradient is low and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 will be slow</a:t>
            </a:r>
          </a:p>
          <a:p>
            <a:pPr marL="457046" lvl="1" indent="0">
              <a:buNone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D387D-17F5-4EFF-AF7C-169336C4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352" y="1336212"/>
            <a:ext cx="2489835" cy="8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4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ML algorithms learn weights or parameters using optimizations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With millions of weights, we need highly efficient and reliable algorithms for gradient descent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Properties of gradient descent algorithms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Convergence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25" y="331471"/>
            <a:ext cx="11593830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7546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34556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quadratic optimization, the rate of convergence is determined by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condition number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the Hessian: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89096-B87C-401F-8946-2932ED28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413" y="1992838"/>
            <a:ext cx="2509838" cy="8152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0CD835-ECC6-4F6B-BC14-191D5AF82D6F}"/>
              </a:ext>
            </a:extLst>
          </p:cNvPr>
          <p:cNvSpPr txBox="1">
            <a:spLocks/>
          </p:cNvSpPr>
          <p:nvPr/>
        </p:nvSpPr>
        <p:spPr>
          <a:xfrm>
            <a:off x="333375" y="2660890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8BC602-8A27-4757-A33C-4502E9DB3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673" y="3654834"/>
            <a:ext cx="8827487" cy="443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78A7E-FF46-4D8F-8863-5AE17B739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673" y="3178574"/>
            <a:ext cx="8405847" cy="418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close to 1.0,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well conditioned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and convergence will be fast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large ,e.g.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≳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100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ill-conditioned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and convergence will be slow; gradient is flat in some dimensions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3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  <a:blipFill>
                <a:blip r:embed="rId6"/>
                <a:stretch>
                  <a:fillRect l="-952" t="-9009" b="-28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22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6307" y="1029210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Example of well-conditioned and ill-conditioned gradients: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4A3809-D589-4DFA-B7C9-DFC5628E8F65}"/>
              </a:ext>
            </a:extLst>
          </p:cNvPr>
          <p:cNvSpPr/>
          <p:nvPr/>
        </p:nvSpPr>
        <p:spPr>
          <a:xfrm rot="19365406">
            <a:off x="1529898" y="325589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9DE8E6-77A6-4359-8394-DF04ADA5B6DE}"/>
              </a:ext>
            </a:extLst>
          </p:cNvPr>
          <p:cNvSpPr/>
          <p:nvPr/>
        </p:nvSpPr>
        <p:spPr>
          <a:xfrm rot="19365406">
            <a:off x="902470" y="2905849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3EED2DFC-4117-4814-B91F-E6C919A2E72C}"/>
              </a:ext>
            </a:extLst>
          </p:cNvPr>
          <p:cNvSpPr/>
          <p:nvPr/>
        </p:nvSpPr>
        <p:spPr>
          <a:xfrm rot="19365406">
            <a:off x="2289310" y="342749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CA2881-DEE9-4450-8A3C-2948972CCAE6}"/>
              </a:ext>
            </a:extLst>
          </p:cNvPr>
          <p:cNvSpPr txBox="1"/>
          <p:nvPr/>
        </p:nvSpPr>
        <p:spPr>
          <a:xfrm>
            <a:off x="2070097" y="375309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DB7B79-BE37-4139-969D-C498051B98A0}"/>
              </a:ext>
            </a:extLst>
          </p:cNvPr>
          <p:cNvSpPr/>
          <p:nvPr/>
        </p:nvSpPr>
        <p:spPr>
          <a:xfrm rot="19511555">
            <a:off x="5738589" y="3494896"/>
            <a:ext cx="5520690" cy="16934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C2E1A6-C9AB-4D89-89EC-19FCC4274754}"/>
              </a:ext>
            </a:extLst>
          </p:cNvPr>
          <p:cNvSpPr/>
          <p:nvPr/>
        </p:nvSpPr>
        <p:spPr>
          <a:xfrm rot="19511555">
            <a:off x="4775072" y="3378344"/>
            <a:ext cx="7442935" cy="39556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9DFF26DE-FC7C-4B85-972B-0960634A3DE8}"/>
              </a:ext>
            </a:extLst>
          </p:cNvPr>
          <p:cNvSpPr/>
          <p:nvPr/>
        </p:nvSpPr>
        <p:spPr>
          <a:xfrm rot="19511555">
            <a:off x="8316731" y="3425048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128F1D-8B29-4885-A779-AA6C10579E80}"/>
              </a:ext>
            </a:extLst>
          </p:cNvPr>
          <p:cNvSpPr txBox="1"/>
          <p:nvPr/>
        </p:nvSpPr>
        <p:spPr>
          <a:xfrm rot="183839">
            <a:off x="8048326" y="366317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0D2B8CB-6201-4397-8EDF-48AC90270902}"/>
              </a:ext>
            </a:extLst>
          </p:cNvPr>
          <p:cNvSpPr txBox="1">
            <a:spLocks/>
          </p:cNvSpPr>
          <p:nvPr/>
        </p:nvSpPr>
        <p:spPr>
          <a:xfrm>
            <a:off x="224674" y="5850556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C2721A8-71F4-4B28-BA08-CCC0D1807F84}"/>
              </a:ext>
            </a:extLst>
          </p:cNvPr>
          <p:cNvSpPr txBox="1">
            <a:spLocks/>
          </p:cNvSpPr>
          <p:nvPr/>
        </p:nvSpPr>
        <p:spPr>
          <a:xfrm>
            <a:off x="6503554" y="5828327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6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9" grpId="0"/>
      <p:bldP spid="23" grpId="0" animBg="1"/>
      <p:bldP spid="24" grpId="0" animBg="1"/>
      <p:bldP spid="26" grpId="0" animBg="1"/>
      <p:bldP spid="27" grpId="0"/>
      <p:bldP spid="28" grpId="0" build="p"/>
      <p:bldP spid="2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45820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no guarantee that the gradient of the loss function is well behaved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vanish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 spots in the gradient – Hessian with small eigenvalues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Imagine a loss function with a long narrow valley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Slow convergence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explode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Sudden changes in the gradient; falling off a cliff!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Very large step; optimizer over-shoots the minimum point</a:t>
            </a:r>
          </a:p>
        </p:txBody>
      </p:sp>
    </p:spTree>
    <p:extLst>
      <p:ext uri="{BB962C8B-B14F-4D97-AF65-F5344CB8AC3E}">
        <p14:creationId xmlns:p14="http://schemas.microsoft.com/office/powerpoint/2010/main" val="34015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31026"/>
            <a:ext cx="11525250" cy="128067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happens to the eigenvalues of the Hessian?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an n layer NN with linear 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gradient is just the weight tensor, W, with eigen decomposition: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05F66-F336-492B-ACE9-0A018289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068" y="2425280"/>
            <a:ext cx="1843001" cy="5160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F4863B-45B9-4C6E-8F84-D1744A2CEF01}"/>
              </a:ext>
            </a:extLst>
          </p:cNvPr>
          <p:cNvSpPr txBox="1">
            <a:spLocks/>
          </p:cNvSpPr>
          <p:nvPr/>
        </p:nvSpPr>
        <p:spPr>
          <a:xfrm>
            <a:off x="378696" y="2994877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Multiplying the n weight tensors for the multi-layer NN: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9038AC-E5E0-4458-9CA7-00354D65EED6}"/>
              </a:ext>
            </a:extLst>
          </p:cNvPr>
          <p:cNvSpPr txBox="1">
            <a:spLocks/>
          </p:cNvSpPr>
          <p:nvPr/>
        </p:nvSpPr>
        <p:spPr>
          <a:xfrm>
            <a:off x="419735" y="4381741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&lt;&lt; 1.0, the gradient vanishes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&gt;&gt; 1.0, the gradient explodes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111FC-35BD-4B24-B3E6-B8422038C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628" y="3573349"/>
            <a:ext cx="4367212" cy="5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3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32840"/>
            <a:ext cx="11525250" cy="50833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can be done about extreme gradient problems?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vanishing gradient can be difficult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Normalization of input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is essential!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ResNets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– recall last week’s lesson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exploding gradients is easy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clipping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prevents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312858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9557" y="1264919"/>
            <a:ext cx="5944389" cy="492730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is well-behaved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Only 1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From any starting point the gradient leads to 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always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positive definite 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– Only </a:t>
            </a:r>
            <a:r>
              <a:rPr lang="en-US" sz="2800">
                <a:latin typeface="+mj-lt"/>
                <a:cs typeface="Segoe UI" panose="020B0502040204020203" pitchFamily="34" charset="0"/>
              </a:rPr>
              <a:t>positive eigenvalues</a:t>
            </a:r>
            <a:endParaRPr lang="en-US" sz="2800" b="1" dirty="0"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1C1AB-B7E1-450F-8C25-C883DD173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81" y="1134035"/>
            <a:ext cx="5472250" cy="458993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61730" y="570304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Poorly conditioned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FB9F315E-0DDE-4FEC-80AA-8013CD20410D}"/>
              </a:ext>
            </a:extLst>
          </p:cNvPr>
          <p:cNvSpPr/>
          <p:nvPr/>
        </p:nvSpPr>
        <p:spPr>
          <a:xfrm>
            <a:off x="2898770" y="3290047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3C1538-8732-4F66-A219-2942F73153DD}"/>
              </a:ext>
            </a:extLst>
          </p:cNvPr>
          <p:cNvSpPr/>
          <p:nvPr/>
        </p:nvSpPr>
        <p:spPr>
          <a:xfrm>
            <a:off x="1598295" y="3476625"/>
            <a:ext cx="1314450" cy="936911"/>
          </a:xfrm>
          <a:custGeom>
            <a:avLst/>
            <a:gdLst>
              <a:gd name="connsiteX0" fmla="*/ 0 w 1314450"/>
              <a:gd name="connsiteY0" fmla="*/ 861060 h 936911"/>
              <a:gd name="connsiteX1" fmla="*/ 57150 w 1314450"/>
              <a:gd name="connsiteY1" fmla="*/ 902970 h 936911"/>
              <a:gd name="connsiteX2" fmla="*/ 100965 w 1314450"/>
              <a:gd name="connsiteY2" fmla="*/ 933450 h 936911"/>
              <a:gd name="connsiteX3" fmla="*/ 167640 w 1314450"/>
              <a:gd name="connsiteY3" fmla="*/ 933450 h 936911"/>
              <a:gd name="connsiteX4" fmla="*/ 213360 w 1314450"/>
              <a:gd name="connsiteY4" fmla="*/ 908685 h 936911"/>
              <a:gd name="connsiteX5" fmla="*/ 283845 w 1314450"/>
              <a:gd name="connsiteY5" fmla="*/ 849630 h 936911"/>
              <a:gd name="connsiteX6" fmla="*/ 716280 w 1314450"/>
              <a:gd name="connsiteY6" fmla="*/ 495300 h 936911"/>
              <a:gd name="connsiteX7" fmla="*/ 1314450 w 1314450"/>
              <a:gd name="connsiteY7" fmla="*/ 0 h 93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4450" h="936911">
                <a:moveTo>
                  <a:pt x="0" y="861060"/>
                </a:moveTo>
                <a:lnTo>
                  <a:pt x="57150" y="902970"/>
                </a:lnTo>
                <a:cubicBezTo>
                  <a:pt x="73977" y="915035"/>
                  <a:pt x="82550" y="928370"/>
                  <a:pt x="100965" y="933450"/>
                </a:cubicBezTo>
                <a:cubicBezTo>
                  <a:pt x="119380" y="938530"/>
                  <a:pt x="148908" y="937577"/>
                  <a:pt x="167640" y="933450"/>
                </a:cubicBezTo>
                <a:cubicBezTo>
                  <a:pt x="186372" y="929323"/>
                  <a:pt x="193993" y="922655"/>
                  <a:pt x="213360" y="908685"/>
                </a:cubicBezTo>
                <a:cubicBezTo>
                  <a:pt x="232727" y="894715"/>
                  <a:pt x="283845" y="849630"/>
                  <a:pt x="283845" y="849630"/>
                </a:cubicBezTo>
                <a:lnTo>
                  <a:pt x="716280" y="495300"/>
                </a:lnTo>
                <a:lnTo>
                  <a:pt x="131445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4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08" y="1220210"/>
            <a:ext cx="5622527" cy="42721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64518" y="926352"/>
            <a:ext cx="5940245" cy="528986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There is a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Possibly many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local minimums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Minimum found with gradient descent depends on starting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A good minimum may be good enough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positive definite at any minimum, but globally who knows??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4836" y="561785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AFD08F13-9D3B-48C1-9E18-31041125B9AA}"/>
              </a:ext>
            </a:extLst>
          </p:cNvPr>
          <p:cNvSpPr/>
          <p:nvPr/>
        </p:nvSpPr>
        <p:spPr>
          <a:xfrm>
            <a:off x="4408916" y="3172012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BFBD1464-24D5-4921-96FE-679369956653}"/>
              </a:ext>
            </a:extLst>
          </p:cNvPr>
          <p:cNvSpPr/>
          <p:nvPr/>
        </p:nvSpPr>
        <p:spPr>
          <a:xfrm rot="19128044">
            <a:off x="1936794" y="3172012"/>
            <a:ext cx="251012" cy="256988"/>
          </a:xfrm>
          <a:prstGeom prst="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A7CB67-1F7E-4FE3-8565-F601F798CA84}"/>
              </a:ext>
            </a:extLst>
          </p:cNvPr>
          <p:cNvSpPr/>
          <p:nvPr/>
        </p:nvSpPr>
        <p:spPr>
          <a:xfrm>
            <a:off x="1605041" y="3394710"/>
            <a:ext cx="363870" cy="786765"/>
          </a:xfrm>
          <a:custGeom>
            <a:avLst/>
            <a:gdLst>
              <a:gd name="connsiteX0" fmla="*/ 238140 w 363870"/>
              <a:gd name="connsiteY0" fmla="*/ 786765 h 786765"/>
              <a:gd name="connsiteX1" fmla="*/ 116220 w 363870"/>
              <a:gd name="connsiteY1" fmla="*/ 643890 h 786765"/>
              <a:gd name="connsiteX2" fmla="*/ 38115 w 363870"/>
              <a:gd name="connsiteY2" fmla="*/ 510540 h 786765"/>
              <a:gd name="connsiteX3" fmla="*/ 15 w 363870"/>
              <a:gd name="connsiteY3" fmla="*/ 384810 h 786765"/>
              <a:gd name="connsiteX4" fmla="*/ 41925 w 363870"/>
              <a:gd name="connsiteY4" fmla="*/ 285750 h 786765"/>
              <a:gd name="connsiteX5" fmla="*/ 144795 w 363870"/>
              <a:gd name="connsiteY5" fmla="*/ 171450 h 786765"/>
              <a:gd name="connsiteX6" fmla="*/ 278145 w 363870"/>
              <a:gd name="connsiteY6" fmla="*/ 59055 h 786765"/>
              <a:gd name="connsiteX7" fmla="*/ 363870 w 363870"/>
              <a:gd name="connsiteY7" fmla="*/ 0 h 78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870" h="786765">
                <a:moveTo>
                  <a:pt x="238140" y="786765"/>
                </a:moveTo>
                <a:cubicBezTo>
                  <a:pt x="193848" y="738346"/>
                  <a:pt x="149557" y="689927"/>
                  <a:pt x="116220" y="643890"/>
                </a:cubicBezTo>
                <a:cubicBezTo>
                  <a:pt x="82882" y="597852"/>
                  <a:pt x="57483" y="553720"/>
                  <a:pt x="38115" y="510540"/>
                </a:cubicBezTo>
                <a:cubicBezTo>
                  <a:pt x="18747" y="467360"/>
                  <a:pt x="-620" y="422275"/>
                  <a:pt x="15" y="384810"/>
                </a:cubicBezTo>
                <a:cubicBezTo>
                  <a:pt x="650" y="347345"/>
                  <a:pt x="17795" y="321310"/>
                  <a:pt x="41925" y="285750"/>
                </a:cubicBezTo>
                <a:cubicBezTo>
                  <a:pt x="66055" y="250190"/>
                  <a:pt x="105425" y="209232"/>
                  <a:pt x="144795" y="171450"/>
                </a:cubicBezTo>
                <a:cubicBezTo>
                  <a:pt x="184165" y="133667"/>
                  <a:pt x="241633" y="87630"/>
                  <a:pt x="278145" y="59055"/>
                </a:cubicBezTo>
                <a:cubicBezTo>
                  <a:pt x="314657" y="30480"/>
                  <a:pt x="339263" y="15240"/>
                  <a:pt x="363870" y="0"/>
                </a:cubicBez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19D7A16-72A9-4B4D-9287-8C2CB48B6602}"/>
              </a:ext>
            </a:extLst>
          </p:cNvPr>
          <p:cNvSpPr/>
          <p:nvPr/>
        </p:nvSpPr>
        <p:spPr>
          <a:xfrm>
            <a:off x="2585085" y="3394710"/>
            <a:ext cx="1819275" cy="914765"/>
          </a:xfrm>
          <a:custGeom>
            <a:avLst/>
            <a:gdLst>
              <a:gd name="connsiteX0" fmla="*/ 0 w 1819275"/>
              <a:gd name="connsiteY0" fmla="*/ 775335 h 914765"/>
              <a:gd name="connsiteX1" fmla="*/ 169545 w 1819275"/>
              <a:gd name="connsiteY1" fmla="*/ 859155 h 914765"/>
              <a:gd name="connsiteX2" fmla="*/ 291465 w 1819275"/>
              <a:gd name="connsiteY2" fmla="*/ 899160 h 914765"/>
              <a:gd name="connsiteX3" fmla="*/ 396240 w 1819275"/>
              <a:gd name="connsiteY3" fmla="*/ 914400 h 914765"/>
              <a:gd name="connsiteX4" fmla="*/ 581025 w 1819275"/>
              <a:gd name="connsiteY4" fmla="*/ 885825 h 914765"/>
              <a:gd name="connsiteX5" fmla="*/ 695325 w 1819275"/>
              <a:gd name="connsiteY5" fmla="*/ 834390 h 914765"/>
              <a:gd name="connsiteX6" fmla="*/ 744855 w 1819275"/>
              <a:gd name="connsiteY6" fmla="*/ 794385 h 914765"/>
              <a:gd name="connsiteX7" fmla="*/ 1089660 w 1819275"/>
              <a:gd name="connsiteY7" fmla="*/ 548640 h 914765"/>
              <a:gd name="connsiteX8" fmla="*/ 1624965 w 1819275"/>
              <a:gd name="connsiteY8" fmla="*/ 144780 h 914765"/>
              <a:gd name="connsiteX9" fmla="*/ 1819275 w 1819275"/>
              <a:gd name="connsiteY9" fmla="*/ 0 h 91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9275" h="914765">
                <a:moveTo>
                  <a:pt x="0" y="775335"/>
                </a:moveTo>
                <a:cubicBezTo>
                  <a:pt x="60484" y="806926"/>
                  <a:pt x="120968" y="838518"/>
                  <a:pt x="169545" y="859155"/>
                </a:cubicBezTo>
                <a:cubicBezTo>
                  <a:pt x="218122" y="879792"/>
                  <a:pt x="253683" y="889953"/>
                  <a:pt x="291465" y="899160"/>
                </a:cubicBezTo>
                <a:cubicBezTo>
                  <a:pt x="329247" y="908367"/>
                  <a:pt x="347980" y="916622"/>
                  <a:pt x="396240" y="914400"/>
                </a:cubicBezTo>
                <a:cubicBezTo>
                  <a:pt x="444500" y="912178"/>
                  <a:pt x="531177" y="899160"/>
                  <a:pt x="581025" y="885825"/>
                </a:cubicBezTo>
                <a:cubicBezTo>
                  <a:pt x="630873" y="872490"/>
                  <a:pt x="668020" y="849630"/>
                  <a:pt x="695325" y="834390"/>
                </a:cubicBezTo>
                <a:cubicBezTo>
                  <a:pt x="722630" y="819150"/>
                  <a:pt x="679133" y="842010"/>
                  <a:pt x="744855" y="794385"/>
                </a:cubicBezTo>
                <a:cubicBezTo>
                  <a:pt x="810578" y="746760"/>
                  <a:pt x="942975" y="656907"/>
                  <a:pt x="1089660" y="548640"/>
                </a:cubicBezTo>
                <a:cubicBezTo>
                  <a:pt x="1236345" y="440373"/>
                  <a:pt x="1624965" y="144780"/>
                  <a:pt x="1624965" y="144780"/>
                </a:cubicBezTo>
                <a:lnTo>
                  <a:pt x="1819275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2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7" grpId="0" animBg="1"/>
      <p:bldP spid="8" grpId="0" animBg="1"/>
      <p:bldP spid="9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8306" y="1153160"/>
            <a:ext cx="5886457" cy="50630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Can get stuck at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saddle point!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Gradient is ambiguous at saddle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not positive definite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5142" y="5647200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4" y="1220210"/>
            <a:ext cx="5622527" cy="4272166"/>
          </a:xfrm>
          <a:prstGeom prst="rect">
            <a:avLst/>
          </a:prstGeom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B3909A94-6B91-437F-BC2B-66B95DAC48DA}"/>
              </a:ext>
            </a:extLst>
          </p:cNvPr>
          <p:cNvSpPr/>
          <p:nvPr/>
        </p:nvSpPr>
        <p:spPr>
          <a:xfrm>
            <a:off x="3054432" y="3227799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F12E40-2E42-4B77-960F-2F46502F170A}"/>
              </a:ext>
            </a:extLst>
          </p:cNvPr>
          <p:cNvCxnSpPr>
            <a:cxnSpLocks/>
          </p:cNvCxnSpPr>
          <p:nvPr/>
        </p:nvCxnSpPr>
        <p:spPr>
          <a:xfrm>
            <a:off x="3228681" y="3356293"/>
            <a:ext cx="212413" cy="1981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4A0DD6-251E-4758-8998-FCBAF4894024}"/>
              </a:ext>
            </a:extLst>
          </p:cNvPr>
          <p:cNvCxnSpPr>
            <a:cxnSpLocks/>
          </p:cNvCxnSpPr>
          <p:nvPr/>
        </p:nvCxnSpPr>
        <p:spPr>
          <a:xfrm flipH="1" flipV="1">
            <a:off x="2854036" y="3172012"/>
            <a:ext cx="257985" cy="1284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064A174-D7D6-4166-95BA-180BC27E3CE2}"/>
              </a:ext>
            </a:extLst>
          </p:cNvPr>
          <p:cNvSpPr txBox="1">
            <a:spLocks/>
          </p:cNvSpPr>
          <p:nvPr/>
        </p:nvSpPr>
        <p:spPr>
          <a:xfrm>
            <a:off x="3285145" y="3356293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1173BDA-736D-493B-96BF-F9C4DB513E0E}"/>
              </a:ext>
            </a:extLst>
          </p:cNvPr>
          <p:cNvSpPr txBox="1">
            <a:spLocks/>
          </p:cNvSpPr>
          <p:nvPr/>
        </p:nvSpPr>
        <p:spPr>
          <a:xfrm>
            <a:off x="2576781" y="2892322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00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5" grpId="0" uiExpand="1" build="p"/>
      <p:bldP spid="1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Batch Gradient Descent Algorithms</a:t>
            </a:r>
          </a:p>
        </p:txBody>
      </p:sp>
    </p:spTree>
    <p:extLst>
      <p:ext uri="{BB962C8B-B14F-4D97-AF65-F5344CB8AC3E}">
        <p14:creationId xmlns:p14="http://schemas.microsoft.com/office/powerpoint/2010/main" val="2187269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Recall the basic gradient descent equation: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6E0CD-0240-490F-B6BE-F6F0942E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767" y="1645921"/>
            <a:ext cx="4127633" cy="553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6CF179-45C2-4112-95F9-68E3650EB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73" y="2830749"/>
            <a:ext cx="8832027" cy="4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ED2F79-DD9A-4B7D-950C-9B48A7C1E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201" y="4029121"/>
            <a:ext cx="4803119" cy="405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30A66-623A-4B6D-AC0D-F02CAAFB2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73" y="3406797"/>
            <a:ext cx="8683625" cy="51405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370B45-92CE-4543-8071-C746FF2C701A}"/>
              </a:ext>
            </a:extLst>
          </p:cNvPr>
          <p:cNvSpPr txBox="1">
            <a:spLocks/>
          </p:cNvSpPr>
          <p:nvPr/>
        </p:nvSpPr>
        <p:spPr>
          <a:xfrm>
            <a:off x="379514" y="2184391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29A627-2919-4967-897B-5A55C5BDC824}"/>
              </a:ext>
            </a:extLst>
          </p:cNvPr>
          <p:cNvSpPr txBox="1">
            <a:spLocks/>
          </p:cNvSpPr>
          <p:nvPr/>
        </p:nvSpPr>
        <p:spPr>
          <a:xfrm>
            <a:off x="379514" y="4598987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gradients of the multi-layer NN are computed using the chain rule</a:t>
            </a:r>
          </a:p>
        </p:txBody>
      </p:sp>
    </p:spTree>
    <p:extLst>
      <p:ext uri="{BB962C8B-B14F-4D97-AF65-F5344CB8AC3E}">
        <p14:creationId xmlns:p14="http://schemas.microsoft.com/office/powerpoint/2010/main" val="323299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Quadratic Optimization and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010856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we use the gradient descent equation directly?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Yes, we can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Iterate the weight tensor relation until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stopping criteria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error tolerance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reached:</a:t>
            </a:r>
          </a:p>
          <a:p>
            <a:pPr marL="2743200" lvl="2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||W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t+1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2800" baseline="30000" dirty="0" err="1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|| &lt; tolerance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Must compute the gradient for all weights at one time as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batch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at each step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Does not scale if there are a large number of weights</a:t>
            </a:r>
          </a:p>
        </p:txBody>
      </p:sp>
    </p:spTree>
    <p:extLst>
      <p:ext uri="{BB962C8B-B14F-4D97-AF65-F5344CB8AC3E}">
        <p14:creationId xmlns:p14="http://schemas.microsoft.com/office/powerpoint/2010/main" val="27428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Stochastic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513616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3" y="991552"/>
            <a:ext cx="11359495" cy="46120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Need a highly scalable gradient descent algorithm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just such a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weight tensor update for stochastic gradient descent follows this relationship: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00C27-2E17-4182-8F16-90D77301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331" y="3215640"/>
            <a:ext cx="4588949" cy="83787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928695-C8E3-4107-A182-E0E2E30AF97F}"/>
              </a:ext>
            </a:extLst>
          </p:cNvPr>
          <p:cNvSpPr txBox="1">
            <a:spLocks/>
          </p:cNvSpPr>
          <p:nvPr/>
        </p:nvSpPr>
        <p:spPr>
          <a:xfrm>
            <a:off x="272396" y="3935694"/>
            <a:ext cx="11525250" cy="66360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is the Bernoulli sampled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mini-batch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is 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expected value of the gradient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given the Bernoulli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sample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D58561-EB66-4CAA-8ABF-27EA17D71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902" y="4515181"/>
            <a:ext cx="866097" cy="459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877A56-6EA0-411A-87B0-C6E975E74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140" y="4935176"/>
            <a:ext cx="1082038" cy="5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4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massively scalable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known to converge well in practice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Empirically, using mini-batch samples provide a better exploration of the loss function 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Can help solution escape from small local gradient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Sampling is dependent on mini-batch size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14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algorithm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Random_sort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while(grad 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stopping_criteria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mini-batch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sample_next_n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grad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compute_expected_grad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mini_batch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weights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update_weights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(weights, grad)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large samples this may not happen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9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Improving Convergence of SGD</a:t>
            </a:r>
          </a:p>
        </p:txBody>
      </p:sp>
    </p:spTree>
    <p:extLst>
      <p:ext uri="{BB962C8B-B14F-4D97-AF65-F5344CB8AC3E}">
        <p14:creationId xmlns:p14="http://schemas.microsoft.com/office/powerpoint/2010/main" val="3517328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57262"/>
            <a:ext cx="11525250" cy="54601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Momentum improves convergence of SGD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slow to converge if flat spots in the gradient are encountered – Hessian with small eigenvalues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is a solution?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momentum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the gradient;</a:t>
            </a:r>
          </a:p>
          <a:p>
            <a:pPr marL="457046" lvl="1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Where: </a:t>
            </a:r>
          </a:p>
          <a:p>
            <a:pPr marL="457046" lvl="1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Analogy with Newtonian mechanics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Momentum maintains the trajectory of the descent through flat gradient regions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306ED-BA57-4AC2-A4EF-363812B42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31" y="3285711"/>
            <a:ext cx="3169909" cy="359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3946D1-014D-470C-AF81-93144D0E7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651" y="3772535"/>
            <a:ext cx="2099248" cy="353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456E21-5558-47EF-A6B3-CCABE83A5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651" y="4221481"/>
            <a:ext cx="2205989" cy="3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1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4820" y="1062990"/>
            <a:ext cx="11525250" cy="6115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Letting the mass be 1.0 update the weight tensor in  two steps: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8825E-800D-44EA-B027-6CE0B0380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20" y="1623061"/>
            <a:ext cx="6238240" cy="123627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C77B7C-9A75-4F8C-A96E-3AA1A62FC17A}"/>
              </a:ext>
            </a:extLst>
          </p:cNvPr>
          <p:cNvSpPr txBox="1">
            <a:spLocks/>
          </p:cNvSpPr>
          <p:nvPr/>
        </p:nvSpPr>
        <p:spPr>
          <a:xfrm>
            <a:off x="609600" y="2817495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30FFA5-3183-4292-8B2B-EC223142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103" y="2902892"/>
            <a:ext cx="3421114" cy="3705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BC691F-1EC7-4EC8-AE35-8BBBB1ED8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51" y="3367968"/>
            <a:ext cx="5291332" cy="300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5B812D-2ACB-4526-BED6-5B84A61C9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151" y="3699239"/>
            <a:ext cx="2813050" cy="35925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BBA345-14A0-4D2A-8013-8A34CE2F7C6F}"/>
              </a:ext>
            </a:extLst>
          </p:cNvPr>
          <p:cNvSpPr txBox="1">
            <a:spLocks/>
          </p:cNvSpPr>
          <p:nvPr/>
        </p:nvSpPr>
        <p:spPr>
          <a:xfrm>
            <a:off x="534670" y="4266247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the algorithm now has two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249161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  <p:bldP spid="12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902970"/>
            <a:ext cx="11525250" cy="558927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improve convergence with a variable learning rate?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single learning rate is not likely to be optimal</a:t>
            </a:r>
          </a:p>
          <a:p>
            <a:pPr marL="857115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Far from the minimum, a large learning rate speeds convergence</a:t>
            </a:r>
          </a:p>
          <a:p>
            <a:pPr marL="857115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Near the minimum a small learning rate prevents over-shooting the minimum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a manually created learning schedule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Introduces additional hyperparameters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an adaptive 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Learning rate is adjusted based on the estimates of the gradient</a:t>
            </a:r>
          </a:p>
        </p:txBody>
      </p:sp>
    </p:spTree>
    <p:extLst>
      <p:ext uri="{BB962C8B-B14F-4D97-AF65-F5344CB8AC3E}">
        <p14:creationId xmlns:p14="http://schemas.microsoft.com/office/powerpoint/2010/main" val="176068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Selecting Initial Weight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902970"/>
            <a:ext cx="11525250" cy="5303520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prevent weights from becoming linearly dependent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initial values must be randomly selected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Otherwise, some weight values are never learned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Simple truncated Gaussian or Uniform distributed values work well in practice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process is referred as adding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fuzz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to the initial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Many other initialization schemes have been developed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example, see the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Keras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 initializers documentation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4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23215" y="1030410"/>
            <a:ext cx="11525250" cy="19047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is a widely used optimization method for machine learning 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Neural networks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weights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the backpropagation algorithm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Weights are learned using the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"/>
              </a:rPr>
              <a:t>Optimization for Deep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EE622-8C35-4DB4-B794-B6E2F771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267" y="2943075"/>
            <a:ext cx="3998093" cy="53650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AB5799-6570-4E90-B8AE-204B1A7924BC}"/>
              </a:ext>
            </a:extLst>
          </p:cNvPr>
          <p:cNvSpPr txBox="1">
            <a:spLocks/>
          </p:cNvSpPr>
          <p:nvPr/>
        </p:nvSpPr>
        <p:spPr>
          <a:xfrm>
            <a:off x="666750" y="3506987"/>
            <a:ext cx="11525250" cy="61303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D0A0E-2CEB-4EFD-84EF-EC6F562A2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771" y="4044304"/>
            <a:ext cx="9540687" cy="535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AF85C-9EFC-4742-8876-560204CB6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033" y="5784956"/>
            <a:ext cx="5161727" cy="435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D7EF9-9C34-4A7E-8694-17D5DF44A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033" y="4554892"/>
            <a:ext cx="6213287" cy="511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8976E-3C91-4554-A528-1AE95B119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967" y="5151325"/>
            <a:ext cx="9280993" cy="5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Appendix: Review of Eigenvectors and Eigenvalues</a:t>
            </a:r>
          </a:p>
        </p:txBody>
      </p:sp>
    </p:spTree>
    <p:extLst>
      <p:ext uri="{BB962C8B-B14F-4D97-AF65-F5344CB8AC3E}">
        <p14:creationId xmlns:p14="http://schemas.microsoft.com/office/powerpoint/2010/main" val="26206297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2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n roots of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3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left eigenvector is to the left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6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1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A to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Nth power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be computed: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0" y="2581264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763" y="3851910"/>
            <a:ext cx="2745261" cy="422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30BCD-6C5E-41B8-8898-00E90F59C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763" y="5046355"/>
            <a:ext cx="2560006" cy="53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4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7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400" y="1014120"/>
            <a:ext cx="11525250" cy="77219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Ideally, the loss function, J(W),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convex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respect to the weights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02B459-14B8-4D94-9214-2AAEF2A7FA80}"/>
              </a:ext>
            </a:extLst>
          </p:cNvPr>
          <p:cNvSpPr/>
          <p:nvPr/>
        </p:nvSpPr>
        <p:spPr>
          <a:xfrm>
            <a:off x="3670299" y="1966913"/>
            <a:ext cx="5386388" cy="292417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25096C-052B-4E78-9F1F-315853EC8BD0}"/>
              </a:ext>
            </a:extLst>
          </p:cNvPr>
          <p:cNvSpPr/>
          <p:nvPr/>
        </p:nvSpPr>
        <p:spPr>
          <a:xfrm>
            <a:off x="5193213" y="298157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DE6EA8-00F3-493C-89C3-C6ACBA14FAAE}"/>
              </a:ext>
            </a:extLst>
          </p:cNvPr>
          <p:cNvSpPr/>
          <p:nvPr/>
        </p:nvSpPr>
        <p:spPr>
          <a:xfrm>
            <a:off x="4628650" y="2633664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DAEE0-DA1B-44BB-8859-8D524D4E580A}"/>
              </a:ext>
            </a:extLst>
          </p:cNvPr>
          <p:cNvSpPr/>
          <p:nvPr/>
        </p:nvSpPr>
        <p:spPr>
          <a:xfrm>
            <a:off x="4135592" y="2319339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0B1703-7A3C-4161-9EF3-BF994E9D632D}"/>
              </a:ext>
            </a:extLst>
          </p:cNvPr>
          <p:cNvSpPr/>
          <p:nvPr/>
        </p:nvSpPr>
        <p:spPr>
          <a:xfrm>
            <a:off x="3276099" y="1662117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E1532C4-1CE1-419D-890E-8DB69ABEB34A}"/>
              </a:ext>
            </a:extLst>
          </p:cNvPr>
          <p:cNvSpPr/>
          <p:nvPr/>
        </p:nvSpPr>
        <p:spPr>
          <a:xfrm>
            <a:off x="5952625" y="315317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9DBCA7-E539-4023-B682-091BE9398AF3}"/>
              </a:ext>
            </a:extLst>
          </p:cNvPr>
          <p:cNvSpPr/>
          <p:nvPr/>
        </p:nvSpPr>
        <p:spPr>
          <a:xfrm>
            <a:off x="4419192" y="4124905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4605B-A78C-4C14-9B1A-B2AFB2EC3D36}"/>
              </a:ext>
            </a:extLst>
          </p:cNvPr>
          <p:cNvSpPr txBox="1"/>
          <p:nvPr/>
        </p:nvSpPr>
        <p:spPr>
          <a:xfrm>
            <a:off x="5776320" y="337899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CDE45-59F1-43D6-AB3C-25F693201FE3}"/>
              </a:ext>
            </a:extLst>
          </p:cNvPr>
          <p:cNvSpPr txBox="1"/>
          <p:nvPr/>
        </p:nvSpPr>
        <p:spPr>
          <a:xfrm>
            <a:off x="4690470" y="410633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5277B-E800-4DEE-81BE-DA5FDB9E48DA}"/>
              </a:ext>
            </a:extLst>
          </p:cNvPr>
          <p:cNvSpPr txBox="1"/>
          <p:nvPr/>
        </p:nvSpPr>
        <p:spPr>
          <a:xfrm>
            <a:off x="2067974" y="2253700"/>
            <a:ext cx="1484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E04833-58CD-4469-8F76-F336664E4D29}"/>
              </a:ext>
            </a:extLst>
          </p:cNvPr>
          <p:cNvCxnSpPr>
            <a:cxnSpLocks/>
          </p:cNvCxnSpPr>
          <p:nvPr/>
        </p:nvCxnSpPr>
        <p:spPr>
          <a:xfrm>
            <a:off x="3056699" y="2671765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DC1A57B-5EA4-4FA2-BA51-80686BB248F6}"/>
              </a:ext>
            </a:extLst>
          </p:cNvPr>
          <p:cNvSpPr txBox="1">
            <a:spLocks/>
          </p:cNvSpPr>
          <p:nvPr/>
        </p:nvSpPr>
        <p:spPr>
          <a:xfrm>
            <a:off x="373563" y="5274866"/>
            <a:ext cx="11525250" cy="84275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Convex loss function has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one unique minimum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for convex loss function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E622A4-397D-4B4C-BDD1-D44BCFABE263}"/>
              </a:ext>
            </a:extLst>
          </p:cNvPr>
          <p:cNvSpPr/>
          <p:nvPr/>
        </p:nvSpPr>
        <p:spPr>
          <a:xfrm>
            <a:off x="4535837" y="3308865"/>
            <a:ext cx="1431010" cy="953169"/>
          </a:xfrm>
          <a:custGeom>
            <a:avLst/>
            <a:gdLst>
              <a:gd name="connsiteX0" fmla="*/ 0 w 1431010"/>
              <a:gd name="connsiteY0" fmla="*/ 953169 h 953169"/>
              <a:gd name="connsiteX1" fmla="*/ 103322 w 1431010"/>
              <a:gd name="connsiteY1" fmla="*/ 818850 h 953169"/>
              <a:gd name="connsiteX2" fmla="*/ 268638 w 1431010"/>
              <a:gd name="connsiteY2" fmla="*/ 663867 h 953169"/>
              <a:gd name="connsiteX3" fmla="*/ 444285 w 1431010"/>
              <a:gd name="connsiteY3" fmla="*/ 503718 h 953169"/>
              <a:gd name="connsiteX4" fmla="*/ 759417 w 1431010"/>
              <a:gd name="connsiteY4" fmla="*/ 240247 h 953169"/>
              <a:gd name="connsiteX5" fmla="*/ 971227 w 1431010"/>
              <a:gd name="connsiteY5" fmla="*/ 95596 h 953169"/>
              <a:gd name="connsiteX6" fmla="*/ 1260529 w 1431010"/>
              <a:gd name="connsiteY6" fmla="*/ 7772 h 953169"/>
              <a:gd name="connsiteX7" fmla="*/ 1431010 w 1431010"/>
              <a:gd name="connsiteY7" fmla="*/ 2606 h 95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010" h="953169">
                <a:moveTo>
                  <a:pt x="0" y="953169"/>
                </a:moveTo>
                <a:cubicBezTo>
                  <a:pt x="29274" y="910118"/>
                  <a:pt x="58549" y="867067"/>
                  <a:pt x="103322" y="818850"/>
                </a:cubicBezTo>
                <a:cubicBezTo>
                  <a:pt x="148095" y="770633"/>
                  <a:pt x="211811" y="716389"/>
                  <a:pt x="268638" y="663867"/>
                </a:cubicBezTo>
                <a:cubicBezTo>
                  <a:pt x="325465" y="611345"/>
                  <a:pt x="362489" y="574321"/>
                  <a:pt x="444285" y="503718"/>
                </a:cubicBezTo>
                <a:cubicBezTo>
                  <a:pt x="526081" y="433115"/>
                  <a:pt x="671593" y="308267"/>
                  <a:pt x="759417" y="240247"/>
                </a:cubicBezTo>
                <a:cubicBezTo>
                  <a:pt x="847241" y="172227"/>
                  <a:pt x="887708" y="134342"/>
                  <a:pt x="971227" y="95596"/>
                </a:cubicBezTo>
                <a:cubicBezTo>
                  <a:pt x="1054746" y="56850"/>
                  <a:pt x="1183899" y="23270"/>
                  <a:pt x="1260529" y="7772"/>
                </a:cubicBezTo>
                <a:cubicBezTo>
                  <a:pt x="1337159" y="-7726"/>
                  <a:pt x="1388820" y="5189"/>
                  <a:pt x="1431010" y="2606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7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22" grpId="0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88217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1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8184" y="767117"/>
            <a:ext cx="11525250" cy="5803374"/>
          </a:xfrm>
        </p:spPr>
        <p:txBody>
          <a:bodyPr/>
          <a:lstStyle/>
          <a:p>
            <a:pPr marL="0" indent="1828800">
              <a:buNone/>
            </a:pP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Warning! – Advanced concepts ahead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668" y="3105300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0" y="4291334"/>
            <a:ext cx="2745261" cy="4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1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1120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Computing gradients and the chain rule</a:t>
            </a:r>
          </a:p>
        </p:txBody>
      </p:sp>
    </p:spTree>
    <p:extLst>
      <p:ext uri="{BB962C8B-B14F-4D97-AF65-F5344CB8AC3E}">
        <p14:creationId xmlns:p14="http://schemas.microsoft.com/office/powerpoint/2010/main" val="313479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34C0-D26C-48A0-B069-C60C2F12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Chain Rule of Calculus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BD29B-609A-4B70-910B-C0EF8A6121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245702"/>
            <a:ext cx="11525250" cy="114617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order to compute the gradients of the loss function though the layers of a deep neural network we need to apply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chain rule of calculus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consider a function </a:t>
            </a:r>
            <a:r>
              <a:rPr lang="pl-PL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z = f(</a:t>
            </a:r>
            <a:r>
              <a:rPr lang="pl-PL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pl-PL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where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= g(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); then </a:t>
            </a:r>
            <a:r>
              <a:rPr lang="pl-PL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z = f(g(</a:t>
            </a:r>
            <a:r>
              <a:rPr lang="pl-PL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pl-PL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))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 Then the derivative of z with respect to x is: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C97D57-9AD7-42AD-B0CB-B2CF3FC66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911" y="3899691"/>
            <a:ext cx="2044483" cy="92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8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34C0-D26C-48A0-B069-C60C2F12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Chain Rule of Calculus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BBD29B-609A-4B70-910B-C0EF8A61217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23665" y="913035"/>
                <a:ext cx="11525250" cy="56811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How to compute the gradient of real-valued loss function, J, given a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dimensional weight tensor, W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In this case we have a vector valued function to differentiate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𝑧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𝒀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,…,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This leads to the general vector valued form of the chain rule: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𝑀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𝜕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BBD29B-609A-4B70-910B-C0EF8A612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23665" y="913035"/>
                <a:ext cx="11525250" cy="5681195"/>
              </a:xfrm>
              <a:blipFill>
                <a:blip r:embed="rId2"/>
                <a:stretch>
                  <a:fillRect l="-1111" t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69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34C0-D26C-48A0-B069-C60C2F12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Chain Rule of Calculus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BBD29B-609A-4B70-910B-C0EF8A61217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23665" y="913035"/>
                <a:ext cx="11525250" cy="554637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Vector valued form of the chain rule: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𝑀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𝜕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cs typeface="Segoe UI" panose="020B0502040204020203" pitchFamily="34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cs typeface="Segoe UI" panose="020B0502040204020203" pitchFamily="34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800" b="0" i="1" smtClean="0">
                                                        <a:latin typeface="Cambria Math" panose="02040503050406030204" pitchFamily="18" charset="0"/>
                                                        <a:cs typeface="Segoe UI" panose="020B0502040204020203" pitchFamily="34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cs typeface="Segoe UI" panose="020B0502040204020203" pitchFamily="34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cs typeface="Segoe UI" panose="020B0502040204020203" pitchFamily="34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800" b="0" i="1" smtClean="0">
                                                        <a:latin typeface="Cambria Math" panose="02040503050406030204" pitchFamily="18" charset="0"/>
                                                        <a:cs typeface="Segoe UI" panose="020B0502040204020203" pitchFamily="34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BBD29B-609A-4B70-910B-C0EF8A612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23665" y="913035"/>
                <a:ext cx="11525250" cy="5546379"/>
              </a:xfrm>
              <a:blipFill>
                <a:blip r:embed="rId2"/>
                <a:stretch>
                  <a:fillRect l="-1111" t="-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79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21549</TotalTime>
  <Words>2414</Words>
  <Application>Microsoft Office PowerPoint</Application>
  <PresentationFormat>Widescreen</PresentationFormat>
  <Paragraphs>342</Paragraphs>
  <Slides>54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Courier New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CSCI E-25 Computer Vision</vt:lpstr>
      <vt:lpstr>Optimization for Machine Learning</vt:lpstr>
      <vt:lpstr>PowerPoint Presentation</vt:lpstr>
      <vt:lpstr>Optimization for Deep Neural Networks</vt:lpstr>
      <vt:lpstr>Local Convergence of Gradient Descent</vt:lpstr>
      <vt:lpstr>PowerPoint Presentation</vt:lpstr>
      <vt:lpstr>The Chain Rule of Calculus </vt:lpstr>
      <vt:lpstr>The Chain Rule of Calculus </vt:lpstr>
      <vt:lpstr>The Chain Rule of Calculus </vt:lpstr>
      <vt:lpstr>The Chain Rule of Calculus </vt:lpstr>
      <vt:lpstr>The Chain Rule of Calculus </vt:lpstr>
      <vt:lpstr>PowerPoint Presentation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PowerPoint Presentation</vt:lpstr>
      <vt:lpstr>The Nature of Gradients</vt:lpstr>
      <vt:lpstr>The Nature of Gradients</vt:lpstr>
      <vt:lpstr>The Nature of Gradients</vt:lpstr>
      <vt:lpstr>The Nature of Gradients</vt:lpstr>
      <vt:lpstr>Vanishing and Exploding Gradient Problems</vt:lpstr>
      <vt:lpstr>Vanishing and Exploding Gradient Problems</vt:lpstr>
      <vt:lpstr>Vanishing and Exploding Gradient Problems</vt:lpstr>
      <vt:lpstr>Convex vs. Non-Convex Optimization</vt:lpstr>
      <vt:lpstr>Convex vs. Non-Convex Optimization</vt:lpstr>
      <vt:lpstr>Convex vs. Non-Convex Optimization</vt:lpstr>
      <vt:lpstr>PowerPoint Presentation</vt:lpstr>
      <vt:lpstr>Batch Gradient Descent</vt:lpstr>
      <vt:lpstr>Batch Gradient Descent</vt:lpstr>
      <vt:lpstr>PowerPoint Presentation</vt:lpstr>
      <vt:lpstr>Stochastic Gradient Descent</vt:lpstr>
      <vt:lpstr>Stochastic Gradient Descent</vt:lpstr>
      <vt:lpstr>Stochastic Gradient Descent</vt:lpstr>
      <vt:lpstr>PowerPoint Presentation</vt:lpstr>
      <vt:lpstr>Stochastic Gradient Descent with Momentum</vt:lpstr>
      <vt:lpstr>Stochastic Gradient Descent with Momentum</vt:lpstr>
      <vt:lpstr>Adaptive Stochastic Gradient Descent</vt:lpstr>
      <vt:lpstr>Selecting Initial Weight Values</vt:lpstr>
      <vt:lpstr>PowerPoint Presentation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Stephen Elston</cp:lastModifiedBy>
  <cp:revision>564</cp:revision>
  <cp:lastPrinted>2019-03-10T03:16:43Z</cp:lastPrinted>
  <dcterms:created xsi:type="dcterms:W3CDTF">2013-02-15T23:12:42Z</dcterms:created>
  <dcterms:modified xsi:type="dcterms:W3CDTF">2025-02-24T23:02:54Z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