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259" r:id="rId3"/>
    <p:sldId id="366" r:id="rId4"/>
    <p:sldId id="268" r:id="rId5"/>
    <p:sldId id="257" r:id="rId6"/>
    <p:sldId id="260" r:id="rId7"/>
    <p:sldId id="262" r:id="rId8"/>
    <p:sldId id="263" r:id="rId9"/>
    <p:sldId id="365" r:id="rId10"/>
    <p:sldId id="258" r:id="rId11"/>
    <p:sldId id="264" r:id="rId12"/>
    <p:sldId id="284" r:id="rId13"/>
    <p:sldId id="274" r:id="rId14"/>
    <p:sldId id="367" r:id="rId15"/>
    <p:sldId id="265" r:id="rId16"/>
    <p:sldId id="266" r:id="rId17"/>
    <p:sldId id="267" r:id="rId18"/>
    <p:sldId id="269" r:id="rId19"/>
    <p:sldId id="368" r:id="rId20"/>
    <p:sldId id="26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00271-67A2-4B23-9325-597F234C25A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8F46-72C8-4E26-9B74-D80A5BCE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165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</a:t>
            </a:r>
            <a:r>
              <a:rPr lang="en-US" sz="3500" dirty="0">
                <a:latin typeface="+mj-lt"/>
              </a:rPr>
              <a:t>53</a:t>
            </a:r>
            <a:r>
              <a:rPr lang="en-US" sz="3500" dirty="0">
                <a:solidFill>
                  <a:schemeClr val="tx1"/>
                </a:solidFill>
                <a:latin typeface="+mj-lt"/>
              </a:rPr>
              <a:t>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Markov Processes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1" y="5734379"/>
            <a:ext cx="11998729" cy="952171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E19A9E9-D362-4687-9276-5BD83279308F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4EE431-56EF-54D5-510A-2CFBDD70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48310" y="125876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-200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8755" y="582901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3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-100,000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32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7059579" y="313709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6517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reward process </a:t>
            </a:r>
            <a:r>
              <a:rPr lang="en-US" dirty="0"/>
              <a:t>generates a reward or change in utility for each state transition</a:t>
            </a:r>
          </a:p>
          <a:p>
            <a:r>
              <a:rPr lang="en-US" dirty="0"/>
              <a:t>Reward can be positive or negative</a:t>
            </a:r>
          </a:p>
          <a:p>
            <a:r>
              <a:rPr lang="en-US" dirty="0"/>
              <a:t>Reward may not follow simple </a:t>
            </a:r>
            <a:r>
              <a:rPr lang="en-US" dirty="0" err="1"/>
              <a:t>monitary</a:t>
            </a:r>
            <a:r>
              <a:rPr lang="en-US" dirty="0"/>
              <a:t> value</a:t>
            </a:r>
          </a:p>
          <a:p>
            <a:pPr lvl="1"/>
            <a:r>
              <a:rPr lang="en-US" sz="2800" dirty="0"/>
              <a:t>The inconvenience of a car breakdown may exceed the cost of repair</a:t>
            </a:r>
          </a:p>
          <a:p>
            <a:pPr lvl="1"/>
            <a:r>
              <a:rPr lang="en-US" sz="2800" dirty="0"/>
              <a:t>A piece of art has subjective aesthetic value</a:t>
            </a:r>
          </a:p>
          <a:p>
            <a:r>
              <a:rPr lang="en-US" dirty="0"/>
              <a:t>The </a:t>
            </a:r>
            <a:r>
              <a:rPr lang="en-US" b="1" dirty="0"/>
              <a:t>reward function </a:t>
            </a:r>
            <a:r>
              <a:rPr lang="en-US" dirty="0"/>
              <a:t>for a transition from state      to state        is defined: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Reward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4E1D-C111-4984-BF6D-09FC623C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06" y="4349858"/>
            <a:ext cx="357875" cy="414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CAA54-03D1-4F0B-9F0F-C315F97D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47" y="4330403"/>
            <a:ext cx="613186" cy="452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CA770-ED8C-4B98-A90F-2AC0ABB8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63" y="5313346"/>
            <a:ext cx="4072583" cy="6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773302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can you compute expectation for a probabilistic process?</a:t>
            </a:r>
          </a:p>
          <a:p>
            <a:r>
              <a:rPr lang="en-US" dirty="0"/>
              <a:t>The expectation is the sum of the probability weighted values of a set of states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normalization of the expectation is correct since: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Reward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91F3-4288-4946-AC9D-168F349B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7" y="2652878"/>
            <a:ext cx="5895068" cy="922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AF804-874D-4036-A2F6-2949FB25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29" y="4889633"/>
            <a:ext cx="2638938" cy="8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4895405" y="2245907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2973477" y="4034320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7770340" y="2201995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3603375" y="2756964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6753792" y="1630144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4990204" y="1743401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4902710" y="1661708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35100" y="1140531"/>
            <a:ext cx="417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-30 * 0.98999 = - 29.6997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067127" y="3226192"/>
            <a:ext cx="33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-200 * 0.01 = -2.0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6980989" y="1407516"/>
            <a:ext cx="46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-100,000 * 0.00001 = -1.0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4EA39-2486-4A5D-BF39-9D35ACB5FCFD}"/>
              </a:ext>
            </a:extLst>
          </p:cNvPr>
          <p:cNvSpPr txBox="1"/>
          <p:nvPr/>
        </p:nvSpPr>
        <p:spPr>
          <a:xfrm>
            <a:off x="3726174" y="5350715"/>
            <a:ext cx="75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E[R(Old Car)] </a:t>
            </a:r>
            <a:r>
              <a:rPr lang="en-US" sz="2400" baseline="-25000" dirty="0"/>
              <a:t> </a:t>
            </a:r>
            <a:r>
              <a:rPr lang="en-US" sz="2400" dirty="0"/>
              <a:t>= - 29.6997  - 1.0 – 2.0 – 5.94 = -38.6397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3ECFB44-8AE4-459D-B4C4-3E05590F2C00}"/>
              </a:ext>
            </a:extLst>
          </p:cNvPr>
          <p:cNvSpPr/>
          <p:nvPr/>
        </p:nvSpPr>
        <p:spPr>
          <a:xfrm rot="7186083" flipH="1">
            <a:off x="4581802" y="3255716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6200E-A972-4559-B490-6B16075FB582}"/>
              </a:ext>
            </a:extLst>
          </p:cNvPr>
          <p:cNvSpPr txBox="1"/>
          <p:nvPr/>
        </p:nvSpPr>
        <p:spPr>
          <a:xfrm>
            <a:off x="6197046" y="3525267"/>
            <a:ext cx="431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-600 * 0.99 * 0.01 = -5.94</a:t>
            </a:r>
          </a:p>
        </p:txBody>
      </p:sp>
    </p:spTree>
    <p:extLst>
      <p:ext uri="{BB962C8B-B14F-4D97-AF65-F5344CB8AC3E}">
        <p14:creationId xmlns:p14="http://schemas.microsoft.com/office/powerpoint/2010/main" val="3837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9" grpId="0"/>
      <p:bldP spid="20" grpId="0"/>
      <p:bldP spid="24" grpId="0"/>
      <p:bldP spid="3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Utility and Gain</a:t>
            </a:r>
          </a:p>
        </p:txBody>
      </p:sp>
    </p:spTree>
    <p:extLst>
      <p:ext uri="{BB962C8B-B14F-4D97-AF65-F5344CB8AC3E}">
        <p14:creationId xmlns:p14="http://schemas.microsoft.com/office/powerpoint/2010/main" val="8586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b="1" dirty="0"/>
              <a:t>Utility </a:t>
            </a:r>
            <a:r>
              <a:rPr lang="en-US" dirty="0"/>
              <a:t>is the sum of rewards in a Markov chain</a:t>
            </a:r>
          </a:p>
          <a:p>
            <a:r>
              <a:rPr lang="en-US" dirty="0"/>
              <a:t>Since the rewards are </a:t>
            </a:r>
            <a:r>
              <a:rPr lang="en-US" b="1" dirty="0"/>
              <a:t>additive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formulation works for an </a:t>
            </a:r>
            <a:r>
              <a:rPr lang="en-US" b="1" dirty="0"/>
              <a:t>episodic process</a:t>
            </a:r>
          </a:p>
          <a:p>
            <a:r>
              <a:rPr lang="en-US" dirty="0"/>
              <a:t>An episodic process has a </a:t>
            </a:r>
            <a:r>
              <a:rPr lang="en-US" b="1" dirty="0"/>
              <a:t>terminal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213C2-EA9F-43D3-9D6A-CF2F1B11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9" y="2351485"/>
            <a:ext cx="2908515" cy="54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BDF04-F900-4681-8D0F-DF01B2E1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2408969"/>
            <a:ext cx="4599122" cy="48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D49F8-AC0A-4FDE-B587-F59282C0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82" y="2040633"/>
            <a:ext cx="1792638" cy="12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15" y="1012556"/>
            <a:ext cx="10515600" cy="5179905"/>
          </a:xfrm>
        </p:spPr>
        <p:txBody>
          <a:bodyPr>
            <a:normAutofit/>
          </a:bodyPr>
          <a:lstStyle/>
          <a:p>
            <a:r>
              <a:rPr lang="en-US" dirty="0"/>
              <a:t>What happens to the </a:t>
            </a:r>
            <a:r>
              <a:rPr lang="en-US" b="1" dirty="0"/>
              <a:t>Utility </a:t>
            </a:r>
            <a:r>
              <a:rPr lang="en-US" dirty="0"/>
              <a:t>for a </a:t>
            </a:r>
            <a:r>
              <a:rPr lang="en-US" b="1" dirty="0"/>
              <a:t>continuous process</a:t>
            </a:r>
          </a:p>
          <a:p>
            <a:r>
              <a:rPr lang="en-US" dirty="0"/>
              <a:t>A continuous process has </a:t>
            </a:r>
            <a:r>
              <a:rPr lang="en-US" b="1" dirty="0"/>
              <a:t>no termination state </a:t>
            </a:r>
            <a:r>
              <a:rPr lang="en-US" dirty="0"/>
              <a:t>and the </a:t>
            </a:r>
            <a:r>
              <a:rPr lang="en-US" b="1" dirty="0"/>
              <a:t>utility is unbounded</a:t>
            </a:r>
          </a:p>
          <a:p>
            <a:pPr marL="0" indent="0">
              <a:buNone/>
            </a:pPr>
            <a:r>
              <a:rPr lang="en-US" dirty="0"/>
              <a:t>        As </a:t>
            </a:r>
          </a:p>
          <a:p>
            <a:r>
              <a:rPr lang="en-US" dirty="0"/>
              <a:t>So, apply a </a:t>
            </a:r>
            <a:r>
              <a:rPr lang="en-US" b="1" dirty="0"/>
              <a:t>discount factor </a:t>
            </a:r>
            <a:r>
              <a:rPr lang="en-US" dirty="0"/>
              <a:t>at each time step: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discounted returns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F85C-9656-4B5F-97CB-316B6A75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2" y="2402521"/>
            <a:ext cx="1191512" cy="39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A8CDB-6082-4E35-895F-D91A86C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61" y="2391683"/>
            <a:ext cx="1844297" cy="466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BC01C-F0E3-4E0B-B04A-C93C8F84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80" y="3402689"/>
            <a:ext cx="10451025" cy="1016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6B42B-D64B-4A4E-990A-8C7E7486F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4" y="5038273"/>
            <a:ext cx="10972801" cy="40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E9F37-E0C9-4F1E-8E48-7EEABF5B2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04" y="5577766"/>
            <a:ext cx="11349927" cy="4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Gain </a:t>
                </a:r>
                <a:r>
                  <a:rPr lang="en-US" dirty="0"/>
                  <a:t>at time t is the sum of future rewards in a Markov chain: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the </a:t>
                </a:r>
                <a:r>
                  <a:rPr lang="en-US" b="1" dirty="0"/>
                  <a:t>state-value function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value of starting a Markov process in state </a:t>
                </a:r>
                <a:r>
                  <a:rPr lang="en-US" i="1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FBD-87B7-4D99-B575-B5979FFF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0" y="1891299"/>
            <a:ext cx="5049137" cy="626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3F3A9-067B-4C8C-A769-9B59537B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42" y="1765297"/>
            <a:ext cx="2371241" cy="1174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B81AB-C91A-4D00-8730-9F54C39C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30" y="3894871"/>
            <a:ext cx="3840835" cy="5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A </a:t>
                </a:r>
                <a:r>
                  <a:rPr lang="en-US" sz="3200" b="1" dirty="0"/>
                  <a:t>Markov decision process </a:t>
                </a:r>
                <a:r>
                  <a:rPr lang="en-US" sz="3200" dirty="0"/>
                  <a:t>is a tuple &lt;</a:t>
                </a:r>
                <a:r>
                  <a:rPr lang="en-US" sz="3200" i="1" dirty="0"/>
                  <a:t>S, A, P, R</a:t>
                </a:r>
                <a:r>
                  <a:rPr lang="en-US" sz="3200" dirty="0"/>
                  <a:t>, </a:t>
                </a:r>
                <a:r>
                  <a:rPr lang="en-US" sz="3200" dirty="0">
                    <a:latin typeface="Symbol" panose="05050102010706020507" pitchFamily="18" charset="2"/>
                  </a:rPr>
                  <a:t>g</a:t>
                </a:r>
                <a:r>
                  <a:rPr lang="en-US" sz="3200" dirty="0"/>
                  <a:t>&gt;:</a:t>
                </a:r>
              </a:p>
              <a:p>
                <a:r>
                  <a:rPr lang="en-US" i="1" dirty="0"/>
                  <a:t>S</a:t>
                </a:r>
                <a:r>
                  <a:rPr lang="en-US" dirty="0"/>
                  <a:t> is a finite </a:t>
                </a:r>
                <a:r>
                  <a:rPr lang="en-US" b="1" dirty="0"/>
                  <a:t>set of states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i="1" dirty="0"/>
                  <a:t>A</a:t>
                </a:r>
                <a:r>
                  <a:rPr lang="en-US" dirty="0"/>
                  <a:t> is a finite </a:t>
                </a:r>
                <a:r>
                  <a:rPr lang="en-US" b="1" dirty="0"/>
                  <a:t>set of actions</a:t>
                </a:r>
              </a:p>
              <a:p>
                <a:r>
                  <a:rPr lang="en-US" i="1" dirty="0"/>
                  <a:t>P</a:t>
                </a:r>
                <a:r>
                  <a:rPr lang="en-US" dirty="0"/>
                  <a:t> is the </a:t>
                </a:r>
                <a:r>
                  <a:rPr lang="en-US" b="1" dirty="0"/>
                  <a:t>state transition probability matrix </a:t>
                </a:r>
                <a:r>
                  <a:rPr lang="en-US" dirty="0"/>
                  <a:t>for action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P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ss’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/>
                  <a:t>[</a:t>
                </a:r>
                <a:r>
                  <a:rPr lang="en-US" i="1" dirty="0"/>
                  <a:t>S</a:t>
                </a:r>
                <a:r>
                  <a:rPr lang="en-US" baseline="-25000" dirty="0"/>
                  <a:t>t+1</a:t>
                </a:r>
                <a:r>
                  <a:rPr lang="en-US" dirty="0"/>
                  <a:t> = s’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s]</a:t>
                </a:r>
              </a:p>
              <a:p>
                <a:r>
                  <a:rPr lang="en-US" i="1" dirty="0"/>
                  <a:t>R(</a:t>
                </a:r>
                <a:r>
                  <a:rPr lang="en-US" i="1" dirty="0" err="1"/>
                  <a:t>s,a</a:t>
                </a:r>
                <a:r>
                  <a:rPr lang="en-US" i="1" dirty="0"/>
                  <a:t>)</a:t>
                </a:r>
                <a:r>
                  <a:rPr lang="en-US" dirty="0"/>
                  <a:t> is a </a:t>
                </a:r>
                <a:r>
                  <a:rPr lang="en-US" b="1" dirty="0"/>
                  <a:t>reward function</a:t>
                </a:r>
                <a:r>
                  <a:rPr lang="en-US" dirty="0"/>
                  <a:t> with </a:t>
                </a:r>
                <a:r>
                  <a:rPr lang="en-US" b="1" dirty="0"/>
                  <a:t>expected reward given the state and action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:r>
                  <a:rPr lang="en-US" dirty="0"/>
                  <a:t>[R</a:t>
                </a:r>
                <a:r>
                  <a:rPr lang="en-US" baseline="-25000" dirty="0"/>
                  <a:t>t</a:t>
                </a:r>
                <a:r>
                  <a:rPr lang="en-US" dirty="0"/>
                  <a:t>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s, </a:t>
                </a:r>
                <a:r>
                  <a:rPr lang="en-US" i="1" dirty="0"/>
                  <a:t>A</a:t>
                </a:r>
                <a:r>
                  <a:rPr lang="en-US" baseline="-25000" dirty="0"/>
                  <a:t>t</a:t>
                </a:r>
                <a:r>
                  <a:rPr lang="en-US" dirty="0"/>
                  <a:t> = a]</a:t>
                </a:r>
              </a:p>
              <a:p>
                <a:pPr marL="0" indent="0">
                  <a:buNone/>
                </a:pPr>
                <a:r>
                  <a:rPr lang="en-US" i="1" dirty="0"/>
                  <a:t>        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sz="3600" dirty="0">
                    <a:latin typeface="Symbol" panose="05050102010706020507" pitchFamily="18" charset="2"/>
                  </a:rPr>
                  <a:t>S</a:t>
                </a:r>
                <a:r>
                  <a:rPr lang="en-US" baseline="-25000" dirty="0"/>
                  <a:t>a </a:t>
                </a:r>
                <a:r>
                  <a:rPr lang="en-US" b="1" dirty="0"/>
                  <a:t>reward for state transition </a:t>
                </a:r>
                <a:r>
                  <a:rPr lang="en-US" dirty="0"/>
                  <a:t>*</a:t>
                </a:r>
                <a:r>
                  <a:rPr lang="en-US" b="1" dirty="0"/>
                  <a:t> probability of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  <a:blipFill>
                <a:blip r:embed="rId2"/>
                <a:stretch>
                  <a:fillRect l="-1449" t="-276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1571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32463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What is a Markov process?</a:t>
            </a:r>
          </a:p>
          <a:p>
            <a:r>
              <a:rPr lang="en-US" dirty="0"/>
              <a:t>Markov reward processes</a:t>
            </a:r>
          </a:p>
          <a:p>
            <a:r>
              <a:rPr lang="en-US" dirty="0"/>
              <a:t>Utility and Gain</a:t>
            </a:r>
          </a:p>
          <a:p>
            <a:r>
              <a:rPr lang="en-US" dirty="0"/>
              <a:t>Markov decision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781675"/>
          </a:xfrm>
        </p:spPr>
        <p:txBody>
          <a:bodyPr>
            <a:normAutofit/>
          </a:bodyPr>
          <a:lstStyle/>
          <a:p>
            <a:r>
              <a:rPr lang="en-US" dirty="0"/>
              <a:t>Recall the definition of </a:t>
            </a:r>
            <a:r>
              <a:rPr lang="en-US" b="1" dirty="0"/>
              <a:t>discounted return </a:t>
            </a:r>
            <a:r>
              <a:rPr lang="en-US" dirty="0"/>
              <a:t>from the current time 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Where, R</a:t>
            </a:r>
            <a:r>
              <a:rPr lang="en-US" baseline="-25000" dirty="0"/>
              <a:t>t+1</a:t>
            </a:r>
            <a:r>
              <a:rPr lang="en-US" dirty="0"/>
              <a:t> is the </a:t>
            </a:r>
            <a:r>
              <a:rPr lang="en-US" b="1" dirty="0"/>
              <a:t>expected reward or change in utility </a:t>
            </a:r>
            <a:r>
              <a:rPr lang="en-US" dirty="0"/>
              <a:t>over the possible state transitions from the </a:t>
            </a:r>
            <a:r>
              <a:rPr lang="en-US" b="1" dirty="0"/>
              <a:t>current state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, to all possible </a:t>
            </a:r>
            <a:r>
              <a:rPr lang="en-US" b="1" dirty="0"/>
              <a:t>successor states</a:t>
            </a:r>
            <a:r>
              <a:rPr lang="en-US" dirty="0"/>
              <a:t>, </a:t>
            </a:r>
            <a:r>
              <a:rPr lang="en-US" i="1" dirty="0"/>
              <a:t>s’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And,</a:t>
            </a:r>
          </a:p>
          <a:p>
            <a:pPr marL="914400" indent="0">
              <a:buNone/>
            </a:pPr>
            <a:r>
              <a:rPr lang="en-US" dirty="0"/>
              <a:t>       = the reward for the transition from state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s’</a:t>
            </a:r>
          </a:p>
          <a:p>
            <a:pPr marL="1371600" indent="-457200">
              <a:buFont typeface="Symbol" panose="05050102010706020507" pitchFamily="18" charset="2"/>
              <a:buChar char="g"/>
            </a:pPr>
            <a:r>
              <a:rPr lang="en-US" dirty="0"/>
              <a:t>= discount factor</a:t>
            </a:r>
          </a:p>
          <a:p>
            <a:r>
              <a:rPr lang="en-US" dirty="0"/>
              <a:t>In words, the gain is the sum of the expectation of rewards for all future possible state transitions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0B28-72CE-4D2F-B654-9899112F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367699"/>
            <a:ext cx="6253480" cy="1091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93CCA-4FB7-405A-9788-FD99B0FA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30" y="3713476"/>
            <a:ext cx="3407648" cy="60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74A8D-15DC-42D3-8E86-BF32BD66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1" y="4846109"/>
            <a:ext cx="519112" cy="3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  <a:r>
              <a:rPr lang="en-US" sz="3200" b="1" dirty="0"/>
              <a:t>, </a:t>
            </a:r>
            <a:r>
              <a:rPr lang="en-US" sz="3200" dirty="0"/>
              <a:t>is probability distribution over actions given states: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(</a:t>
            </a:r>
            <a:r>
              <a:rPr lang="en-US" dirty="0" err="1"/>
              <a:t>a|s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t</a:t>
            </a:r>
            <a:r>
              <a:rPr lang="en-US" dirty="0"/>
              <a:t> = a | </a:t>
            </a:r>
            <a:r>
              <a:rPr lang="en-US" i="1" dirty="0"/>
              <a:t>S</a:t>
            </a:r>
            <a:r>
              <a:rPr lang="en-US" baseline="-25000" dirty="0"/>
              <a:t>t</a:t>
            </a:r>
            <a:r>
              <a:rPr lang="en-US" dirty="0"/>
              <a:t> = s]</a:t>
            </a:r>
          </a:p>
          <a:p>
            <a:r>
              <a:rPr lang="en-US" dirty="0"/>
              <a:t>The policy </a:t>
            </a:r>
            <a:r>
              <a:rPr lang="en-US" b="1" dirty="0"/>
              <a:t>fully defines agent behavior</a:t>
            </a:r>
          </a:p>
          <a:p>
            <a:r>
              <a:rPr lang="en-US" dirty="0"/>
              <a:t>The MDP </a:t>
            </a:r>
            <a:r>
              <a:rPr lang="en-US" b="1" dirty="0"/>
              <a:t>depends only on current state</a:t>
            </a:r>
            <a:r>
              <a:rPr lang="en-US" dirty="0"/>
              <a:t>, not history</a:t>
            </a:r>
          </a:p>
          <a:p>
            <a:r>
              <a:rPr lang="en-US" dirty="0"/>
              <a:t>A given policy is </a:t>
            </a:r>
            <a:r>
              <a:rPr lang="en-US" b="1" dirty="0"/>
              <a:t>stationary</a:t>
            </a:r>
            <a:r>
              <a:rPr lang="en-US" dirty="0"/>
              <a:t>; does not change in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824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71" y="1167538"/>
            <a:ext cx="10515600" cy="5050753"/>
          </a:xfrm>
        </p:spPr>
        <p:txBody>
          <a:bodyPr/>
          <a:lstStyle/>
          <a:p>
            <a:r>
              <a:rPr lang="en-US" sz="3200" dirty="0"/>
              <a:t>Actions of the agent are determined by 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</a:p>
          <a:p>
            <a:r>
              <a:rPr lang="en-US" sz="3200" dirty="0"/>
              <a:t>The expectation of the policy determines the </a:t>
            </a:r>
            <a:r>
              <a:rPr lang="en-US" sz="3200" b="1" dirty="0"/>
              <a:t>action-value</a:t>
            </a:r>
            <a:endParaRPr lang="en-US" sz="3200" b="1" baseline="-250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Goal is to </a:t>
            </a:r>
            <a:r>
              <a:rPr lang="en-US" sz="3200" b="1" dirty="0"/>
              <a:t>learn</a:t>
            </a:r>
            <a:r>
              <a:rPr lang="en-US" sz="3200" dirty="0"/>
              <a:t> an </a:t>
            </a:r>
            <a:r>
              <a:rPr lang="en-US" sz="3200" b="1" dirty="0"/>
              <a:t>optimal policy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optimal policy has an expected action-value greater than or equal to all possible policies: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Optimal Policy for MDP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B8891-CAE5-4D87-AD5E-A5E0B923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2" y="2278875"/>
            <a:ext cx="5963787" cy="5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F62DE-C382-48F9-AFF7-36F6863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39" y="3355017"/>
            <a:ext cx="6850896" cy="54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4257C-E52F-4977-BC0E-01B6059F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58" y="5097347"/>
            <a:ext cx="4244289" cy="4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9748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</a:t>
            </a:r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3" y="3055521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39" y="3011750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55" y="3596016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111" y="4094984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Processes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182566" y="129954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0.98999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0788" y="572166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0.00001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6800448" y="299084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0.998999</a:t>
            </a:r>
          </a:p>
        </p:txBody>
      </p:sp>
    </p:spTree>
    <p:extLst>
      <p:ext uri="{BB962C8B-B14F-4D97-AF65-F5344CB8AC3E}">
        <p14:creationId xmlns:p14="http://schemas.microsoft.com/office/powerpoint/2010/main" val="10563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transition from one state to the next state is computed with the state transition probability matrix: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dirty="0"/>
              <a:t> </a:t>
            </a:r>
            <a:r>
              <a:rPr lang="en-US" sz="2800" dirty="0"/>
              <a:t>At steady state the state probabilities are unchanged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Reward Processes </a:t>
            </a:r>
          </a:p>
        </p:txBody>
      </p:sp>
    </p:spTree>
    <p:extLst>
      <p:ext uri="{BB962C8B-B14F-4D97-AF65-F5344CB8AC3E}">
        <p14:creationId xmlns:p14="http://schemas.microsoft.com/office/powerpoint/2010/main" val="40190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900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Introduction to Markov Processes</vt:lpstr>
      <vt:lpstr>Markov Processes</vt:lpstr>
      <vt:lpstr>Introduction to Markov Processes</vt:lpstr>
      <vt:lpstr>Example of Markov Processes</vt:lpstr>
      <vt:lpstr>Introduction to Markov Processes</vt:lpstr>
      <vt:lpstr>Introduction to Markov Processes</vt:lpstr>
      <vt:lpstr>Introduction to Markov Processes</vt:lpstr>
      <vt:lpstr>Markov Reward Processes </vt:lpstr>
      <vt:lpstr>Example of Markov Reward Process</vt:lpstr>
      <vt:lpstr>Introduction to Markov Reward Processes</vt:lpstr>
      <vt:lpstr>Introduction to Markov Reward</vt:lpstr>
      <vt:lpstr>Example of Markov Reward Process</vt:lpstr>
      <vt:lpstr>Utility and Gain</vt:lpstr>
      <vt:lpstr>Utility and Gain</vt:lpstr>
      <vt:lpstr>Utility and Gain</vt:lpstr>
      <vt:lpstr>Utility and Gain</vt:lpstr>
      <vt:lpstr>Introduction to Markov Decision Processes</vt:lpstr>
      <vt:lpstr>Policy Improvement</vt:lpstr>
      <vt:lpstr>Policy Evaluation</vt:lpstr>
      <vt:lpstr>Introduction to Markov Decision Processes</vt:lpstr>
      <vt:lpstr>Optimal Policy for 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166</cp:revision>
  <cp:lastPrinted>2019-10-31T17:47:56Z</cp:lastPrinted>
  <dcterms:created xsi:type="dcterms:W3CDTF">2019-05-23T01:52:03Z</dcterms:created>
  <dcterms:modified xsi:type="dcterms:W3CDTF">2022-06-01T04:08:21Z</dcterms:modified>
</cp:coreProperties>
</file>