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266" r:id="rId3"/>
    <p:sldId id="269" r:id="rId4"/>
    <p:sldId id="278" r:id="rId5"/>
    <p:sldId id="277" r:id="rId6"/>
    <p:sldId id="332" r:id="rId7"/>
    <p:sldId id="331" r:id="rId8"/>
    <p:sldId id="367" r:id="rId9"/>
    <p:sldId id="268" r:id="rId10"/>
    <p:sldId id="276" r:id="rId11"/>
    <p:sldId id="261" r:id="rId12"/>
    <p:sldId id="271" r:id="rId13"/>
    <p:sldId id="275" r:id="rId14"/>
    <p:sldId id="368" r:id="rId15"/>
    <p:sldId id="272" r:id="rId16"/>
    <p:sldId id="267" r:id="rId17"/>
    <p:sldId id="273" r:id="rId18"/>
    <p:sldId id="270" r:id="rId19"/>
    <p:sldId id="274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DD750-158B-4380-AC47-CA00480A5F9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D5C82B-CC0C-4AE7-BDB4-1A19CC91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C82B-CC0C-4AE7-BDB4-1A19CC9163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134-5639-4C13-8C15-5CF19A79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24C78-62D6-4D43-8608-A65627D92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7C67-4BE4-4858-8D27-F77B9C8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5946-9C31-40A1-8D2E-858F631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187-C79E-48AF-976E-8D3EDF9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79B8-CECB-4517-B2F2-F27E652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571E-A92E-4C16-BB8B-4149FF54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7E48-FBEF-4B4F-8B7D-467791D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9F5-974D-4903-AC29-879B77D9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0638-BA14-4A86-9787-BDE7B09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9ECF-C5E5-4334-845C-610E7FAE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05A8-E982-4840-A028-6EAC5E20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EE9F-B9D9-4186-8589-F45D9F5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2FA0-B083-4C3D-BED0-04392C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DB0F-E0CF-4217-9138-4E1ABDB4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7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749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441-EF27-4B85-8A52-65B7DFA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62D0-84BE-490E-9AC0-8E6BFD49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8B83-DFF5-4F02-A879-96DCDDD3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C6B-13F5-43C5-9146-FDFBC9D1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403E-A822-4160-9D14-1B652077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A4F-0D64-4B00-8AFC-C07287D9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E2EE-DD86-45D1-87C2-1ED800E5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B11F-D65D-4BD9-B5C7-0498D243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A300-7856-4FB2-9BB7-FA03BC38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5BA-8F99-4C58-B377-2EA34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28A-8E1F-45DE-A479-60E7AA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14E7-CE5F-4B0F-9D29-C5221F67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3224-2A16-4A79-9973-68B5A537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0CF1-3EF3-4E45-91A7-0D819AE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B377-C136-40EA-B3FB-3FD0646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C677-FB54-4268-A339-55099D75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914E-D976-4C71-992B-1E48D76A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45AD-64E4-415D-9285-924BDF53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625-77F8-4A11-B4BB-203A8BF2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DDB4A-BCED-47C7-A33C-3E55715D1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BACD4-2360-4D90-B244-99CA075F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0D057-8604-448A-8A92-57605BB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C3810-5268-4B9E-A826-EBB691C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6A4AA-47A5-43C3-9A15-D121FC8A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99D1-B7F1-4749-B364-C7324881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2430-DC96-433A-95E4-D8F169B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0229-AEEC-41D2-9A54-45983F8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F1B2C-04DF-4AD1-8F9A-82CDC2B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85F70-8CD5-4153-84C8-082BDB30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7014A-DC30-4979-BACA-D4B36DE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763A-B8DD-4A5B-87BA-3F45E1D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5956-BB75-4C69-A282-51FB069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AF98-CB8E-4C45-B748-3AEB2228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FF9D-7D1A-4FD4-B7E6-1CDD414D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DBA9-5BB8-44D3-84F4-A950CD4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6A00-58F2-4F5B-A2B4-C63C0DB3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84BD-7F00-4F8F-9D0A-6F61B70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8444-D3B4-431B-9EE5-D5D532E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1812B-41F5-444F-95EE-7A343923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2E91-41B0-4DE4-8637-1C220E90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5033-52E0-4278-A87C-9185DB5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424-B199-4EF2-86AC-1AEDEC6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036B-A939-4C65-971F-AAFA70CB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7B283-9221-49B4-83CC-3B99724C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E4F6-2260-4517-9000-F2E3C5F6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4565-A595-4BDA-84B3-BE7CC87C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4DFF-C565-494A-8FAA-06B911C3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B33D-033C-4055-AE45-CE537017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8144.pdf%20(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youtube.com/watch?v=yQMrrCiOZUQ" TargetMode="External"/><Relationship Id="rId2" Type="http://schemas.openxmlformats.org/officeDocument/2006/relationships/hyperlink" Target="https://m.youtube.com/watch?v=_YrlR1iNVc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youtube.com/watch?v=ZhsEKTo7V0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</a:t>
            </a:r>
            <a:r>
              <a:rPr lang="en-US" sz="3500" dirty="0">
                <a:latin typeface="+mj-lt"/>
              </a:rPr>
              <a:t>530</a:t>
            </a:r>
            <a:endParaRPr lang="en-US" sz="35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207F11-6D80-72BA-5475-31D58070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differences with other ML methods:</a:t>
            </a:r>
          </a:p>
          <a:p>
            <a:r>
              <a:rPr lang="en-US" dirty="0"/>
              <a:t>RL agent learns by </a:t>
            </a:r>
            <a:r>
              <a:rPr lang="en-US" b="1" dirty="0"/>
              <a:t>trial and error</a:t>
            </a:r>
            <a:r>
              <a:rPr lang="en-US" dirty="0"/>
              <a:t>!</a:t>
            </a:r>
          </a:p>
          <a:p>
            <a:r>
              <a:rPr lang="en-US" dirty="0"/>
              <a:t>RL agent has no supervisor, only </a:t>
            </a:r>
            <a:r>
              <a:rPr lang="en-US" b="1" dirty="0"/>
              <a:t>reward signal</a:t>
            </a:r>
          </a:p>
          <a:p>
            <a:r>
              <a:rPr lang="en-US" dirty="0"/>
              <a:t>Cumulative reward feedback is </a:t>
            </a:r>
            <a:r>
              <a:rPr lang="en-US" b="1" dirty="0"/>
              <a:t>delayed</a:t>
            </a:r>
          </a:p>
          <a:p>
            <a:r>
              <a:rPr lang="en-US" dirty="0"/>
              <a:t>Agent </a:t>
            </a:r>
            <a:r>
              <a:rPr lang="en-US" b="1" dirty="0"/>
              <a:t>learns policy </a:t>
            </a:r>
            <a:r>
              <a:rPr lang="en-US" dirty="0"/>
              <a:t>for a given </a:t>
            </a:r>
            <a:r>
              <a:rPr lang="en-US" b="1" dirty="0"/>
              <a:t>task</a:t>
            </a:r>
          </a:p>
          <a:p>
            <a:r>
              <a:rPr lang="en-US" dirty="0"/>
              <a:t>Policy determines </a:t>
            </a:r>
            <a:r>
              <a:rPr lang="en-US" b="1" dirty="0"/>
              <a:t>actions</a:t>
            </a:r>
            <a:r>
              <a:rPr lang="en-US" dirty="0"/>
              <a:t>, given state</a:t>
            </a:r>
          </a:p>
          <a:p>
            <a:r>
              <a:rPr lang="en-US" dirty="0"/>
              <a:t>Optimal </a:t>
            </a:r>
            <a:r>
              <a:rPr lang="en-US" b="1" dirty="0"/>
              <a:t>policy</a:t>
            </a:r>
            <a:r>
              <a:rPr lang="en-US" dirty="0"/>
              <a:t> </a:t>
            </a:r>
            <a:r>
              <a:rPr lang="en-US" b="1" dirty="0"/>
              <a:t>maximizes cumulative reward </a:t>
            </a:r>
            <a:r>
              <a:rPr lang="en-US" dirty="0"/>
              <a:t>or </a:t>
            </a:r>
            <a:r>
              <a:rPr lang="en-US" b="1" dirty="0"/>
              <a:t>utility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Model-free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State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949648"/>
            <a:ext cx="2279996" cy="10462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Trial and error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4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591159"/>
            <a:ext cx="0" cy="249572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Reinforcement learning </a:t>
            </a:r>
            <a:r>
              <a:rPr lang="en-US" b="1" dirty="0"/>
              <a:t>agent operates sequentially </a:t>
            </a:r>
            <a:r>
              <a:rPr lang="en-US" dirty="0"/>
              <a:t>over time steps:</a:t>
            </a:r>
          </a:p>
          <a:p>
            <a:pPr lvl="1"/>
            <a:r>
              <a:rPr lang="en-US" sz="2800" dirty="0"/>
              <a:t>From </a:t>
            </a:r>
            <a:r>
              <a:rPr lang="en-US" sz="2800" b="1" dirty="0"/>
              <a:t>state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scalar</a:t>
            </a:r>
            <a:r>
              <a:rPr lang="en-US" sz="2800" b="1" dirty="0"/>
              <a:t> reward</a:t>
            </a:r>
            <a:r>
              <a:rPr lang="en-US" sz="2800" dirty="0"/>
              <a:t>, r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r>
              <a:rPr lang="en-US" sz="2800" dirty="0"/>
              <a:t>, and </a:t>
            </a:r>
            <a:r>
              <a:rPr lang="en-US" sz="2800" b="1" dirty="0"/>
              <a:t>updates state</a:t>
            </a:r>
            <a:r>
              <a:rPr lang="en-US" sz="2800" dirty="0"/>
              <a:t>, s</a:t>
            </a:r>
            <a:r>
              <a:rPr lang="en-US" sz="2800" baseline="-25000" dirty="0"/>
              <a:t>t+1</a:t>
            </a:r>
            <a:endParaRPr lang="en-US" sz="2800" dirty="0"/>
          </a:p>
          <a:p>
            <a:r>
              <a:rPr lang="en-US" dirty="0"/>
              <a:t>In response, the </a:t>
            </a:r>
            <a:r>
              <a:rPr lang="en-US" b="1" dirty="0"/>
              <a:t>environment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Receives and 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r>
              <a:rPr lang="en-US" sz="2800" dirty="0"/>
              <a:t>Emits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Emits reward, r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Agent </a:t>
            </a:r>
            <a:r>
              <a:rPr lang="en-US" b="1" dirty="0"/>
              <a:t>learns from experience</a:t>
            </a:r>
          </a:p>
          <a:p>
            <a:r>
              <a:rPr lang="en-US" b="1" dirty="0"/>
              <a:t>State</a:t>
            </a:r>
            <a:r>
              <a:rPr lang="en-US" dirty="0"/>
              <a:t> is the history of the actions, rewards, observations</a:t>
            </a:r>
          </a:p>
          <a:p>
            <a:pPr marL="0" indent="0">
              <a:buNone/>
            </a:pPr>
            <a:r>
              <a:rPr lang="en-US" dirty="0"/>
              <a:t>         S</a:t>
            </a:r>
            <a:r>
              <a:rPr lang="en-US" baseline="-25000" dirty="0"/>
              <a:t>t</a:t>
            </a:r>
            <a:r>
              <a:rPr lang="en-US" dirty="0"/>
              <a:t> = (a</a:t>
            </a:r>
            <a:r>
              <a:rPr lang="en-US" baseline="-25000" dirty="0"/>
              <a:t>t-n</a:t>
            </a:r>
            <a:r>
              <a:rPr lang="en-US" dirty="0"/>
              <a:t>, r</a:t>
            </a:r>
            <a:r>
              <a:rPr lang="en-US" baseline="-25000" dirty="0"/>
              <a:t>t-n</a:t>
            </a:r>
            <a:r>
              <a:rPr lang="en-US" dirty="0"/>
              <a:t>, o</a:t>
            </a:r>
            <a:r>
              <a:rPr lang="en-US" baseline="-25000" dirty="0"/>
              <a:t>t-n</a:t>
            </a:r>
            <a:r>
              <a:rPr lang="en-US" dirty="0"/>
              <a:t>,…., a</a:t>
            </a:r>
            <a:r>
              <a:rPr lang="en-US" baseline="-25000" dirty="0"/>
              <a:t>t-1</a:t>
            </a:r>
            <a:r>
              <a:rPr lang="en-US" dirty="0"/>
              <a:t>, r</a:t>
            </a:r>
            <a:r>
              <a:rPr lang="en-US" baseline="-25000" dirty="0"/>
              <a:t>t-1</a:t>
            </a:r>
            <a:r>
              <a:rPr lang="en-US" dirty="0"/>
              <a:t>, o</a:t>
            </a:r>
            <a:r>
              <a:rPr lang="en-US" baseline="-25000" dirty="0"/>
              <a:t>t-1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,)</a:t>
            </a:r>
            <a:endParaRPr lang="en-US" b="1" dirty="0"/>
          </a:p>
          <a:p>
            <a:r>
              <a:rPr lang="en-US" dirty="0"/>
              <a:t>Agent’s </a:t>
            </a:r>
            <a:r>
              <a:rPr lang="en-US" b="1" dirty="0"/>
              <a:t>actions affect subsequent data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 process,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  <a:endParaRPr lang="en-US" dirty="0"/>
          </a:p>
          <a:p>
            <a:r>
              <a:rPr lang="en-US" dirty="0"/>
              <a:t>State is affected by actions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Reward Functions</a:t>
            </a:r>
          </a:p>
        </p:txBody>
      </p:sp>
    </p:spTree>
    <p:extLst>
      <p:ext uri="{BB962C8B-B14F-4D97-AF65-F5344CB8AC3E}">
        <p14:creationId xmlns:p14="http://schemas.microsoft.com/office/powerpoint/2010/main" val="33856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good reward function </a:t>
            </a:r>
            <a:r>
              <a:rPr lang="en-US" dirty="0"/>
              <a:t>is key to success </a:t>
            </a:r>
          </a:p>
          <a:p>
            <a:r>
              <a:rPr lang="en-US" dirty="0"/>
              <a:t>Reward function must be specific to a </a:t>
            </a:r>
            <a:r>
              <a:rPr lang="en-US" b="1" dirty="0"/>
              <a:t>task</a:t>
            </a:r>
          </a:p>
          <a:p>
            <a:r>
              <a:rPr lang="en-US" dirty="0"/>
              <a:t>Good reward function must reflect the goal</a:t>
            </a:r>
          </a:p>
          <a:p>
            <a:r>
              <a:rPr lang="en-US" dirty="0"/>
              <a:t>Good reward function should be understandable and simple</a:t>
            </a:r>
          </a:p>
          <a:p>
            <a:r>
              <a:rPr lang="en-US" dirty="0"/>
              <a:t>Poor reward function can lead to unexpected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Properties of reward functions, R</a:t>
            </a:r>
            <a:r>
              <a:rPr lang="en-US" sz="3200" baseline="-25000" dirty="0"/>
              <a:t>t</a:t>
            </a:r>
            <a:r>
              <a:rPr lang="en-US" sz="3200" dirty="0"/>
              <a:t>:</a:t>
            </a:r>
          </a:p>
          <a:p>
            <a:r>
              <a:rPr lang="en-US" dirty="0"/>
              <a:t>Reward is a </a:t>
            </a:r>
            <a:r>
              <a:rPr lang="en-US" b="1" dirty="0"/>
              <a:t>scalar feedback signal</a:t>
            </a:r>
            <a:endParaRPr lang="en-US" dirty="0"/>
          </a:p>
          <a:p>
            <a:r>
              <a:rPr lang="en-US" dirty="0"/>
              <a:t>Reward depends on agent’s action</a:t>
            </a:r>
            <a:endParaRPr lang="en-US" b="1" dirty="0"/>
          </a:p>
          <a:p>
            <a:r>
              <a:rPr lang="en-US" dirty="0"/>
              <a:t>Measures agent’s progress at time t</a:t>
            </a:r>
          </a:p>
          <a:p>
            <a:r>
              <a:rPr lang="en-US" dirty="0"/>
              <a:t>Time maters, </a:t>
            </a:r>
            <a:r>
              <a:rPr lang="en-US" b="1" dirty="0"/>
              <a:t>agent executes actions sequentially</a:t>
            </a:r>
            <a:r>
              <a:rPr lang="en-US" dirty="0"/>
              <a:t> </a:t>
            </a:r>
          </a:p>
          <a:p>
            <a:r>
              <a:rPr lang="en-US" b="1" dirty="0"/>
              <a:t>Non-instantaneous feedback</a:t>
            </a:r>
            <a:r>
              <a:rPr lang="en-US" dirty="0"/>
              <a:t>: non-zero reward may be delayed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plays a game:</a:t>
            </a:r>
          </a:p>
          <a:p>
            <a:pPr marL="0" indent="0">
              <a:buNone/>
            </a:pPr>
            <a:r>
              <a:rPr lang="en-US" dirty="0"/>
              <a:t>     R(t) = +1 for win; -1  for loss</a:t>
            </a:r>
          </a:p>
          <a:p>
            <a:pPr marL="0" indent="0">
              <a:buNone/>
            </a:pPr>
            <a:r>
              <a:rPr lang="en-US" dirty="0"/>
              <a:t>     Delayed reward; only at end of game</a:t>
            </a:r>
          </a:p>
          <a:p>
            <a:pPr marL="0" indent="0">
              <a:buNone/>
            </a:pPr>
            <a:r>
              <a:rPr lang="en-US" dirty="0"/>
              <a:t>     No path penalty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navigates robot to goal by shortest path:</a:t>
            </a:r>
          </a:p>
          <a:p>
            <a:pPr marL="0" indent="0">
              <a:buNone/>
            </a:pPr>
            <a:r>
              <a:rPr lang="en-US" dirty="0"/>
              <a:t>     R(t) = -1 for step; +10 for goal</a:t>
            </a:r>
          </a:p>
          <a:p>
            <a:pPr marL="0" indent="0">
              <a:buNone/>
            </a:pPr>
            <a:r>
              <a:rPr lang="en-US" dirty="0"/>
              <a:t>     Penalize for extra steps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+10 for goal</a:t>
            </a:r>
          </a:p>
          <a:p>
            <a:pPr marL="0" indent="0">
              <a:buNone/>
            </a:pPr>
            <a:r>
              <a:rPr lang="en-US" dirty="0"/>
              <a:t>      No penalty for long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directs walking robot:</a:t>
            </a:r>
          </a:p>
          <a:p>
            <a:pPr marL="0" indent="0">
              <a:buNone/>
            </a:pPr>
            <a:r>
              <a:rPr lang="en-US" dirty="0"/>
              <a:t>     R(t) = +1 for step; -10 for falling</a:t>
            </a:r>
          </a:p>
          <a:p>
            <a:pPr marL="0" indent="0">
              <a:buNone/>
            </a:pPr>
            <a:r>
              <a:rPr lang="en-US" dirty="0"/>
              <a:t>     Discourages falling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 for step; +10 for getting up</a:t>
            </a:r>
          </a:p>
          <a:p>
            <a:pPr marL="0" indent="0">
              <a:buNone/>
            </a:pPr>
            <a:r>
              <a:rPr lang="en-US" dirty="0"/>
              <a:t>      Falling increases cumulative reward!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r>
              <a:rPr lang="en-US" dirty="0"/>
              <a:t>Why is reinforcement learning exciting? </a:t>
            </a:r>
          </a:p>
          <a:p>
            <a:r>
              <a:rPr lang="en-US" dirty="0"/>
              <a:t>What is reinforcement learning?</a:t>
            </a:r>
          </a:p>
          <a:p>
            <a:r>
              <a:rPr lang="en-US" dirty="0"/>
              <a:t>Reward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21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49"/>
            <a:ext cx="10515600" cy="600075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Difficult robotics tasks</a:t>
            </a:r>
          </a:p>
          <a:p>
            <a:pPr lvl="1"/>
            <a:r>
              <a:rPr lang="en-US" sz="3000" dirty="0"/>
              <a:t>Walking robot</a:t>
            </a:r>
          </a:p>
          <a:p>
            <a:pPr lvl="1"/>
            <a:r>
              <a:rPr lang="en-US" sz="3000" dirty="0"/>
              <a:t>Drone flight control</a:t>
            </a:r>
          </a:p>
          <a:p>
            <a:pPr lvl="1"/>
            <a:r>
              <a:rPr lang="en-US" sz="3000" dirty="0"/>
              <a:t>Navigation</a:t>
            </a:r>
          </a:p>
          <a:p>
            <a:r>
              <a:rPr lang="en-US" sz="3000" dirty="0"/>
              <a:t>Complex control problems</a:t>
            </a:r>
          </a:p>
          <a:p>
            <a:pPr lvl="1"/>
            <a:r>
              <a:rPr lang="en-US" sz="3000" dirty="0"/>
              <a:t>Control smart power grids</a:t>
            </a:r>
          </a:p>
          <a:p>
            <a:pPr lvl="1"/>
            <a:r>
              <a:rPr lang="en-US" sz="3000" dirty="0"/>
              <a:t>Allocate server resources</a:t>
            </a:r>
          </a:p>
          <a:p>
            <a:pPr lvl="1"/>
            <a:r>
              <a:rPr lang="en-US" sz="3000" dirty="0"/>
              <a:t>Optimize elevator availability</a:t>
            </a:r>
          </a:p>
          <a:p>
            <a:r>
              <a:rPr lang="en-US" sz="3000" dirty="0"/>
              <a:t>Play games at super-human level</a:t>
            </a:r>
          </a:p>
          <a:p>
            <a:pPr lvl="1"/>
            <a:r>
              <a:rPr lang="en-US" sz="3000" dirty="0"/>
              <a:t>Backgammon</a:t>
            </a:r>
          </a:p>
          <a:p>
            <a:pPr lvl="1"/>
            <a:r>
              <a:rPr lang="en-US" sz="3000" dirty="0"/>
              <a:t>Go</a:t>
            </a:r>
          </a:p>
          <a:p>
            <a:pPr lvl="1"/>
            <a:r>
              <a:rPr lang="en-US" sz="3000" dirty="0"/>
              <a:t>Atari</a:t>
            </a:r>
          </a:p>
          <a:p>
            <a:r>
              <a:rPr lang="en-US" sz="3000" dirty="0"/>
              <a:t>Google Translate???? – see Wu, et. </a:t>
            </a:r>
            <a:r>
              <a:rPr lang="en-US" sz="3000"/>
              <a:t>al., 2016 </a:t>
            </a:r>
            <a:r>
              <a:rPr lang="en-US" sz="3000" dirty="0">
                <a:hlinkClick r:id="rId2"/>
              </a:rPr>
              <a:t>https://arxiv.org/pdf/1609.08144.pdf%20(7.pdf</a:t>
            </a:r>
            <a:endParaRPr lang="en-US" sz="3000" dirty="0"/>
          </a:p>
          <a:p>
            <a:r>
              <a:rPr lang="en-US" sz="3000" dirty="0"/>
              <a:t>Many more…….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Long history of research</a:t>
            </a:r>
          </a:p>
          <a:p>
            <a:r>
              <a:rPr lang="en-US" dirty="0"/>
              <a:t>Theseus, Claud Shannon, 1952</a:t>
            </a:r>
          </a:p>
          <a:p>
            <a:r>
              <a:rPr lang="en-US" dirty="0"/>
              <a:t>Analog reinforcement learning, Marvin Minsky, 1954</a:t>
            </a:r>
          </a:p>
          <a:p>
            <a:r>
              <a:rPr lang="en-US" dirty="0"/>
              <a:t>Dynamic programming, Richard Bellman, 1957</a:t>
            </a:r>
          </a:p>
          <a:p>
            <a:r>
              <a:rPr lang="en-US" dirty="0"/>
              <a:t>MENACE for tic-tac-toe, Donald </a:t>
            </a:r>
            <a:r>
              <a:rPr lang="en-US" dirty="0" err="1"/>
              <a:t>Michie</a:t>
            </a:r>
            <a:r>
              <a:rPr lang="en-US" dirty="0"/>
              <a:t>, 1961, 1962</a:t>
            </a:r>
          </a:p>
          <a:p>
            <a:r>
              <a:rPr lang="en-US" dirty="0"/>
              <a:t>Generalized Reinforcement Learning, Harry </a:t>
            </a:r>
            <a:r>
              <a:rPr lang="en-US" dirty="0" err="1"/>
              <a:t>Klopf</a:t>
            </a:r>
            <a:r>
              <a:rPr lang="en-US" dirty="0"/>
              <a:t>, 1972</a:t>
            </a:r>
          </a:p>
          <a:p>
            <a:r>
              <a:rPr lang="en-US" dirty="0"/>
              <a:t>Learning with critic, Bernard </a:t>
            </a:r>
            <a:r>
              <a:rPr lang="en-US" dirty="0" err="1"/>
              <a:t>Widrow</a:t>
            </a:r>
            <a:r>
              <a:rPr lang="en-US" dirty="0"/>
              <a:t>, et.al., 1973</a:t>
            </a:r>
          </a:p>
          <a:p>
            <a:r>
              <a:rPr lang="en-US" dirty="0"/>
              <a:t>Q-learning, Chris Watkins, 1989</a:t>
            </a:r>
          </a:p>
          <a:p>
            <a:r>
              <a:rPr lang="en-US" dirty="0"/>
              <a:t>TD Gammon, Gerald </a:t>
            </a:r>
            <a:r>
              <a:rPr lang="en-US" dirty="0" err="1"/>
              <a:t>Tesauro</a:t>
            </a:r>
            <a:r>
              <a:rPr lang="en-US" dirty="0"/>
              <a:t>, 1992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r>
              <a:rPr lang="en-US" dirty="0"/>
              <a:t>Rapid advances in algorithms</a:t>
            </a:r>
          </a:p>
          <a:p>
            <a:pPr lvl="1"/>
            <a:r>
              <a:rPr lang="en-US" sz="2800" dirty="0"/>
              <a:t>Deep Q-Networks (DQN) only since 2013</a:t>
            </a:r>
          </a:p>
          <a:p>
            <a:r>
              <a:rPr lang="en-US" dirty="0"/>
              <a:t>But there are </a:t>
            </a:r>
            <a:r>
              <a:rPr lang="en-US" b="1" dirty="0"/>
              <a:t>pitfalls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Learning can be slow</a:t>
            </a:r>
          </a:p>
          <a:p>
            <a:pPr lvl="1"/>
            <a:r>
              <a:rPr lang="en-US" sz="2800" dirty="0"/>
              <a:t>Gaining experience can be expensive</a:t>
            </a:r>
          </a:p>
          <a:p>
            <a:pPr lvl="1"/>
            <a:r>
              <a:rPr lang="en-US" sz="2800" dirty="0"/>
              <a:t>Unintended behaviors occur</a:t>
            </a:r>
            <a:endParaRPr lang="en-US" dirty="0"/>
          </a:p>
          <a:p>
            <a:r>
              <a:rPr lang="en-US" dirty="0"/>
              <a:t>Many recent improvements in learning rate, reduce required experience – </a:t>
            </a:r>
            <a:r>
              <a:rPr lang="en-US" b="1" dirty="0"/>
              <a:t>improved data efficiency</a:t>
            </a:r>
          </a:p>
          <a:p>
            <a:r>
              <a:rPr lang="en-US" dirty="0"/>
              <a:t>Multiple agent methods – </a:t>
            </a:r>
            <a:r>
              <a:rPr lang="en-US" b="1" dirty="0"/>
              <a:t>complex tasks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useful is Reinforcement Learning in the real world? </a:t>
            </a:r>
          </a:p>
          <a:p>
            <a:r>
              <a:rPr lang="en-US" dirty="0"/>
              <a:t>Playing games is relatively easy</a:t>
            </a:r>
          </a:p>
          <a:p>
            <a:pPr lvl="1"/>
            <a:r>
              <a:rPr lang="en-US" sz="2800" dirty="0"/>
              <a:t>Games have rules and no unexpected behavior</a:t>
            </a:r>
          </a:p>
          <a:p>
            <a:pPr lvl="1"/>
            <a:r>
              <a:rPr lang="en-US" sz="2800" dirty="0"/>
              <a:t>Can play simulated game many times</a:t>
            </a:r>
          </a:p>
          <a:p>
            <a:r>
              <a:rPr lang="en-US" dirty="0"/>
              <a:t>Walking robot trained with RL, using simulation for experience</a:t>
            </a:r>
          </a:p>
          <a:p>
            <a:pPr lvl="1"/>
            <a:r>
              <a:rPr lang="en-US" sz="2800" dirty="0">
                <a:hlinkClick r:id="rId2"/>
              </a:rPr>
              <a:t>https://m.youtube.com/watch?v=_YrlR1iNVcQ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https://m.youtube.com/watch?v=yQMrrCiOZUQ</a:t>
            </a:r>
            <a:endParaRPr lang="en-US" sz="2800" dirty="0"/>
          </a:p>
          <a:p>
            <a:r>
              <a:rPr lang="en-US" dirty="0"/>
              <a:t>But can an RL agent learn to open a door? </a:t>
            </a:r>
          </a:p>
          <a:p>
            <a:pPr lvl="1"/>
            <a:r>
              <a:rPr lang="en-US" sz="2800" dirty="0"/>
              <a:t>Learning mechanisms is clearly not like human </a:t>
            </a:r>
          </a:p>
          <a:p>
            <a:pPr lvl="1"/>
            <a:r>
              <a:rPr lang="en-US" sz="2800" dirty="0">
                <a:hlinkClick r:id="rId4"/>
              </a:rPr>
              <a:t>https://m.youtube.com/watch?v=ZhsEKTo7V04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2885" y="1003663"/>
            <a:ext cx="1112302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Segoe UI" panose="020B0502040204020203" pitchFamily="34" charset="0"/>
                <a:cs typeface="Segoe UI" panose="020B0502040204020203" pitchFamily="34" charset="0"/>
              </a:rPr>
              <a:t>We will cover the following reinforcement learning topics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Monte Carlo RL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Time difference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Q-learning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Policy gradient-based actor-critic methods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Function approximation and deep 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Topic</a:t>
            </a:r>
            <a:r>
              <a:rPr lang="en-US" dirty="0">
                <a:latin typeface="Segoe"/>
              </a:rPr>
              <a:t> Overview </a:t>
            </a:r>
          </a:p>
        </p:txBody>
      </p:sp>
    </p:spTree>
    <p:extLst>
      <p:ext uri="{BB962C8B-B14F-4D97-AF65-F5344CB8AC3E}">
        <p14:creationId xmlns:p14="http://schemas.microsoft.com/office/powerpoint/2010/main" val="32355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Reinforcement Learning?</a:t>
            </a:r>
          </a:p>
        </p:txBody>
      </p:sp>
    </p:spTree>
    <p:extLst>
      <p:ext uri="{BB962C8B-B14F-4D97-AF65-F5344CB8AC3E}">
        <p14:creationId xmlns:p14="http://schemas.microsoft.com/office/powerpoint/2010/main" val="8586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A88E95-7550-4321-9DBC-AEFE8A257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01839"/>
              </p:ext>
            </p:extLst>
          </p:nvPr>
        </p:nvGraphicFramePr>
        <p:xfrm>
          <a:off x="758451" y="1702230"/>
          <a:ext cx="95530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Learn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Cumulative 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E0B119-B4C5-489C-9448-42497CC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86051"/>
              </p:ext>
            </p:extLst>
          </p:nvPr>
        </p:nvGraphicFramePr>
        <p:xfrm>
          <a:off x="758454" y="1702230"/>
          <a:ext cx="955308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8CED62-99DE-4F7E-85A2-62A5412C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6166"/>
              </p:ext>
            </p:extLst>
          </p:nvPr>
        </p:nvGraphicFramePr>
        <p:xfrm>
          <a:off x="758453" y="1702230"/>
          <a:ext cx="955308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8734FF-8104-40AC-AB48-3958BFD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70343"/>
              </p:ext>
            </p:extLst>
          </p:nvPr>
        </p:nvGraphicFramePr>
        <p:xfrm>
          <a:off x="758452" y="1702230"/>
          <a:ext cx="95530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869</Words>
  <Application>Microsoft Office PowerPoint</Application>
  <PresentationFormat>Widescreen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</vt:lpstr>
      <vt:lpstr>Segoe UI Light</vt:lpstr>
      <vt:lpstr>Office Theme</vt:lpstr>
      <vt:lpstr>PowerPoint Presentation</vt:lpstr>
      <vt:lpstr>Introduction to Reinforcement Learning</vt:lpstr>
      <vt:lpstr>Why is Reinforcement Learning Exciting?</vt:lpstr>
      <vt:lpstr>Why is Reinforcement Learning Exciting?</vt:lpstr>
      <vt:lpstr>Why is Reinforcement Learning Exciting?</vt:lpstr>
      <vt:lpstr>Why is Reinforcement Learning Exciting?</vt:lpstr>
      <vt:lpstr>Topic Overview </vt:lpstr>
      <vt:lpstr>What is Reinforcement Learning?</vt:lpstr>
      <vt:lpstr>What is Reinforcement Learning?</vt:lpstr>
      <vt:lpstr>What is Reinforcement Learning?</vt:lpstr>
      <vt:lpstr>The Reinforcement Learning Agent</vt:lpstr>
      <vt:lpstr>What is Reinforcement Learning?</vt:lpstr>
      <vt:lpstr>What is Reinforcement Learning?</vt:lpstr>
      <vt:lpstr>Reward Functions</vt:lpstr>
      <vt:lpstr>Reward Functions</vt:lpstr>
      <vt:lpstr>Reward Functions</vt:lpstr>
      <vt:lpstr>Reward Functions</vt:lpstr>
      <vt:lpstr>Reward Functions</vt:lpstr>
      <vt:lpstr>Reward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 Elston</cp:lastModifiedBy>
  <cp:revision>106</cp:revision>
  <cp:lastPrinted>2019-11-07T16:02:19Z</cp:lastPrinted>
  <dcterms:created xsi:type="dcterms:W3CDTF">2019-06-02T15:41:36Z</dcterms:created>
  <dcterms:modified xsi:type="dcterms:W3CDTF">2022-05-31T22:16:54Z</dcterms:modified>
</cp:coreProperties>
</file>