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57" r:id="rId2"/>
    <p:sldId id="257" r:id="rId3"/>
    <p:sldId id="258" r:id="rId4"/>
    <p:sldId id="260" r:id="rId5"/>
    <p:sldId id="261" r:id="rId6"/>
    <p:sldId id="269" r:id="rId7"/>
    <p:sldId id="361" r:id="rId8"/>
    <p:sldId id="272" r:id="rId9"/>
    <p:sldId id="273" r:id="rId10"/>
    <p:sldId id="362" r:id="rId11"/>
    <p:sldId id="259" r:id="rId12"/>
    <p:sldId id="263" r:id="rId13"/>
    <p:sldId id="289" r:id="rId14"/>
    <p:sldId id="265" r:id="rId15"/>
    <p:sldId id="267" r:id="rId16"/>
    <p:sldId id="270" r:id="rId17"/>
    <p:sldId id="266" r:id="rId18"/>
    <p:sldId id="268" r:id="rId19"/>
    <p:sldId id="369" r:id="rId20"/>
    <p:sldId id="370" r:id="rId21"/>
    <p:sldId id="371" r:id="rId22"/>
    <p:sldId id="363" r:id="rId23"/>
    <p:sldId id="359" r:id="rId24"/>
    <p:sldId id="358" r:id="rId25"/>
    <p:sldId id="271" r:id="rId26"/>
    <p:sldId id="290" r:id="rId27"/>
    <p:sldId id="264" r:id="rId28"/>
    <p:sldId id="364" r:id="rId29"/>
    <p:sldId id="292" r:id="rId30"/>
    <p:sldId id="262" r:id="rId31"/>
    <p:sldId id="291" r:id="rId3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6D2C4-90FB-4D81-A978-9E1639DF999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C9849-E653-44BE-9080-FA3296F4F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9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0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C9849-E653-44BE-9080-FA3296F4FC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9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09E8-B8DA-48D3-B2D6-1899C387C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623DA-32D9-4788-A22A-567853D3E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177C6-2058-472F-A9B0-68E65AE5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021-2019-4935-AC30-925E9A3DA9D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3CE88-112D-4DC3-A400-A508DE16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1EAEE-5DA7-476A-A5F0-BDDD23C7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1C3A-8BA5-4AE8-B47E-C3DAFE77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DA4E-6E14-4A7B-B702-5D93D4F76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24810-5A18-4935-8C28-D8D25508E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C3D27-16D0-456E-9C2C-8F56F831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021-2019-4935-AC30-925E9A3DA9D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A6C24-5D59-49F3-8A71-EB4160CB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9BEDA-5BCE-48C5-8610-4C686D94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1C3A-8BA5-4AE8-B47E-C3DAFE77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1B988-0D21-4C59-A128-07503C260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B1EBF-D3F5-432A-8928-8D193EEF1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EBCD-7FFD-48AB-A0F1-B00A9CF4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021-2019-4935-AC30-925E9A3DA9D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73125-6D74-4ADB-9AB4-616D3939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21CCA-B51C-4162-82E3-4EED6650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1C3A-8BA5-4AE8-B47E-C3DAFE77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74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62585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D088D-2C3D-4B67-8943-CAB09D70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2EF23-7A5A-443A-BC2E-B75BBC1A0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B3108-7456-42CF-BAD7-52BCE80C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021-2019-4935-AC30-925E9A3DA9D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577E4-4758-4F90-8C15-BA37DBF3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9CF64-18B1-41F9-965D-1A6AE040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1C3A-8BA5-4AE8-B47E-C3DAFE77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5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DA8C-86EF-428F-ABD9-0A246F38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E2DB-E926-4E97-AEEE-964A3B50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A920D-F58B-41D8-97AB-C5617D9C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021-2019-4935-AC30-925E9A3DA9D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F7FEA-AF96-469B-8962-17C1277B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05DA2-817B-4595-B20B-084D1E7C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1C3A-8BA5-4AE8-B47E-C3DAFE77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4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85C3-FD89-4C71-9586-CFCB7FAB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8BB2-47A7-4E67-966C-8ADB6B6CB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BEF3B-60A1-4F2A-9942-A6DAF4823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2F85E-54BE-4244-A72C-5EB61EEB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021-2019-4935-AC30-925E9A3DA9D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9B308-C73D-4737-B27B-CFD0EC98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21FDF-6706-42A5-91DC-A2CAE2EE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1C3A-8BA5-4AE8-B47E-C3DAFE77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1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D071-D527-43BD-ADFA-7E542E6C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6D5A5-EE28-4F75-B69B-88C82C73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7FE48-C93B-4171-8A4E-B6239874F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4C36A-E076-47C7-A5F3-577D6D203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F1553-FC0C-4E1A-91D2-A5E683862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6E538-C303-48F0-B2DF-4AB45DE7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021-2019-4935-AC30-925E9A3DA9D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9E3AC-B0D0-4FAB-AC94-5089629F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9BE06-D8AE-4944-BD00-1DB4C089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1C3A-8BA5-4AE8-B47E-C3DAFE77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0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DE64-7E58-4A05-81A4-68D689F0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04764-831B-4CCE-A4CD-5054F350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021-2019-4935-AC30-925E9A3DA9D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9C9DE-EE61-464A-B894-AA273E59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78A88-B068-46AE-AC7A-3E15C1F1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1C3A-8BA5-4AE8-B47E-C3DAFE77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5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F2C44A-3740-4794-A5B9-969FCC98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021-2019-4935-AC30-925E9A3DA9D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895F6-425E-4DE8-A18D-73076261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C71A9-F1E8-408A-9C33-BDA49938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1C3A-8BA5-4AE8-B47E-C3DAFE77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5440-9BED-4B09-8CB4-5CE49329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3E50B-44F3-4C67-932A-F72996E3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FC0E0-96F6-409C-AD60-9323D48B8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B85FF-A4EB-445B-B549-96891CB0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021-2019-4935-AC30-925E9A3DA9D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D745A-1E41-4A83-9311-F31C64A6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C744-CA7C-44B3-A9AF-0235C415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1C3A-8BA5-4AE8-B47E-C3DAFE77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3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A46C-CF2F-46EF-8A7C-4D3D1721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CACC7-E172-4725-98A0-676748C0A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6E39D-B53A-456F-BADE-28CF33D17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0B1BB-CC5E-456E-ABCF-21407A77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021-2019-4935-AC30-925E9A3DA9D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28711-D282-4719-81EE-013A7EFE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1DBAF-E284-4DFA-9B49-1AB6490F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1C3A-8BA5-4AE8-B47E-C3DAFE77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6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B2312-C73F-4885-8135-C37D52EF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BC448-AAFD-4561-9E81-367134E3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B8487-88A0-4888-9947-DE897E491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F2021-2019-4935-AC30-925E9A3DA9D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02B2B-D769-4D32-98D4-FD0A4E76D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B750B-B4F5-458D-B026-12264E880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C1C3A-8BA5-4AE8-B47E-C3DAFE77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559859" y="2749176"/>
            <a:ext cx="8384988" cy="238326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Machine Learning 530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Introduction to Monte Carlo Reinforcement Learning</a:t>
            </a:r>
          </a:p>
        </p:txBody>
      </p:sp>
      <p:sp>
        <p:nvSpPr>
          <p:cNvPr id="7" name="Subtitle 3"/>
          <p:cNvSpPr>
            <a:spLocks noGrp="1"/>
          </p:cNvSpPr>
          <p:nvPr>
            <p:ph type="subTitle" idx="1"/>
          </p:nvPr>
        </p:nvSpPr>
        <p:spPr>
          <a:xfrm>
            <a:off x="547083" y="6313346"/>
            <a:ext cx="11998729" cy="767945"/>
          </a:xfrm>
        </p:spPr>
        <p:txBody>
          <a:bodyPr>
            <a:normAutofit/>
          </a:bodyPr>
          <a:lstStyle/>
          <a:p>
            <a:r>
              <a:rPr lang="en-US" dirty="0"/>
              <a:t>Steve Elston</a:t>
            </a:r>
            <a:endParaRPr lang="en-US" sz="11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ACDB9-5DD8-4306-9047-37A6AED1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28" y="773392"/>
            <a:ext cx="6393643" cy="148552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BE508EA-1613-495A-9D20-0CC598797DF4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2019, 2022, Stephen F Elston. All rights reserved.</a:t>
            </a:r>
          </a:p>
          <a:p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BE84751-02BF-C6E2-665F-F2DD81354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888" y="4474739"/>
            <a:ext cx="3574892" cy="238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0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E948ED-62AA-55B1-87F9-2B94E7D4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Monte Carlo RL</a:t>
            </a:r>
          </a:p>
        </p:txBody>
      </p:sp>
    </p:spTree>
    <p:extLst>
      <p:ext uri="{BB962C8B-B14F-4D97-AF65-F5344CB8AC3E}">
        <p14:creationId xmlns:p14="http://schemas.microsoft.com/office/powerpoint/2010/main" val="176731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45F9-014E-4519-A0EE-0B270D9E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233266"/>
            <a:ext cx="10982131" cy="550506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Monte Carlo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C44F-02FF-4582-85EB-432A63E4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355"/>
            <a:ext cx="10515600" cy="5108608"/>
          </a:xfrm>
        </p:spPr>
        <p:txBody>
          <a:bodyPr/>
          <a:lstStyle/>
          <a:p>
            <a:r>
              <a:rPr lang="en-US" dirty="0"/>
              <a:t>Monte Carlo methods </a:t>
            </a:r>
            <a:r>
              <a:rPr lang="en-US" b="1" dirty="0"/>
              <a:t>randomly sample</a:t>
            </a:r>
          </a:p>
          <a:p>
            <a:r>
              <a:rPr lang="en-US" dirty="0"/>
              <a:t>Repetitive sampling creates a </a:t>
            </a:r>
            <a:r>
              <a:rPr lang="en-US" b="1" dirty="0"/>
              <a:t>Markov chain</a:t>
            </a:r>
          </a:p>
          <a:p>
            <a:r>
              <a:rPr lang="en-US" dirty="0"/>
              <a:t>Sample values are averaged</a:t>
            </a:r>
          </a:p>
          <a:p>
            <a:r>
              <a:rPr lang="en-US" dirty="0"/>
              <a:t>Convergence of sample estimates by the </a:t>
            </a:r>
            <a:r>
              <a:rPr lang="en-US" b="1" dirty="0"/>
              <a:t>weak law of large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4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45F9-014E-4519-A0EE-0B270D9E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233266"/>
            <a:ext cx="10982131" cy="550506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Monte Carlo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C44F-02FF-4582-85EB-432A63E4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355"/>
            <a:ext cx="10515600" cy="5108608"/>
          </a:xfrm>
        </p:spPr>
        <p:txBody>
          <a:bodyPr/>
          <a:lstStyle/>
          <a:p>
            <a:r>
              <a:rPr lang="en-US" dirty="0"/>
              <a:t>Sample estimates converge by the weak law of large numbers</a:t>
            </a:r>
          </a:p>
          <a:p>
            <a:r>
              <a:rPr lang="en-US" dirty="0"/>
              <a:t>For </a:t>
            </a:r>
            <a:r>
              <a:rPr lang="en-US" b="1" dirty="0"/>
              <a:t>expected value</a:t>
            </a:r>
            <a:r>
              <a:rPr lang="en-US" dirty="0"/>
              <a:t> of underlying distributed,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/>
              <a:t>, use sample estimate of the mean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by the weak law of large numbers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as,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4DAFF-D063-41BE-8FDE-072F3727B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263" y="4467628"/>
            <a:ext cx="2396587" cy="4879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93C5D1-2618-4798-B8F2-8BA909FF0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263" y="5030730"/>
            <a:ext cx="1469966" cy="418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534AA4-09F6-49A1-938B-F59A3F224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794" y="2586414"/>
            <a:ext cx="2241524" cy="12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3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45F9-014E-4519-A0EE-0B270D9E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33266"/>
            <a:ext cx="11521439" cy="550506"/>
          </a:xfrm>
        </p:spPr>
        <p:txBody>
          <a:bodyPr>
            <a:normAutofit fontScale="90000"/>
          </a:bodyPr>
          <a:lstStyle/>
          <a:p>
            <a:r>
              <a:rPr lang="en-US" dirty="0"/>
              <a:t>Monte Carlo State Value Estimation – Policy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C44F-02FF-4582-85EB-432A63E4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3649" y="889148"/>
            <a:ext cx="8290325" cy="58942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backup diagram aids understand the </a:t>
            </a:r>
            <a:r>
              <a:rPr lang="en-US" b="1" dirty="0"/>
              <a:t>MC RL state-value estimation </a:t>
            </a:r>
            <a:r>
              <a:rPr lang="en-US" dirty="0"/>
              <a:t>algorithm</a:t>
            </a:r>
          </a:p>
          <a:p>
            <a:r>
              <a:rPr lang="en-US" dirty="0"/>
              <a:t>MC sampling algorithm: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sz="2800" dirty="0"/>
              <a:t>Start in state, 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Take action, a, based on policy, </a:t>
            </a:r>
            <a:r>
              <a:rPr lang="en-US" sz="2800" dirty="0">
                <a:latin typeface="Symbol" panose="05050102010706020507" pitchFamily="18" charset="2"/>
              </a:rPr>
              <a:t>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Record reward, 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Transition to next state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Repeat above 2-4, until terminal state, t</a:t>
            </a:r>
          </a:p>
          <a:p>
            <a:r>
              <a:rPr lang="en-US" dirty="0"/>
              <a:t>MC value estimates are averaged over episodes</a:t>
            </a:r>
          </a:p>
          <a:p>
            <a:r>
              <a:rPr lang="en-US" dirty="0"/>
              <a:t>MC algorithm </a:t>
            </a:r>
            <a:r>
              <a:rPr lang="en-US" b="1" dirty="0"/>
              <a:t>does not bootstrap</a:t>
            </a:r>
          </a:p>
          <a:p>
            <a:pPr lvl="1"/>
            <a:r>
              <a:rPr lang="en-US" sz="2800" b="1" dirty="0"/>
              <a:t>Complete backup</a:t>
            </a:r>
          </a:p>
          <a:p>
            <a:pPr lvl="1"/>
            <a:r>
              <a:rPr lang="en-US" sz="2800" b="1" dirty="0"/>
              <a:t>Strong convergence properties</a:t>
            </a:r>
          </a:p>
          <a:p>
            <a:pPr lvl="1"/>
            <a:r>
              <a:rPr lang="en-US" sz="2800" b="1" dirty="0"/>
              <a:t>High variance</a:t>
            </a:r>
          </a:p>
          <a:p>
            <a:pPr lvl="1"/>
            <a:r>
              <a:rPr lang="en-US" sz="2800" b="1" dirty="0"/>
              <a:t>Algorithm cannot work online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FE4F66-9FD7-44C0-B81E-6CD0A0326DF0}"/>
              </a:ext>
            </a:extLst>
          </p:cNvPr>
          <p:cNvSpPr/>
          <p:nvPr/>
        </p:nvSpPr>
        <p:spPr>
          <a:xfrm>
            <a:off x="1340319" y="1840950"/>
            <a:ext cx="292100" cy="292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F4095D-DCF2-4583-9B07-D54864A5DD45}"/>
              </a:ext>
            </a:extLst>
          </p:cNvPr>
          <p:cNvSpPr/>
          <p:nvPr/>
        </p:nvSpPr>
        <p:spPr>
          <a:xfrm>
            <a:off x="1348764" y="973931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85B8DD-6059-44F6-B573-CCD32DC7D493}"/>
              </a:ext>
            </a:extLst>
          </p:cNvPr>
          <p:cNvSpPr/>
          <p:nvPr/>
        </p:nvSpPr>
        <p:spPr>
          <a:xfrm>
            <a:off x="1336552" y="4962306"/>
            <a:ext cx="292100" cy="292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7D9E18-CFB3-4FA0-9866-FEFD7C50F419}"/>
              </a:ext>
            </a:extLst>
          </p:cNvPr>
          <p:cNvSpPr/>
          <p:nvPr/>
        </p:nvSpPr>
        <p:spPr>
          <a:xfrm>
            <a:off x="1332784" y="2731623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4CD9A-B1FE-43F2-9312-0C65A593F7AB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 flipH="1">
            <a:off x="1486369" y="1266031"/>
            <a:ext cx="8445" cy="57491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6F6286-AE28-4781-A636-824AC4F59A05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 flipH="1">
            <a:off x="1472832" y="3023723"/>
            <a:ext cx="6002" cy="73492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5C9615-8FFE-4580-BB8F-44A98D5595C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1478834" y="2133050"/>
            <a:ext cx="7535" cy="59857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3E2B6E-37F9-4363-82F5-6C6A4277BB6C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482602" y="5254406"/>
            <a:ext cx="0" cy="83987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895F25A-2204-4B54-9F7C-1EBA214AE3E5}"/>
              </a:ext>
            </a:extLst>
          </p:cNvPr>
          <p:cNvSpPr/>
          <p:nvPr/>
        </p:nvSpPr>
        <p:spPr>
          <a:xfrm>
            <a:off x="1326782" y="3758650"/>
            <a:ext cx="292100" cy="292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609FC5-4C8A-49E3-9266-6328EEDBDFE7}"/>
              </a:ext>
            </a:extLst>
          </p:cNvPr>
          <p:cNvSpPr/>
          <p:nvPr/>
        </p:nvSpPr>
        <p:spPr>
          <a:xfrm>
            <a:off x="1336552" y="6094278"/>
            <a:ext cx="289169" cy="2891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095D4C-FF48-4510-9466-4347701C50C0}"/>
              </a:ext>
            </a:extLst>
          </p:cNvPr>
          <p:cNvSpPr txBox="1"/>
          <p:nvPr/>
        </p:nvSpPr>
        <p:spPr>
          <a:xfrm rot="16200000">
            <a:off x="331280" y="3945250"/>
            <a:ext cx="1827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E4EC57-C990-413A-B5A3-23ED638EF0B8}"/>
              </a:ext>
            </a:extLst>
          </p:cNvPr>
          <p:cNvSpPr txBox="1"/>
          <p:nvPr/>
        </p:nvSpPr>
        <p:spPr>
          <a:xfrm>
            <a:off x="1740515" y="1733823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2FC7F-9B18-4643-86B2-11FE4C5DAD31}"/>
              </a:ext>
            </a:extLst>
          </p:cNvPr>
          <p:cNvSpPr txBox="1"/>
          <p:nvPr/>
        </p:nvSpPr>
        <p:spPr>
          <a:xfrm>
            <a:off x="1740515" y="3589085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BEEB4-5B73-4888-AEF7-F2C5149F6D27}"/>
              </a:ext>
            </a:extLst>
          </p:cNvPr>
          <p:cNvSpPr txBox="1"/>
          <p:nvPr/>
        </p:nvSpPr>
        <p:spPr>
          <a:xfrm>
            <a:off x="1767000" y="4792741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1CD8F0-AE26-4D98-9B0F-C9AB1A6FDCE7}"/>
              </a:ext>
            </a:extLst>
          </p:cNvPr>
          <p:cNvSpPr txBox="1"/>
          <p:nvPr/>
        </p:nvSpPr>
        <p:spPr>
          <a:xfrm>
            <a:off x="1802624" y="5921783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1B7A10-9B7A-4A1D-8E96-AB86B693E885}"/>
              </a:ext>
            </a:extLst>
          </p:cNvPr>
          <p:cNvSpPr txBox="1"/>
          <p:nvPr/>
        </p:nvSpPr>
        <p:spPr>
          <a:xfrm>
            <a:off x="1718574" y="2612670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79595F-E143-4573-8DCE-10815A1FD102}"/>
              </a:ext>
            </a:extLst>
          </p:cNvPr>
          <p:cNvSpPr txBox="1"/>
          <p:nvPr/>
        </p:nvSpPr>
        <p:spPr>
          <a:xfrm>
            <a:off x="1752692" y="889148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4655C9-9BAC-4DA2-BA18-3E6198F4C121}"/>
              </a:ext>
            </a:extLst>
          </p:cNvPr>
          <p:cNvSpPr txBox="1"/>
          <p:nvPr/>
        </p:nvSpPr>
        <p:spPr>
          <a:xfrm>
            <a:off x="1724963" y="2195488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36E23D-297A-4E0F-A402-0F90613A35A3}"/>
              </a:ext>
            </a:extLst>
          </p:cNvPr>
          <p:cNvSpPr txBox="1"/>
          <p:nvPr/>
        </p:nvSpPr>
        <p:spPr>
          <a:xfrm>
            <a:off x="1767000" y="5298680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12028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45F9-014E-4519-A0EE-0B270D9E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233266"/>
            <a:ext cx="10982131" cy="550506"/>
          </a:xfrm>
        </p:spPr>
        <p:txBody>
          <a:bodyPr>
            <a:normAutofit fontScale="90000"/>
          </a:bodyPr>
          <a:lstStyle/>
          <a:p>
            <a:r>
              <a:rPr lang="en-US" dirty="0"/>
              <a:t>Monte Carlo State Value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C44F-02FF-4582-85EB-432A63E4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004" y="1132840"/>
            <a:ext cx="10224796" cy="5491893"/>
          </a:xfrm>
        </p:spPr>
        <p:txBody>
          <a:bodyPr>
            <a:normAutofit/>
          </a:bodyPr>
          <a:lstStyle/>
          <a:p>
            <a:r>
              <a:rPr lang="en-US" dirty="0"/>
              <a:t>Upon termination of the Markov chain, compute return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Process is episodic so do not need to discount</a:t>
            </a:r>
          </a:p>
          <a:p>
            <a:r>
              <a:rPr lang="en-US" dirty="0"/>
              <a:t>Average G</a:t>
            </a:r>
            <a:r>
              <a:rPr lang="en-US" baseline="-25000" dirty="0"/>
              <a:t>t</a:t>
            </a:r>
            <a:r>
              <a:rPr lang="en-US" dirty="0"/>
              <a:t> over episodes for each state visited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558375A-9A96-4A22-AE77-6B97AD8BB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035" y="1566725"/>
            <a:ext cx="6364639" cy="11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7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45F9-014E-4519-A0EE-0B270D9E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57" y="71402"/>
            <a:ext cx="10982131" cy="550506"/>
          </a:xfrm>
        </p:spPr>
        <p:txBody>
          <a:bodyPr>
            <a:normAutofit fontScale="90000"/>
          </a:bodyPr>
          <a:lstStyle/>
          <a:p>
            <a:r>
              <a:rPr lang="en-US" dirty="0"/>
              <a:t>Monte Carlo State Value Estimation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C6E751-A4ED-4803-9125-5DB28BA79136}"/>
              </a:ext>
            </a:extLst>
          </p:cNvPr>
          <p:cNvSpPr/>
          <p:nvPr/>
        </p:nvSpPr>
        <p:spPr>
          <a:xfrm>
            <a:off x="691587" y="739827"/>
            <a:ext cx="604434" cy="604434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DDC124-3776-4A44-9B7B-F2A635D982AE}"/>
              </a:ext>
            </a:extLst>
          </p:cNvPr>
          <p:cNvSpPr/>
          <p:nvPr/>
        </p:nvSpPr>
        <p:spPr>
          <a:xfrm>
            <a:off x="1319268" y="73982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4B8829-CB09-4A1B-80FC-AFDA12BBCF3D}"/>
              </a:ext>
            </a:extLst>
          </p:cNvPr>
          <p:cNvSpPr/>
          <p:nvPr/>
        </p:nvSpPr>
        <p:spPr>
          <a:xfrm>
            <a:off x="1903280" y="73982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4BFDA6-AFB7-4EC6-8B18-68DE65F0927E}"/>
              </a:ext>
            </a:extLst>
          </p:cNvPr>
          <p:cNvSpPr/>
          <p:nvPr/>
        </p:nvSpPr>
        <p:spPr>
          <a:xfrm>
            <a:off x="2525553" y="73982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0F496B-01AD-4636-BD68-CA8536A13B0E}"/>
              </a:ext>
            </a:extLst>
          </p:cNvPr>
          <p:cNvSpPr/>
          <p:nvPr/>
        </p:nvSpPr>
        <p:spPr>
          <a:xfrm>
            <a:off x="689004" y="134426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8B3660-3E83-4F3C-8573-F71372034486}"/>
              </a:ext>
            </a:extLst>
          </p:cNvPr>
          <p:cNvSpPr/>
          <p:nvPr/>
        </p:nvSpPr>
        <p:spPr>
          <a:xfrm>
            <a:off x="1301187" y="134426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5E6649-6221-43C1-AB5A-6FE620614DD3}"/>
              </a:ext>
            </a:extLst>
          </p:cNvPr>
          <p:cNvSpPr/>
          <p:nvPr/>
        </p:nvSpPr>
        <p:spPr>
          <a:xfrm>
            <a:off x="1913370" y="134426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09FD5A-8588-47D4-A055-7CED1C3D029C}"/>
              </a:ext>
            </a:extLst>
          </p:cNvPr>
          <p:cNvSpPr/>
          <p:nvPr/>
        </p:nvSpPr>
        <p:spPr>
          <a:xfrm>
            <a:off x="2525553" y="134426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D4B1FC-6178-4AE5-8A70-7754248E60A6}"/>
              </a:ext>
            </a:extLst>
          </p:cNvPr>
          <p:cNvSpPr/>
          <p:nvPr/>
        </p:nvSpPr>
        <p:spPr>
          <a:xfrm>
            <a:off x="689004" y="194869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09025F-70C9-4E19-B5DC-35EE78FD513B}"/>
              </a:ext>
            </a:extLst>
          </p:cNvPr>
          <p:cNvSpPr/>
          <p:nvPr/>
        </p:nvSpPr>
        <p:spPr>
          <a:xfrm>
            <a:off x="1306353" y="194869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AED873-443E-4EB8-AA2B-687D52C3D8ED}"/>
              </a:ext>
            </a:extLst>
          </p:cNvPr>
          <p:cNvSpPr/>
          <p:nvPr/>
        </p:nvSpPr>
        <p:spPr>
          <a:xfrm>
            <a:off x="1923702" y="194869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C5E617-8956-40C6-9112-D4FB6DAF71BE}"/>
              </a:ext>
            </a:extLst>
          </p:cNvPr>
          <p:cNvSpPr/>
          <p:nvPr/>
        </p:nvSpPr>
        <p:spPr>
          <a:xfrm>
            <a:off x="2541051" y="194869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7DCF05-ADA0-46CB-965E-2F4FE3B3BBC2}"/>
              </a:ext>
            </a:extLst>
          </p:cNvPr>
          <p:cNvCxnSpPr>
            <a:cxnSpLocks/>
          </p:cNvCxnSpPr>
          <p:nvPr/>
        </p:nvCxnSpPr>
        <p:spPr>
          <a:xfrm flipH="1">
            <a:off x="1727895" y="2255028"/>
            <a:ext cx="27814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A8EFB5-7EA3-4959-9EE6-30B249D746AF}"/>
              </a:ext>
            </a:extLst>
          </p:cNvPr>
          <p:cNvSpPr txBox="1"/>
          <p:nvPr/>
        </p:nvSpPr>
        <p:spPr>
          <a:xfrm>
            <a:off x="4507888" y="2566313"/>
            <a:ext cx="322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10,t</a:t>
            </a:r>
            <a:r>
              <a:rPr lang="en-US" sz="2800" dirty="0"/>
              <a:t> = </a:t>
            </a:r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t-1</a:t>
            </a:r>
            <a:r>
              <a:rPr lang="en-US" sz="2800" dirty="0"/>
              <a:t> r</a:t>
            </a:r>
            <a:r>
              <a:rPr lang="en-US" sz="2800" baseline="-25000" dirty="0"/>
              <a:t>t </a:t>
            </a:r>
            <a:r>
              <a:rPr lang="en-US" sz="2800" dirty="0"/>
              <a:t>+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</a:rPr>
              <a:t>9-8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CC1DEA-26D6-41E1-B8C1-08E044DB21EE}"/>
              </a:ext>
            </a:extLst>
          </p:cNvPr>
          <p:cNvSpPr/>
          <p:nvPr/>
        </p:nvSpPr>
        <p:spPr>
          <a:xfrm>
            <a:off x="5024827" y="739827"/>
            <a:ext cx="604434" cy="604434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CFEBFC-2955-4DF0-B839-DF5E208B6D19}"/>
              </a:ext>
            </a:extLst>
          </p:cNvPr>
          <p:cNvSpPr/>
          <p:nvPr/>
        </p:nvSpPr>
        <p:spPr>
          <a:xfrm>
            <a:off x="5652508" y="73982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D88DD2E-DB84-46E4-B691-9CE7F8846461}"/>
              </a:ext>
            </a:extLst>
          </p:cNvPr>
          <p:cNvSpPr/>
          <p:nvPr/>
        </p:nvSpPr>
        <p:spPr>
          <a:xfrm>
            <a:off x="6236520" y="73982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6DFDD9-1F05-46EC-BF25-15BE5E8E383B}"/>
              </a:ext>
            </a:extLst>
          </p:cNvPr>
          <p:cNvSpPr/>
          <p:nvPr/>
        </p:nvSpPr>
        <p:spPr>
          <a:xfrm>
            <a:off x="6858793" y="73982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4AD1080-35E7-462A-96B5-4D36D73E2B03}"/>
              </a:ext>
            </a:extLst>
          </p:cNvPr>
          <p:cNvSpPr/>
          <p:nvPr/>
        </p:nvSpPr>
        <p:spPr>
          <a:xfrm>
            <a:off x="5022244" y="134426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72B89A1-F21E-4BF6-AEA2-DA83CC9A1CD4}"/>
              </a:ext>
            </a:extLst>
          </p:cNvPr>
          <p:cNvSpPr/>
          <p:nvPr/>
        </p:nvSpPr>
        <p:spPr>
          <a:xfrm>
            <a:off x="5634427" y="134426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0032F1D-17AF-4079-BDDE-836AFD7D7F01}"/>
              </a:ext>
            </a:extLst>
          </p:cNvPr>
          <p:cNvSpPr/>
          <p:nvPr/>
        </p:nvSpPr>
        <p:spPr>
          <a:xfrm>
            <a:off x="6246610" y="134426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DA0807-FEC2-4197-A71F-74BA4AE51104}"/>
              </a:ext>
            </a:extLst>
          </p:cNvPr>
          <p:cNvSpPr/>
          <p:nvPr/>
        </p:nvSpPr>
        <p:spPr>
          <a:xfrm>
            <a:off x="6858793" y="134426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D0BDAA-2C16-4850-B149-4595029C7CEE}"/>
              </a:ext>
            </a:extLst>
          </p:cNvPr>
          <p:cNvSpPr/>
          <p:nvPr/>
        </p:nvSpPr>
        <p:spPr>
          <a:xfrm>
            <a:off x="5022244" y="194869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90D962-D051-48C6-AD5E-B051440DF5EA}"/>
              </a:ext>
            </a:extLst>
          </p:cNvPr>
          <p:cNvSpPr/>
          <p:nvPr/>
        </p:nvSpPr>
        <p:spPr>
          <a:xfrm>
            <a:off x="5639593" y="194869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DA8367-AA54-4681-9DC2-9677ECC33E19}"/>
              </a:ext>
            </a:extLst>
          </p:cNvPr>
          <p:cNvSpPr/>
          <p:nvPr/>
        </p:nvSpPr>
        <p:spPr>
          <a:xfrm>
            <a:off x="6256942" y="194869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D5AF70-5F89-452D-B524-956EC157B8D1}"/>
              </a:ext>
            </a:extLst>
          </p:cNvPr>
          <p:cNvSpPr/>
          <p:nvPr/>
        </p:nvSpPr>
        <p:spPr>
          <a:xfrm>
            <a:off x="6874291" y="194869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BF4DC21-4301-41A0-93AA-572F99667D67}"/>
              </a:ext>
            </a:extLst>
          </p:cNvPr>
          <p:cNvCxnSpPr>
            <a:cxnSpLocks/>
          </p:cNvCxnSpPr>
          <p:nvPr/>
        </p:nvCxnSpPr>
        <p:spPr>
          <a:xfrm flipH="1">
            <a:off x="6096000" y="2255028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FEDB6FB-DA2B-49A3-9AB8-A8FB906C9E0D}"/>
              </a:ext>
            </a:extLst>
          </p:cNvPr>
          <p:cNvCxnSpPr>
            <a:cxnSpLocks/>
          </p:cNvCxnSpPr>
          <p:nvPr/>
        </p:nvCxnSpPr>
        <p:spPr>
          <a:xfrm flipH="1">
            <a:off x="5445760" y="2356628"/>
            <a:ext cx="27814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5BA3123-D5E9-478C-B43C-DC60D5FC7339}"/>
              </a:ext>
            </a:extLst>
          </p:cNvPr>
          <p:cNvSpPr txBox="1"/>
          <p:nvPr/>
        </p:nvSpPr>
        <p:spPr>
          <a:xfrm>
            <a:off x="332758" y="2583336"/>
            <a:ext cx="3042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10,t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</a:rPr>
              <a:t>10-9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71BAD6-0829-41A0-9716-77F1885607E3}"/>
              </a:ext>
            </a:extLst>
          </p:cNvPr>
          <p:cNvSpPr/>
          <p:nvPr/>
        </p:nvSpPr>
        <p:spPr>
          <a:xfrm>
            <a:off x="8951667" y="695988"/>
            <a:ext cx="604434" cy="604434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A3E0E24-A307-47F1-8D49-109141DE7BC6}"/>
              </a:ext>
            </a:extLst>
          </p:cNvPr>
          <p:cNvSpPr/>
          <p:nvPr/>
        </p:nvSpPr>
        <p:spPr>
          <a:xfrm>
            <a:off x="9579348" y="695988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CC79848-F581-448A-B968-EA3C37759174}"/>
              </a:ext>
            </a:extLst>
          </p:cNvPr>
          <p:cNvSpPr/>
          <p:nvPr/>
        </p:nvSpPr>
        <p:spPr>
          <a:xfrm>
            <a:off x="10163360" y="695988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C57CC1-AE00-449B-AC9D-C3177AC25414}"/>
              </a:ext>
            </a:extLst>
          </p:cNvPr>
          <p:cNvSpPr/>
          <p:nvPr/>
        </p:nvSpPr>
        <p:spPr>
          <a:xfrm>
            <a:off x="10785633" y="695988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4EBA673-B630-436C-92F2-C8179E16F9C8}"/>
              </a:ext>
            </a:extLst>
          </p:cNvPr>
          <p:cNvSpPr/>
          <p:nvPr/>
        </p:nvSpPr>
        <p:spPr>
          <a:xfrm>
            <a:off x="8949084" y="1300422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695E12-4449-4A55-9873-4C081704FF29}"/>
              </a:ext>
            </a:extLst>
          </p:cNvPr>
          <p:cNvSpPr/>
          <p:nvPr/>
        </p:nvSpPr>
        <p:spPr>
          <a:xfrm>
            <a:off x="9561267" y="1300422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F4F83CE-31BF-4731-8E82-124FC01DC163}"/>
              </a:ext>
            </a:extLst>
          </p:cNvPr>
          <p:cNvSpPr/>
          <p:nvPr/>
        </p:nvSpPr>
        <p:spPr>
          <a:xfrm>
            <a:off x="10173450" y="1300422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E378A3F-F1E2-47E4-AA4E-9170DF774C47}"/>
              </a:ext>
            </a:extLst>
          </p:cNvPr>
          <p:cNvSpPr/>
          <p:nvPr/>
        </p:nvSpPr>
        <p:spPr>
          <a:xfrm>
            <a:off x="10785633" y="1300422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C3B3CF-E122-4B0F-AB89-02415BFDA9ED}"/>
              </a:ext>
            </a:extLst>
          </p:cNvPr>
          <p:cNvSpPr/>
          <p:nvPr/>
        </p:nvSpPr>
        <p:spPr>
          <a:xfrm>
            <a:off x="8949084" y="190485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A6C85B4-E996-477D-97DF-F7AB9310C3FC}"/>
              </a:ext>
            </a:extLst>
          </p:cNvPr>
          <p:cNvSpPr/>
          <p:nvPr/>
        </p:nvSpPr>
        <p:spPr>
          <a:xfrm>
            <a:off x="9566433" y="190485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BD4E87-6EA7-4A37-80E9-B2F5CEC22DA8}"/>
              </a:ext>
            </a:extLst>
          </p:cNvPr>
          <p:cNvSpPr/>
          <p:nvPr/>
        </p:nvSpPr>
        <p:spPr>
          <a:xfrm>
            <a:off x="10183782" y="190485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1212B9A-E3AE-4B65-AAE8-7C31F6DF5A27}"/>
              </a:ext>
            </a:extLst>
          </p:cNvPr>
          <p:cNvSpPr/>
          <p:nvPr/>
        </p:nvSpPr>
        <p:spPr>
          <a:xfrm>
            <a:off x="10801131" y="190485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F670AF8-E918-46C1-829C-0641BCB4C35C}"/>
              </a:ext>
            </a:extLst>
          </p:cNvPr>
          <p:cNvCxnSpPr>
            <a:cxnSpLocks/>
          </p:cNvCxnSpPr>
          <p:nvPr/>
        </p:nvCxnSpPr>
        <p:spPr>
          <a:xfrm flipH="1">
            <a:off x="10022840" y="2211189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B994B6-549D-4968-9198-2295AE946550}"/>
              </a:ext>
            </a:extLst>
          </p:cNvPr>
          <p:cNvCxnSpPr>
            <a:cxnSpLocks/>
          </p:cNvCxnSpPr>
          <p:nvPr/>
        </p:nvCxnSpPr>
        <p:spPr>
          <a:xfrm flipH="1">
            <a:off x="9372600" y="2312789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6312C98-CB9D-4E5F-B9BA-938573F33B21}"/>
              </a:ext>
            </a:extLst>
          </p:cNvPr>
          <p:cNvCxnSpPr>
            <a:cxnSpLocks/>
          </p:cNvCxnSpPr>
          <p:nvPr/>
        </p:nvCxnSpPr>
        <p:spPr>
          <a:xfrm>
            <a:off x="9423796" y="2118004"/>
            <a:ext cx="29818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E535FBC-9AF5-4C01-9846-7CD14436D653}"/>
              </a:ext>
            </a:extLst>
          </p:cNvPr>
          <p:cNvSpPr txBox="1"/>
          <p:nvPr/>
        </p:nvSpPr>
        <p:spPr>
          <a:xfrm>
            <a:off x="8464578" y="2566312"/>
            <a:ext cx="322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10,t</a:t>
            </a:r>
            <a:r>
              <a:rPr lang="en-US" sz="2800" dirty="0"/>
              <a:t> = </a:t>
            </a:r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t-1</a:t>
            </a:r>
            <a:r>
              <a:rPr lang="en-US" sz="2800" dirty="0"/>
              <a:t> r</a:t>
            </a:r>
            <a:r>
              <a:rPr lang="en-US" sz="2800" baseline="-25000" dirty="0"/>
              <a:t>t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</a:rPr>
              <a:t>8-9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1BEEC89-D5CF-4486-AF0E-D447D22C5E00}"/>
              </a:ext>
            </a:extLst>
          </p:cNvPr>
          <p:cNvSpPr/>
          <p:nvPr/>
        </p:nvSpPr>
        <p:spPr>
          <a:xfrm>
            <a:off x="713543" y="3838016"/>
            <a:ext cx="604434" cy="604434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FBE70CE-B14B-4E7A-A979-5BB4950F5FC8}"/>
              </a:ext>
            </a:extLst>
          </p:cNvPr>
          <p:cNvSpPr/>
          <p:nvPr/>
        </p:nvSpPr>
        <p:spPr>
          <a:xfrm>
            <a:off x="1341224" y="383801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B8E728-B2C1-428B-81B8-64ABF547A7A2}"/>
              </a:ext>
            </a:extLst>
          </p:cNvPr>
          <p:cNvSpPr/>
          <p:nvPr/>
        </p:nvSpPr>
        <p:spPr>
          <a:xfrm>
            <a:off x="1925236" y="383801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23E7835-55B9-461B-AF5C-819789A7EEB3}"/>
              </a:ext>
            </a:extLst>
          </p:cNvPr>
          <p:cNvSpPr/>
          <p:nvPr/>
        </p:nvSpPr>
        <p:spPr>
          <a:xfrm>
            <a:off x="2547509" y="383801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8B3F02D-AFA2-4D99-9FA2-796960D6770A}"/>
              </a:ext>
            </a:extLst>
          </p:cNvPr>
          <p:cNvSpPr/>
          <p:nvPr/>
        </p:nvSpPr>
        <p:spPr>
          <a:xfrm>
            <a:off x="710960" y="444245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082BA7-6257-421A-A7F3-C98EF0BDC5E1}"/>
              </a:ext>
            </a:extLst>
          </p:cNvPr>
          <p:cNvSpPr/>
          <p:nvPr/>
        </p:nvSpPr>
        <p:spPr>
          <a:xfrm>
            <a:off x="1323143" y="444245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26FA4BD-3504-444B-AC76-05256582AA95}"/>
              </a:ext>
            </a:extLst>
          </p:cNvPr>
          <p:cNvSpPr/>
          <p:nvPr/>
        </p:nvSpPr>
        <p:spPr>
          <a:xfrm>
            <a:off x="1935326" y="444245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12BF6F8-E27D-4B7B-92BF-7B5AEFF077A6}"/>
              </a:ext>
            </a:extLst>
          </p:cNvPr>
          <p:cNvSpPr/>
          <p:nvPr/>
        </p:nvSpPr>
        <p:spPr>
          <a:xfrm>
            <a:off x="2547509" y="444245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6BCDB45-AE75-46F5-981C-17C75108C554}"/>
              </a:ext>
            </a:extLst>
          </p:cNvPr>
          <p:cNvSpPr/>
          <p:nvPr/>
        </p:nvSpPr>
        <p:spPr>
          <a:xfrm>
            <a:off x="710960" y="504688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ABC7538-0005-4F4A-B94C-6AFD27087C57}"/>
              </a:ext>
            </a:extLst>
          </p:cNvPr>
          <p:cNvSpPr/>
          <p:nvPr/>
        </p:nvSpPr>
        <p:spPr>
          <a:xfrm>
            <a:off x="1328309" y="504688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B31AB41-19E2-410D-8F57-B245DCCE6988}"/>
              </a:ext>
            </a:extLst>
          </p:cNvPr>
          <p:cNvSpPr/>
          <p:nvPr/>
        </p:nvSpPr>
        <p:spPr>
          <a:xfrm>
            <a:off x="1945658" y="504688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7A26C60-DCC0-4F62-A3C5-727D08D6B895}"/>
              </a:ext>
            </a:extLst>
          </p:cNvPr>
          <p:cNvSpPr/>
          <p:nvPr/>
        </p:nvSpPr>
        <p:spPr>
          <a:xfrm>
            <a:off x="2563007" y="504688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D4E5EBE-8C0E-4166-9CE9-92D8545BDB54}"/>
              </a:ext>
            </a:extLst>
          </p:cNvPr>
          <p:cNvCxnSpPr>
            <a:cxnSpLocks/>
          </p:cNvCxnSpPr>
          <p:nvPr/>
        </p:nvCxnSpPr>
        <p:spPr>
          <a:xfrm flipH="1">
            <a:off x="1784716" y="5353217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CA4C36D-2444-49BB-A56C-1130F1007EDE}"/>
              </a:ext>
            </a:extLst>
          </p:cNvPr>
          <p:cNvCxnSpPr>
            <a:cxnSpLocks/>
          </p:cNvCxnSpPr>
          <p:nvPr/>
        </p:nvCxnSpPr>
        <p:spPr>
          <a:xfrm flipH="1">
            <a:off x="1134476" y="5454817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2225759-C7BA-46FE-BBC6-8F0150F68135}"/>
              </a:ext>
            </a:extLst>
          </p:cNvPr>
          <p:cNvCxnSpPr>
            <a:cxnSpLocks/>
          </p:cNvCxnSpPr>
          <p:nvPr/>
        </p:nvCxnSpPr>
        <p:spPr>
          <a:xfrm>
            <a:off x="1166299" y="5266856"/>
            <a:ext cx="29818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FBBE0A5-4DEE-478B-B160-DE777CCECBAC}"/>
              </a:ext>
            </a:extLst>
          </p:cNvPr>
          <p:cNvCxnSpPr>
            <a:cxnSpLocks/>
          </p:cNvCxnSpPr>
          <p:nvPr/>
        </p:nvCxnSpPr>
        <p:spPr>
          <a:xfrm flipV="1">
            <a:off x="1613536" y="4886261"/>
            <a:ext cx="0" cy="321246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52C74D6-BE08-49D1-8961-93A6E1B1B757}"/>
              </a:ext>
            </a:extLst>
          </p:cNvPr>
          <p:cNvSpPr txBox="1"/>
          <p:nvPr/>
        </p:nvSpPr>
        <p:spPr>
          <a:xfrm>
            <a:off x="318793" y="5707531"/>
            <a:ext cx="322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10,t</a:t>
            </a:r>
            <a:r>
              <a:rPr lang="en-US" sz="2800" dirty="0"/>
              <a:t> = </a:t>
            </a:r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t-1</a:t>
            </a:r>
            <a:r>
              <a:rPr lang="en-US" sz="2800" dirty="0"/>
              <a:t> r</a:t>
            </a:r>
            <a:r>
              <a:rPr lang="en-US" sz="2800" baseline="-25000" dirty="0"/>
              <a:t>t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</a:rPr>
              <a:t>9-5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7CA7933-F2F9-4D5A-B940-A42408684421}"/>
              </a:ext>
            </a:extLst>
          </p:cNvPr>
          <p:cNvSpPr/>
          <p:nvPr/>
        </p:nvSpPr>
        <p:spPr>
          <a:xfrm>
            <a:off x="5046783" y="3838016"/>
            <a:ext cx="604434" cy="604434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3A919C7-197C-4412-AC1A-A3EFF1FD3520}"/>
              </a:ext>
            </a:extLst>
          </p:cNvPr>
          <p:cNvSpPr/>
          <p:nvPr/>
        </p:nvSpPr>
        <p:spPr>
          <a:xfrm>
            <a:off x="5674464" y="383801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8BE87A0-6597-470F-B02F-6015F1BB1209}"/>
              </a:ext>
            </a:extLst>
          </p:cNvPr>
          <p:cNvSpPr/>
          <p:nvPr/>
        </p:nvSpPr>
        <p:spPr>
          <a:xfrm>
            <a:off x="6258476" y="383801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BAC436B-E50B-4C17-9EE5-73E503F27678}"/>
              </a:ext>
            </a:extLst>
          </p:cNvPr>
          <p:cNvSpPr/>
          <p:nvPr/>
        </p:nvSpPr>
        <p:spPr>
          <a:xfrm>
            <a:off x="6880749" y="383801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1E389DA-431C-44F0-92DB-A3B2C372CAB4}"/>
              </a:ext>
            </a:extLst>
          </p:cNvPr>
          <p:cNvSpPr/>
          <p:nvPr/>
        </p:nvSpPr>
        <p:spPr>
          <a:xfrm>
            <a:off x="5044200" y="444245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923C60-C67E-4E23-8141-1D231C2565AE}"/>
              </a:ext>
            </a:extLst>
          </p:cNvPr>
          <p:cNvSpPr/>
          <p:nvPr/>
        </p:nvSpPr>
        <p:spPr>
          <a:xfrm>
            <a:off x="5656383" y="444245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7774C4C-F8B5-438F-9A13-EE5297F909E1}"/>
              </a:ext>
            </a:extLst>
          </p:cNvPr>
          <p:cNvSpPr/>
          <p:nvPr/>
        </p:nvSpPr>
        <p:spPr>
          <a:xfrm>
            <a:off x="6268566" y="444245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39C725D-CFCD-484D-9DA1-963BE52F7726}"/>
              </a:ext>
            </a:extLst>
          </p:cNvPr>
          <p:cNvSpPr/>
          <p:nvPr/>
        </p:nvSpPr>
        <p:spPr>
          <a:xfrm>
            <a:off x="6880749" y="444245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3114322-8E3E-44C6-A729-D4AE86C5B75D}"/>
              </a:ext>
            </a:extLst>
          </p:cNvPr>
          <p:cNvSpPr/>
          <p:nvPr/>
        </p:nvSpPr>
        <p:spPr>
          <a:xfrm>
            <a:off x="5044200" y="504688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9E0F327-98DD-4555-B2E3-09543C40E68E}"/>
              </a:ext>
            </a:extLst>
          </p:cNvPr>
          <p:cNvSpPr/>
          <p:nvPr/>
        </p:nvSpPr>
        <p:spPr>
          <a:xfrm>
            <a:off x="5661549" y="504688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D31E705-7463-4814-9B77-9D5E22274B8B}"/>
              </a:ext>
            </a:extLst>
          </p:cNvPr>
          <p:cNvSpPr/>
          <p:nvPr/>
        </p:nvSpPr>
        <p:spPr>
          <a:xfrm>
            <a:off x="6278898" y="504688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1934D5E-E2A6-405F-BEF6-39F995B85531}"/>
              </a:ext>
            </a:extLst>
          </p:cNvPr>
          <p:cNvSpPr/>
          <p:nvPr/>
        </p:nvSpPr>
        <p:spPr>
          <a:xfrm>
            <a:off x="6896247" y="504688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227DB86-ACA9-40A3-9374-4BBD80EC2606}"/>
              </a:ext>
            </a:extLst>
          </p:cNvPr>
          <p:cNvCxnSpPr>
            <a:cxnSpLocks/>
          </p:cNvCxnSpPr>
          <p:nvPr/>
        </p:nvCxnSpPr>
        <p:spPr>
          <a:xfrm flipH="1">
            <a:off x="6117956" y="5353217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99068D-05B5-4FDC-8F0F-82ABC7266B59}"/>
              </a:ext>
            </a:extLst>
          </p:cNvPr>
          <p:cNvCxnSpPr>
            <a:cxnSpLocks/>
          </p:cNvCxnSpPr>
          <p:nvPr/>
        </p:nvCxnSpPr>
        <p:spPr>
          <a:xfrm flipH="1">
            <a:off x="5467716" y="5454817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3924265-F900-4AAD-AEC4-3759B1B719D2}"/>
              </a:ext>
            </a:extLst>
          </p:cNvPr>
          <p:cNvCxnSpPr>
            <a:cxnSpLocks/>
          </p:cNvCxnSpPr>
          <p:nvPr/>
        </p:nvCxnSpPr>
        <p:spPr>
          <a:xfrm>
            <a:off x="5499539" y="5266856"/>
            <a:ext cx="29818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4D7AB1F-E3A6-435E-AFDF-DD824D574183}"/>
              </a:ext>
            </a:extLst>
          </p:cNvPr>
          <p:cNvCxnSpPr>
            <a:cxnSpLocks/>
          </p:cNvCxnSpPr>
          <p:nvPr/>
        </p:nvCxnSpPr>
        <p:spPr>
          <a:xfrm flipV="1">
            <a:off x="5946776" y="4886261"/>
            <a:ext cx="0" cy="32124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E2F33D7-6670-4C21-8EF1-345518463B4F}"/>
              </a:ext>
            </a:extLst>
          </p:cNvPr>
          <p:cNvCxnSpPr>
            <a:cxnSpLocks/>
          </p:cNvCxnSpPr>
          <p:nvPr/>
        </p:nvCxnSpPr>
        <p:spPr>
          <a:xfrm flipV="1">
            <a:off x="5969703" y="4281827"/>
            <a:ext cx="0" cy="321246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4D4898B-9EB3-4D86-B299-E71D6AE9C650}"/>
              </a:ext>
            </a:extLst>
          </p:cNvPr>
          <p:cNvSpPr txBox="1"/>
          <p:nvPr/>
        </p:nvSpPr>
        <p:spPr>
          <a:xfrm>
            <a:off x="4658491" y="5707531"/>
            <a:ext cx="322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10,t</a:t>
            </a:r>
            <a:r>
              <a:rPr lang="en-US" sz="2800" dirty="0"/>
              <a:t> = </a:t>
            </a:r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t-1</a:t>
            </a:r>
            <a:r>
              <a:rPr lang="en-US" sz="2800" dirty="0"/>
              <a:t> r</a:t>
            </a:r>
            <a:r>
              <a:rPr lang="en-US" sz="2800" baseline="-25000" dirty="0"/>
              <a:t>t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</a:rPr>
              <a:t>5-1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B3157BB-EF01-47AA-85F0-5942C2050B5A}"/>
              </a:ext>
            </a:extLst>
          </p:cNvPr>
          <p:cNvSpPr/>
          <p:nvPr/>
        </p:nvSpPr>
        <p:spPr>
          <a:xfrm>
            <a:off x="8959416" y="3838016"/>
            <a:ext cx="604434" cy="604434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4891DAF-4B61-4756-9541-2C9BC4266AC3}"/>
              </a:ext>
            </a:extLst>
          </p:cNvPr>
          <p:cNvSpPr/>
          <p:nvPr/>
        </p:nvSpPr>
        <p:spPr>
          <a:xfrm>
            <a:off x="9587097" y="383801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0E02158-EC53-4DBE-AE4D-C31B69148870}"/>
              </a:ext>
            </a:extLst>
          </p:cNvPr>
          <p:cNvSpPr/>
          <p:nvPr/>
        </p:nvSpPr>
        <p:spPr>
          <a:xfrm>
            <a:off x="10171109" y="383801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1A9207A-BA62-4110-80DF-D033CE69356B}"/>
              </a:ext>
            </a:extLst>
          </p:cNvPr>
          <p:cNvSpPr/>
          <p:nvPr/>
        </p:nvSpPr>
        <p:spPr>
          <a:xfrm>
            <a:off x="10793382" y="383801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6504949-D7F2-48FC-8EE4-416917251ADD}"/>
              </a:ext>
            </a:extLst>
          </p:cNvPr>
          <p:cNvSpPr/>
          <p:nvPr/>
        </p:nvSpPr>
        <p:spPr>
          <a:xfrm>
            <a:off x="8956833" y="444245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3B70E88-0E51-432F-AE3E-BDF749F3E61E}"/>
              </a:ext>
            </a:extLst>
          </p:cNvPr>
          <p:cNvSpPr/>
          <p:nvPr/>
        </p:nvSpPr>
        <p:spPr>
          <a:xfrm>
            <a:off x="9569016" y="444245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C793C02-707E-4F76-A18F-2F3DAE957393}"/>
              </a:ext>
            </a:extLst>
          </p:cNvPr>
          <p:cNvSpPr/>
          <p:nvPr/>
        </p:nvSpPr>
        <p:spPr>
          <a:xfrm>
            <a:off x="10181199" y="444245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8B45E12-7461-48A4-AD72-D3C10A1C6432}"/>
              </a:ext>
            </a:extLst>
          </p:cNvPr>
          <p:cNvSpPr/>
          <p:nvPr/>
        </p:nvSpPr>
        <p:spPr>
          <a:xfrm>
            <a:off x="10793382" y="444245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40CB50-42C5-4B8C-B334-9B47E19773D0}"/>
              </a:ext>
            </a:extLst>
          </p:cNvPr>
          <p:cNvSpPr/>
          <p:nvPr/>
        </p:nvSpPr>
        <p:spPr>
          <a:xfrm>
            <a:off x="8956833" y="504688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4A53F4C-F385-41D1-B8AC-41650CC2362D}"/>
              </a:ext>
            </a:extLst>
          </p:cNvPr>
          <p:cNvSpPr/>
          <p:nvPr/>
        </p:nvSpPr>
        <p:spPr>
          <a:xfrm>
            <a:off x="9574182" y="504688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81B326E-59DB-4AD4-95E7-58E23843E1A1}"/>
              </a:ext>
            </a:extLst>
          </p:cNvPr>
          <p:cNvSpPr/>
          <p:nvPr/>
        </p:nvSpPr>
        <p:spPr>
          <a:xfrm>
            <a:off x="10191531" y="504688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9FD1E04-8F20-426D-AB52-B6D8A5D60BCC}"/>
              </a:ext>
            </a:extLst>
          </p:cNvPr>
          <p:cNvSpPr/>
          <p:nvPr/>
        </p:nvSpPr>
        <p:spPr>
          <a:xfrm>
            <a:off x="10808880" y="504688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D684F6A-6E2C-4595-9FF3-896201E42CD4}"/>
              </a:ext>
            </a:extLst>
          </p:cNvPr>
          <p:cNvCxnSpPr>
            <a:cxnSpLocks/>
          </p:cNvCxnSpPr>
          <p:nvPr/>
        </p:nvCxnSpPr>
        <p:spPr>
          <a:xfrm flipH="1">
            <a:off x="10030589" y="5353217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6B6C539-7896-43F0-851F-478874EB4E1F}"/>
              </a:ext>
            </a:extLst>
          </p:cNvPr>
          <p:cNvCxnSpPr>
            <a:cxnSpLocks/>
          </p:cNvCxnSpPr>
          <p:nvPr/>
        </p:nvCxnSpPr>
        <p:spPr>
          <a:xfrm flipH="1">
            <a:off x="9380349" y="5454817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9DA4C2D-397F-4404-A6A8-986A9D3732BB}"/>
              </a:ext>
            </a:extLst>
          </p:cNvPr>
          <p:cNvCxnSpPr>
            <a:cxnSpLocks/>
          </p:cNvCxnSpPr>
          <p:nvPr/>
        </p:nvCxnSpPr>
        <p:spPr>
          <a:xfrm>
            <a:off x="9412172" y="5266856"/>
            <a:ext cx="29818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BC1A081-55F6-40FF-B6AC-740089EC6F99}"/>
              </a:ext>
            </a:extLst>
          </p:cNvPr>
          <p:cNvCxnSpPr>
            <a:cxnSpLocks/>
          </p:cNvCxnSpPr>
          <p:nvPr/>
        </p:nvCxnSpPr>
        <p:spPr>
          <a:xfrm flipV="1">
            <a:off x="9859409" y="4886261"/>
            <a:ext cx="0" cy="32124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E50BAEDF-6C35-4AE6-9F9A-132F7EFD68FF}"/>
              </a:ext>
            </a:extLst>
          </p:cNvPr>
          <p:cNvCxnSpPr>
            <a:cxnSpLocks/>
          </p:cNvCxnSpPr>
          <p:nvPr/>
        </p:nvCxnSpPr>
        <p:spPr>
          <a:xfrm flipV="1">
            <a:off x="9882336" y="4281827"/>
            <a:ext cx="0" cy="32124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D4AA620E-0DB3-47C6-AE93-97ADD507EA50}"/>
              </a:ext>
            </a:extLst>
          </p:cNvPr>
          <p:cNvSpPr txBox="1"/>
          <p:nvPr/>
        </p:nvSpPr>
        <p:spPr>
          <a:xfrm>
            <a:off x="8550460" y="5716422"/>
            <a:ext cx="322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10,t</a:t>
            </a:r>
            <a:r>
              <a:rPr lang="en-US" sz="2800" dirty="0"/>
              <a:t> = </a:t>
            </a:r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t-1</a:t>
            </a:r>
            <a:r>
              <a:rPr lang="en-US" sz="2800" dirty="0"/>
              <a:t> r</a:t>
            </a:r>
            <a:r>
              <a:rPr lang="en-US" sz="2800" baseline="-25000" dirty="0"/>
              <a:t>t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</a:rPr>
              <a:t>1-0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28A03B6-85FF-4ECD-9E48-3095EC80F062}"/>
              </a:ext>
            </a:extLst>
          </p:cNvPr>
          <p:cNvCxnSpPr>
            <a:cxnSpLocks/>
          </p:cNvCxnSpPr>
          <p:nvPr/>
        </p:nvCxnSpPr>
        <p:spPr>
          <a:xfrm flipH="1">
            <a:off x="9429945" y="4185428"/>
            <a:ext cx="27814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0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6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4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84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5" grpId="0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28" grpId="0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45F9-014E-4519-A0EE-0B270D9E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233266"/>
            <a:ext cx="10982131" cy="550506"/>
          </a:xfrm>
        </p:spPr>
        <p:txBody>
          <a:bodyPr>
            <a:normAutofit fontScale="90000"/>
          </a:bodyPr>
          <a:lstStyle/>
          <a:p>
            <a:r>
              <a:rPr lang="en-US" dirty="0"/>
              <a:t>Monte Carlo RL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C44F-02FF-4582-85EB-432A63E4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004" y="1068354"/>
            <a:ext cx="10224796" cy="5556379"/>
          </a:xfrm>
        </p:spPr>
        <p:txBody>
          <a:bodyPr>
            <a:normAutofit/>
          </a:bodyPr>
          <a:lstStyle/>
          <a:p>
            <a:r>
              <a:rPr lang="en-US" dirty="0"/>
              <a:t>Return from Markov chain: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Bias-variance trade-off</a:t>
            </a:r>
          </a:p>
          <a:p>
            <a:r>
              <a:rPr lang="en-US" dirty="0"/>
              <a:t>MC gives an </a:t>
            </a:r>
            <a:r>
              <a:rPr lang="en-US" b="1" dirty="0"/>
              <a:t>unbiased estimate </a:t>
            </a:r>
            <a:r>
              <a:rPr lang="en-US" dirty="0"/>
              <a:t>of G</a:t>
            </a:r>
            <a:r>
              <a:rPr lang="en-US" baseline="-25000" dirty="0"/>
              <a:t>t</a:t>
            </a:r>
            <a:endParaRPr lang="en-US" dirty="0"/>
          </a:p>
          <a:p>
            <a:r>
              <a:rPr lang="en-US" dirty="0"/>
              <a:t>What about the variance of G</a:t>
            </a:r>
            <a:r>
              <a:rPr lang="en-US" baseline="-25000" dirty="0"/>
              <a:t>t</a:t>
            </a:r>
            <a:r>
              <a:rPr lang="en-US" dirty="0"/>
              <a:t>?</a:t>
            </a:r>
          </a:p>
          <a:p>
            <a:pPr lvl="2"/>
            <a:r>
              <a:rPr lang="en-US" sz="2800" dirty="0"/>
              <a:t>Recall </a:t>
            </a:r>
            <a:r>
              <a:rPr lang="en-US" sz="2800" b="1" dirty="0"/>
              <a:t>Weak Law of Large</a:t>
            </a:r>
            <a:r>
              <a:rPr lang="en-US" sz="2800" dirty="0"/>
              <a:t> numbers:</a:t>
            </a:r>
          </a:p>
          <a:p>
            <a:pPr marL="914400" lvl="2" indent="0">
              <a:buNone/>
            </a:pPr>
            <a:r>
              <a:rPr lang="en-US" sz="2800" dirty="0"/>
              <a:t>                                , as  </a:t>
            </a:r>
          </a:p>
          <a:p>
            <a:pPr lvl="2"/>
            <a:r>
              <a:rPr lang="en-US" sz="2800" dirty="0"/>
              <a:t>A </a:t>
            </a:r>
            <a:r>
              <a:rPr lang="en-US" sz="2800" b="1" dirty="0"/>
              <a:t>infinitely large sample required </a:t>
            </a:r>
            <a:r>
              <a:rPr lang="en-US" sz="2800" dirty="0"/>
              <a:t>to obtained </a:t>
            </a:r>
            <a:r>
              <a:rPr lang="en-US" sz="2800" b="1" dirty="0"/>
              <a:t>low variance</a:t>
            </a:r>
            <a:r>
              <a:rPr lang="en-US" sz="2800" dirty="0"/>
              <a:t> estimate </a:t>
            </a:r>
          </a:p>
          <a:p>
            <a:pPr lvl="2"/>
            <a:r>
              <a:rPr lang="en-US" sz="2800" dirty="0"/>
              <a:t>Estimate with </a:t>
            </a:r>
            <a:r>
              <a:rPr lang="en-US" sz="2800" b="1" dirty="0"/>
              <a:t>finite sample</a:t>
            </a:r>
            <a:r>
              <a:rPr lang="en-US" sz="2800" dirty="0"/>
              <a:t> will have </a:t>
            </a:r>
            <a:r>
              <a:rPr lang="en-US" sz="2800" b="1" dirty="0"/>
              <a:t>high variance!</a:t>
            </a:r>
            <a:endParaRPr lang="en-US" dirty="0"/>
          </a:p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558375A-9A96-4A22-AE77-6B97AD8BB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755" y="1510845"/>
            <a:ext cx="6364639" cy="11906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48B1FC-345D-4864-B33B-EDC29904B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343" y="4450392"/>
            <a:ext cx="2396587" cy="4879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211BAD3-2552-404A-871B-AC56BC91C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766" y="4519503"/>
            <a:ext cx="1469966" cy="41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2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45F9-014E-4519-A0EE-0B270D9E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233266"/>
            <a:ext cx="10982131" cy="550506"/>
          </a:xfrm>
        </p:spPr>
        <p:txBody>
          <a:bodyPr>
            <a:normAutofit fontScale="90000"/>
          </a:bodyPr>
          <a:lstStyle/>
          <a:p>
            <a:r>
              <a:rPr lang="en-US" dirty="0"/>
              <a:t>Monte Carlo RL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C44F-02FF-4582-85EB-432A63E4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8518" y="1068354"/>
            <a:ext cx="8445282" cy="5556379"/>
          </a:xfrm>
        </p:spPr>
        <p:txBody>
          <a:bodyPr>
            <a:normAutofit/>
          </a:bodyPr>
          <a:lstStyle/>
          <a:p>
            <a:r>
              <a:rPr lang="en-US" dirty="0"/>
              <a:t>Where to start the Markov chain?</a:t>
            </a:r>
          </a:p>
          <a:p>
            <a:pPr lvl="1"/>
            <a:r>
              <a:rPr lang="en-US" sz="2800" dirty="0"/>
              <a:t>From a </a:t>
            </a:r>
            <a:r>
              <a:rPr lang="en-US" sz="2800" b="1" dirty="0"/>
              <a:t>specific stating state</a:t>
            </a:r>
          </a:p>
          <a:p>
            <a:pPr lvl="1"/>
            <a:r>
              <a:rPr lang="en-US" sz="2800" b="1" dirty="0"/>
              <a:t>Random start </a:t>
            </a:r>
            <a:r>
              <a:rPr lang="en-US" sz="2800" dirty="0"/>
              <a:t>– e.g. Bernoulli sample</a:t>
            </a:r>
          </a:p>
          <a:p>
            <a:pPr lvl="1"/>
            <a:r>
              <a:rPr lang="en-US" sz="2800" dirty="0"/>
              <a:t>Random start samples entire environment</a:t>
            </a:r>
          </a:p>
          <a:p>
            <a:pPr lvl="1"/>
            <a:r>
              <a:rPr lang="en-US" sz="2800" dirty="0"/>
              <a:t>Typically use random start</a:t>
            </a:r>
          </a:p>
          <a:p>
            <a:r>
              <a:rPr lang="en-US" dirty="0"/>
              <a:t>Two possible sampling methods:</a:t>
            </a:r>
          </a:p>
          <a:p>
            <a:pPr lvl="1"/>
            <a:r>
              <a:rPr lang="en-US" sz="2800" b="1" dirty="0"/>
              <a:t>First visit Monte Carlo</a:t>
            </a:r>
            <a:r>
              <a:rPr lang="en-US" sz="2800" dirty="0"/>
              <a:t> estimates returns from rewards of the first visit to a state in an episode</a:t>
            </a:r>
          </a:p>
          <a:p>
            <a:pPr lvl="1"/>
            <a:r>
              <a:rPr lang="en-US" sz="2800" b="1" dirty="0"/>
              <a:t>Every visit Monte Carlo </a:t>
            </a:r>
            <a:r>
              <a:rPr lang="en-US" sz="2800" dirty="0"/>
              <a:t>accumulates the rewards for any visit to a state in an episode</a:t>
            </a:r>
          </a:p>
          <a:p>
            <a:r>
              <a:rPr lang="en-US" dirty="0"/>
              <a:t>Use first-visit MC in this course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FE4F66-9FD7-44C0-B81E-6CD0A0326DF0}"/>
              </a:ext>
            </a:extLst>
          </p:cNvPr>
          <p:cNvSpPr/>
          <p:nvPr/>
        </p:nvSpPr>
        <p:spPr>
          <a:xfrm>
            <a:off x="1340319" y="1840950"/>
            <a:ext cx="292100" cy="292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F4095D-DCF2-4583-9B07-D54864A5DD45}"/>
              </a:ext>
            </a:extLst>
          </p:cNvPr>
          <p:cNvSpPr/>
          <p:nvPr/>
        </p:nvSpPr>
        <p:spPr>
          <a:xfrm>
            <a:off x="1348764" y="973931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85B8DD-6059-44F6-B573-CCD32DC7D493}"/>
              </a:ext>
            </a:extLst>
          </p:cNvPr>
          <p:cNvSpPr/>
          <p:nvPr/>
        </p:nvSpPr>
        <p:spPr>
          <a:xfrm>
            <a:off x="1336552" y="4962306"/>
            <a:ext cx="292100" cy="292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7D9E18-CFB3-4FA0-9866-FEFD7C50F419}"/>
              </a:ext>
            </a:extLst>
          </p:cNvPr>
          <p:cNvSpPr/>
          <p:nvPr/>
        </p:nvSpPr>
        <p:spPr>
          <a:xfrm>
            <a:off x="1332784" y="2731623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4CD9A-B1FE-43F2-9312-0C65A593F7AB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 flipH="1">
            <a:off x="1486369" y="1266031"/>
            <a:ext cx="8445" cy="57491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6F6286-AE28-4781-A636-824AC4F59A05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 flipH="1">
            <a:off x="1472832" y="3023723"/>
            <a:ext cx="6002" cy="73492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5C9615-8FFE-4580-BB8F-44A98D5595C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1478834" y="2133050"/>
            <a:ext cx="7535" cy="59857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3E2B6E-37F9-4363-82F5-6C6A4277BB6C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482602" y="5254406"/>
            <a:ext cx="0" cy="83987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895F25A-2204-4B54-9F7C-1EBA214AE3E5}"/>
              </a:ext>
            </a:extLst>
          </p:cNvPr>
          <p:cNvSpPr/>
          <p:nvPr/>
        </p:nvSpPr>
        <p:spPr>
          <a:xfrm>
            <a:off x="1326782" y="3758650"/>
            <a:ext cx="292100" cy="292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609FC5-4C8A-49E3-9266-6328EEDBDFE7}"/>
              </a:ext>
            </a:extLst>
          </p:cNvPr>
          <p:cNvSpPr/>
          <p:nvPr/>
        </p:nvSpPr>
        <p:spPr>
          <a:xfrm>
            <a:off x="1336552" y="6094278"/>
            <a:ext cx="289169" cy="2891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095D4C-FF48-4510-9466-4347701C50C0}"/>
              </a:ext>
            </a:extLst>
          </p:cNvPr>
          <p:cNvSpPr txBox="1"/>
          <p:nvPr/>
        </p:nvSpPr>
        <p:spPr>
          <a:xfrm rot="16200000">
            <a:off x="331280" y="3945250"/>
            <a:ext cx="1827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E4EC57-C990-413A-B5A3-23ED638EF0B8}"/>
              </a:ext>
            </a:extLst>
          </p:cNvPr>
          <p:cNvSpPr txBox="1"/>
          <p:nvPr/>
        </p:nvSpPr>
        <p:spPr>
          <a:xfrm>
            <a:off x="1740515" y="1733823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2FC7F-9B18-4643-86B2-11FE4C5DAD31}"/>
              </a:ext>
            </a:extLst>
          </p:cNvPr>
          <p:cNvSpPr txBox="1"/>
          <p:nvPr/>
        </p:nvSpPr>
        <p:spPr>
          <a:xfrm>
            <a:off x="1740515" y="3589085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BEEB4-5B73-4888-AEF7-F2C5149F6D27}"/>
              </a:ext>
            </a:extLst>
          </p:cNvPr>
          <p:cNvSpPr txBox="1"/>
          <p:nvPr/>
        </p:nvSpPr>
        <p:spPr>
          <a:xfrm>
            <a:off x="1767000" y="4792741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1CD8F0-AE26-4D98-9B0F-C9AB1A6FDCE7}"/>
              </a:ext>
            </a:extLst>
          </p:cNvPr>
          <p:cNvSpPr txBox="1"/>
          <p:nvPr/>
        </p:nvSpPr>
        <p:spPr>
          <a:xfrm>
            <a:off x="1802624" y="5921783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1B7A10-9B7A-4A1D-8E96-AB86B693E885}"/>
              </a:ext>
            </a:extLst>
          </p:cNvPr>
          <p:cNvSpPr txBox="1"/>
          <p:nvPr/>
        </p:nvSpPr>
        <p:spPr>
          <a:xfrm>
            <a:off x="1718574" y="2612670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79595F-E143-4573-8DCE-10815A1FD102}"/>
              </a:ext>
            </a:extLst>
          </p:cNvPr>
          <p:cNvSpPr txBox="1"/>
          <p:nvPr/>
        </p:nvSpPr>
        <p:spPr>
          <a:xfrm>
            <a:off x="1752692" y="889148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4655C9-9BAC-4DA2-BA18-3E6198F4C121}"/>
              </a:ext>
            </a:extLst>
          </p:cNvPr>
          <p:cNvSpPr txBox="1"/>
          <p:nvPr/>
        </p:nvSpPr>
        <p:spPr>
          <a:xfrm>
            <a:off x="1724963" y="2195488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36E23D-297A-4E0F-A402-0F90613A35A3}"/>
              </a:ext>
            </a:extLst>
          </p:cNvPr>
          <p:cNvSpPr txBox="1"/>
          <p:nvPr/>
        </p:nvSpPr>
        <p:spPr>
          <a:xfrm>
            <a:off x="1767000" y="5298680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80582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45F9-014E-4519-A0EE-0B270D9E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57" y="71402"/>
            <a:ext cx="10982131" cy="550506"/>
          </a:xfrm>
        </p:spPr>
        <p:txBody>
          <a:bodyPr>
            <a:normAutofit fontScale="90000"/>
          </a:bodyPr>
          <a:lstStyle/>
          <a:p>
            <a:r>
              <a:rPr lang="en-US" dirty="0"/>
              <a:t>First-Visit Monte Carlo Algorithm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C6E751-A4ED-4803-9125-5DB28BA79136}"/>
              </a:ext>
            </a:extLst>
          </p:cNvPr>
          <p:cNvSpPr/>
          <p:nvPr/>
        </p:nvSpPr>
        <p:spPr>
          <a:xfrm>
            <a:off x="584200" y="665747"/>
            <a:ext cx="604434" cy="604434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DDC124-3776-4A44-9B7B-F2A635D982AE}"/>
              </a:ext>
            </a:extLst>
          </p:cNvPr>
          <p:cNvSpPr/>
          <p:nvPr/>
        </p:nvSpPr>
        <p:spPr>
          <a:xfrm>
            <a:off x="1211881" y="66574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4B8829-CB09-4A1B-80FC-AFDA12BBCF3D}"/>
              </a:ext>
            </a:extLst>
          </p:cNvPr>
          <p:cNvSpPr/>
          <p:nvPr/>
        </p:nvSpPr>
        <p:spPr>
          <a:xfrm>
            <a:off x="1795893" y="66574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4BFDA6-AFB7-4EC6-8B18-68DE65F0927E}"/>
              </a:ext>
            </a:extLst>
          </p:cNvPr>
          <p:cNvSpPr/>
          <p:nvPr/>
        </p:nvSpPr>
        <p:spPr>
          <a:xfrm>
            <a:off x="2418166" y="66574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0F496B-01AD-4636-BD68-CA8536A13B0E}"/>
              </a:ext>
            </a:extLst>
          </p:cNvPr>
          <p:cNvSpPr/>
          <p:nvPr/>
        </p:nvSpPr>
        <p:spPr>
          <a:xfrm>
            <a:off x="581617" y="127018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8B3660-3E83-4F3C-8573-F71372034486}"/>
              </a:ext>
            </a:extLst>
          </p:cNvPr>
          <p:cNvSpPr/>
          <p:nvPr/>
        </p:nvSpPr>
        <p:spPr>
          <a:xfrm>
            <a:off x="1193800" y="127018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5E6649-6221-43C1-AB5A-6FE620614DD3}"/>
              </a:ext>
            </a:extLst>
          </p:cNvPr>
          <p:cNvSpPr/>
          <p:nvPr/>
        </p:nvSpPr>
        <p:spPr>
          <a:xfrm>
            <a:off x="1805983" y="127018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09FD5A-8588-47D4-A055-7CED1C3D029C}"/>
              </a:ext>
            </a:extLst>
          </p:cNvPr>
          <p:cNvSpPr/>
          <p:nvPr/>
        </p:nvSpPr>
        <p:spPr>
          <a:xfrm>
            <a:off x="2418166" y="127018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D4B1FC-6178-4AE5-8A70-7754248E60A6}"/>
              </a:ext>
            </a:extLst>
          </p:cNvPr>
          <p:cNvSpPr/>
          <p:nvPr/>
        </p:nvSpPr>
        <p:spPr>
          <a:xfrm>
            <a:off x="581617" y="187461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09025F-70C9-4E19-B5DC-35EE78FD513B}"/>
              </a:ext>
            </a:extLst>
          </p:cNvPr>
          <p:cNvSpPr/>
          <p:nvPr/>
        </p:nvSpPr>
        <p:spPr>
          <a:xfrm>
            <a:off x="1198966" y="187461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AED873-443E-4EB8-AA2B-687D52C3D8ED}"/>
              </a:ext>
            </a:extLst>
          </p:cNvPr>
          <p:cNvSpPr/>
          <p:nvPr/>
        </p:nvSpPr>
        <p:spPr>
          <a:xfrm>
            <a:off x="1816315" y="187461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C5E617-8956-40C6-9112-D4FB6DAF71BE}"/>
              </a:ext>
            </a:extLst>
          </p:cNvPr>
          <p:cNvSpPr/>
          <p:nvPr/>
        </p:nvSpPr>
        <p:spPr>
          <a:xfrm>
            <a:off x="2433664" y="187461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7DCF05-ADA0-46CB-965E-2F4FE3B3BBC2}"/>
              </a:ext>
            </a:extLst>
          </p:cNvPr>
          <p:cNvCxnSpPr>
            <a:cxnSpLocks/>
          </p:cNvCxnSpPr>
          <p:nvPr/>
        </p:nvCxnSpPr>
        <p:spPr>
          <a:xfrm flipH="1">
            <a:off x="1620508" y="2180948"/>
            <a:ext cx="27814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A8EFB5-7EA3-4959-9EE6-30B249D746AF}"/>
              </a:ext>
            </a:extLst>
          </p:cNvPr>
          <p:cNvSpPr txBox="1"/>
          <p:nvPr/>
        </p:nvSpPr>
        <p:spPr>
          <a:xfrm>
            <a:off x="4565068" y="2414867"/>
            <a:ext cx="3259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10,t</a:t>
            </a:r>
            <a:r>
              <a:rPr lang="en-US" sz="2800" dirty="0"/>
              <a:t> = </a:t>
            </a:r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t-1</a:t>
            </a:r>
            <a:r>
              <a:rPr lang="en-US" sz="2800" dirty="0"/>
              <a:t> r</a:t>
            </a:r>
            <a:r>
              <a:rPr lang="en-US" sz="2800" baseline="-25000" dirty="0"/>
              <a:t>t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</a:rPr>
              <a:t>9-8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CC1DEA-26D6-41E1-B8C1-08E044DB21EE}"/>
              </a:ext>
            </a:extLst>
          </p:cNvPr>
          <p:cNvSpPr/>
          <p:nvPr/>
        </p:nvSpPr>
        <p:spPr>
          <a:xfrm>
            <a:off x="4917440" y="665747"/>
            <a:ext cx="604434" cy="604434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CFEBFC-2955-4DF0-B839-DF5E208B6D19}"/>
              </a:ext>
            </a:extLst>
          </p:cNvPr>
          <p:cNvSpPr/>
          <p:nvPr/>
        </p:nvSpPr>
        <p:spPr>
          <a:xfrm>
            <a:off x="5545121" y="66574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D88DD2E-DB84-46E4-B691-9CE7F8846461}"/>
              </a:ext>
            </a:extLst>
          </p:cNvPr>
          <p:cNvSpPr/>
          <p:nvPr/>
        </p:nvSpPr>
        <p:spPr>
          <a:xfrm>
            <a:off x="6129133" y="66574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6DFDD9-1F05-46EC-BF25-15BE5E8E383B}"/>
              </a:ext>
            </a:extLst>
          </p:cNvPr>
          <p:cNvSpPr/>
          <p:nvPr/>
        </p:nvSpPr>
        <p:spPr>
          <a:xfrm>
            <a:off x="6751406" y="66574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4AD1080-35E7-462A-96B5-4D36D73E2B03}"/>
              </a:ext>
            </a:extLst>
          </p:cNvPr>
          <p:cNvSpPr/>
          <p:nvPr/>
        </p:nvSpPr>
        <p:spPr>
          <a:xfrm>
            <a:off x="4914857" y="127018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72B89A1-F21E-4BF6-AEA2-DA83CC9A1CD4}"/>
              </a:ext>
            </a:extLst>
          </p:cNvPr>
          <p:cNvSpPr/>
          <p:nvPr/>
        </p:nvSpPr>
        <p:spPr>
          <a:xfrm>
            <a:off x="5527040" y="127018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0032F1D-17AF-4079-BDDE-836AFD7D7F01}"/>
              </a:ext>
            </a:extLst>
          </p:cNvPr>
          <p:cNvSpPr/>
          <p:nvPr/>
        </p:nvSpPr>
        <p:spPr>
          <a:xfrm>
            <a:off x="6139223" y="127018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DA0807-FEC2-4197-A71F-74BA4AE51104}"/>
              </a:ext>
            </a:extLst>
          </p:cNvPr>
          <p:cNvSpPr/>
          <p:nvPr/>
        </p:nvSpPr>
        <p:spPr>
          <a:xfrm>
            <a:off x="6751406" y="127018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D0BDAA-2C16-4850-B149-4595029C7CEE}"/>
              </a:ext>
            </a:extLst>
          </p:cNvPr>
          <p:cNvSpPr/>
          <p:nvPr/>
        </p:nvSpPr>
        <p:spPr>
          <a:xfrm>
            <a:off x="4914857" y="187461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90D962-D051-48C6-AD5E-B051440DF5EA}"/>
              </a:ext>
            </a:extLst>
          </p:cNvPr>
          <p:cNvSpPr/>
          <p:nvPr/>
        </p:nvSpPr>
        <p:spPr>
          <a:xfrm>
            <a:off x="5532206" y="187461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DA8367-AA54-4681-9DC2-9677ECC33E19}"/>
              </a:ext>
            </a:extLst>
          </p:cNvPr>
          <p:cNvSpPr/>
          <p:nvPr/>
        </p:nvSpPr>
        <p:spPr>
          <a:xfrm>
            <a:off x="6149555" y="187461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D5AF70-5F89-452D-B524-956EC157B8D1}"/>
              </a:ext>
            </a:extLst>
          </p:cNvPr>
          <p:cNvSpPr/>
          <p:nvPr/>
        </p:nvSpPr>
        <p:spPr>
          <a:xfrm>
            <a:off x="6766904" y="187461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BF4DC21-4301-41A0-93AA-572F99667D67}"/>
              </a:ext>
            </a:extLst>
          </p:cNvPr>
          <p:cNvCxnSpPr>
            <a:cxnSpLocks/>
          </p:cNvCxnSpPr>
          <p:nvPr/>
        </p:nvCxnSpPr>
        <p:spPr>
          <a:xfrm flipH="1">
            <a:off x="5988613" y="2180948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FEDB6FB-DA2B-49A3-9AB8-A8FB906C9E0D}"/>
              </a:ext>
            </a:extLst>
          </p:cNvPr>
          <p:cNvCxnSpPr>
            <a:cxnSpLocks/>
          </p:cNvCxnSpPr>
          <p:nvPr/>
        </p:nvCxnSpPr>
        <p:spPr>
          <a:xfrm flipH="1">
            <a:off x="5338373" y="2282548"/>
            <a:ext cx="27814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5BA3123-D5E9-478C-B43C-DC60D5FC7339}"/>
              </a:ext>
            </a:extLst>
          </p:cNvPr>
          <p:cNvSpPr txBox="1"/>
          <p:nvPr/>
        </p:nvSpPr>
        <p:spPr>
          <a:xfrm>
            <a:off x="225371" y="2368909"/>
            <a:ext cx="2812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10,t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</a:rPr>
              <a:t>10-9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71BAD6-0829-41A0-9716-77F1885607E3}"/>
              </a:ext>
            </a:extLst>
          </p:cNvPr>
          <p:cNvSpPr/>
          <p:nvPr/>
        </p:nvSpPr>
        <p:spPr>
          <a:xfrm>
            <a:off x="8844280" y="621908"/>
            <a:ext cx="604434" cy="604434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A3E0E24-A307-47F1-8D49-109141DE7BC6}"/>
              </a:ext>
            </a:extLst>
          </p:cNvPr>
          <p:cNvSpPr/>
          <p:nvPr/>
        </p:nvSpPr>
        <p:spPr>
          <a:xfrm>
            <a:off x="9471961" y="621908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CC79848-F581-448A-B968-EA3C37759174}"/>
              </a:ext>
            </a:extLst>
          </p:cNvPr>
          <p:cNvSpPr/>
          <p:nvPr/>
        </p:nvSpPr>
        <p:spPr>
          <a:xfrm>
            <a:off x="10055973" y="621908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C57CC1-AE00-449B-AC9D-C3177AC25414}"/>
              </a:ext>
            </a:extLst>
          </p:cNvPr>
          <p:cNvSpPr/>
          <p:nvPr/>
        </p:nvSpPr>
        <p:spPr>
          <a:xfrm>
            <a:off x="10678246" y="621908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4EBA673-B630-436C-92F2-C8179E16F9C8}"/>
              </a:ext>
            </a:extLst>
          </p:cNvPr>
          <p:cNvSpPr/>
          <p:nvPr/>
        </p:nvSpPr>
        <p:spPr>
          <a:xfrm>
            <a:off x="8841697" y="1226342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695E12-4449-4A55-9873-4C081704FF29}"/>
              </a:ext>
            </a:extLst>
          </p:cNvPr>
          <p:cNvSpPr/>
          <p:nvPr/>
        </p:nvSpPr>
        <p:spPr>
          <a:xfrm>
            <a:off x="9453880" y="1226342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F4F83CE-31BF-4731-8E82-124FC01DC163}"/>
              </a:ext>
            </a:extLst>
          </p:cNvPr>
          <p:cNvSpPr/>
          <p:nvPr/>
        </p:nvSpPr>
        <p:spPr>
          <a:xfrm>
            <a:off x="10066063" y="1226342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E378A3F-F1E2-47E4-AA4E-9170DF774C47}"/>
              </a:ext>
            </a:extLst>
          </p:cNvPr>
          <p:cNvSpPr/>
          <p:nvPr/>
        </p:nvSpPr>
        <p:spPr>
          <a:xfrm>
            <a:off x="10678246" y="1226342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C3B3CF-E122-4B0F-AB89-02415BFDA9ED}"/>
              </a:ext>
            </a:extLst>
          </p:cNvPr>
          <p:cNvSpPr/>
          <p:nvPr/>
        </p:nvSpPr>
        <p:spPr>
          <a:xfrm>
            <a:off x="8841697" y="183077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A6C85B4-E996-477D-97DF-F7AB9310C3FC}"/>
              </a:ext>
            </a:extLst>
          </p:cNvPr>
          <p:cNvSpPr/>
          <p:nvPr/>
        </p:nvSpPr>
        <p:spPr>
          <a:xfrm>
            <a:off x="9459046" y="183077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BD4E87-6EA7-4A37-80E9-B2F5CEC22DA8}"/>
              </a:ext>
            </a:extLst>
          </p:cNvPr>
          <p:cNvSpPr/>
          <p:nvPr/>
        </p:nvSpPr>
        <p:spPr>
          <a:xfrm>
            <a:off x="10076395" y="183077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1212B9A-E3AE-4B65-AAE8-7C31F6DF5A27}"/>
              </a:ext>
            </a:extLst>
          </p:cNvPr>
          <p:cNvSpPr/>
          <p:nvPr/>
        </p:nvSpPr>
        <p:spPr>
          <a:xfrm>
            <a:off x="10693744" y="183077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F670AF8-E918-46C1-829C-0641BCB4C35C}"/>
              </a:ext>
            </a:extLst>
          </p:cNvPr>
          <p:cNvCxnSpPr>
            <a:cxnSpLocks/>
          </p:cNvCxnSpPr>
          <p:nvPr/>
        </p:nvCxnSpPr>
        <p:spPr>
          <a:xfrm flipH="1">
            <a:off x="9915453" y="2137109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B994B6-549D-4968-9198-2295AE946550}"/>
              </a:ext>
            </a:extLst>
          </p:cNvPr>
          <p:cNvCxnSpPr>
            <a:cxnSpLocks/>
          </p:cNvCxnSpPr>
          <p:nvPr/>
        </p:nvCxnSpPr>
        <p:spPr>
          <a:xfrm flipH="1">
            <a:off x="9265213" y="2238709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6312C98-CB9D-4E5F-B9BA-938573F33B21}"/>
              </a:ext>
            </a:extLst>
          </p:cNvPr>
          <p:cNvCxnSpPr>
            <a:cxnSpLocks/>
          </p:cNvCxnSpPr>
          <p:nvPr/>
        </p:nvCxnSpPr>
        <p:spPr>
          <a:xfrm>
            <a:off x="9316409" y="2043924"/>
            <a:ext cx="29818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E535FBC-9AF5-4C01-9846-7CD14436D653}"/>
              </a:ext>
            </a:extLst>
          </p:cNvPr>
          <p:cNvSpPr txBox="1"/>
          <p:nvPr/>
        </p:nvSpPr>
        <p:spPr>
          <a:xfrm>
            <a:off x="8549010" y="2459516"/>
            <a:ext cx="3452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10,t</a:t>
            </a:r>
            <a:r>
              <a:rPr lang="en-US" sz="2800" dirty="0"/>
              <a:t> = </a:t>
            </a:r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t-1</a:t>
            </a:r>
            <a:r>
              <a:rPr lang="en-US" sz="2800" dirty="0"/>
              <a:t> r</a:t>
            </a:r>
            <a:r>
              <a:rPr lang="en-US" sz="2800" baseline="-25000" dirty="0"/>
              <a:t>t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1BEEC89-D5CF-4486-AF0E-D447D22C5E00}"/>
              </a:ext>
            </a:extLst>
          </p:cNvPr>
          <p:cNvSpPr/>
          <p:nvPr/>
        </p:nvSpPr>
        <p:spPr>
          <a:xfrm>
            <a:off x="606156" y="3763936"/>
            <a:ext cx="604434" cy="604434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FBE70CE-B14B-4E7A-A979-5BB4950F5FC8}"/>
              </a:ext>
            </a:extLst>
          </p:cNvPr>
          <p:cNvSpPr/>
          <p:nvPr/>
        </p:nvSpPr>
        <p:spPr>
          <a:xfrm>
            <a:off x="1233837" y="376393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B8E728-B2C1-428B-81B8-64ABF547A7A2}"/>
              </a:ext>
            </a:extLst>
          </p:cNvPr>
          <p:cNvSpPr/>
          <p:nvPr/>
        </p:nvSpPr>
        <p:spPr>
          <a:xfrm>
            <a:off x="1817849" y="376393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23E7835-55B9-461B-AF5C-819789A7EEB3}"/>
              </a:ext>
            </a:extLst>
          </p:cNvPr>
          <p:cNvSpPr/>
          <p:nvPr/>
        </p:nvSpPr>
        <p:spPr>
          <a:xfrm>
            <a:off x="2440122" y="376393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8B3F02D-AFA2-4D99-9FA2-796960D6770A}"/>
              </a:ext>
            </a:extLst>
          </p:cNvPr>
          <p:cNvSpPr/>
          <p:nvPr/>
        </p:nvSpPr>
        <p:spPr>
          <a:xfrm>
            <a:off x="603573" y="436837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082BA7-6257-421A-A7F3-C98EF0BDC5E1}"/>
              </a:ext>
            </a:extLst>
          </p:cNvPr>
          <p:cNvSpPr/>
          <p:nvPr/>
        </p:nvSpPr>
        <p:spPr>
          <a:xfrm>
            <a:off x="1215756" y="436837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26FA4BD-3504-444B-AC76-05256582AA95}"/>
              </a:ext>
            </a:extLst>
          </p:cNvPr>
          <p:cNvSpPr/>
          <p:nvPr/>
        </p:nvSpPr>
        <p:spPr>
          <a:xfrm>
            <a:off x="1827939" y="436837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12BF6F8-E27D-4B7B-92BF-7B5AEFF077A6}"/>
              </a:ext>
            </a:extLst>
          </p:cNvPr>
          <p:cNvSpPr/>
          <p:nvPr/>
        </p:nvSpPr>
        <p:spPr>
          <a:xfrm>
            <a:off x="2440122" y="436837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6BCDB45-AE75-46F5-981C-17C75108C554}"/>
              </a:ext>
            </a:extLst>
          </p:cNvPr>
          <p:cNvSpPr/>
          <p:nvPr/>
        </p:nvSpPr>
        <p:spPr>
          <a:xfrm>
            <a:off x="603573" y="497280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ABC7538-0005-4F4A-B94C-6AFD27087C57}"/>
              </a:ext>
            </a:extLst>
          </p:cNvPr>
          <p:cNvSpPr/>
          <p:nvPr/>
        </p:nvSpPr>
        <p:spPr>
          <a:xfrm>
            <a:off x="1220922" y="497280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B31AB41-19E2-410D-8F57-B245DCCE6988}"/>
              </a:ext>
            </a:extLst>
          </p:cNvPr>
          <p:cNvSpPr/>
          <p:nvPr/>
        </p:nvSpPr>
        <p:spPr>
          <a:xfrm>
            <a:off x="1838271" y="497280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7A26C60-DCC0-4F62-A3C5-727D08D6B895}"/>
              </a:ext>
            </a:extLst>
          </p:cNvPr>
          <p:cNvSpPr/>
          <p:nvPr/>
        </p:nvSpPr>
        <p:spPr>
          <a:xfrm>
            <a:off x="2455620" y="497280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D4E5EBE-8C0E-4166-9CE9-92D8545BDB54}"/>
              </a:ext>
            </a:extLst>
          </p:cNvPr>
          <p:cNvCxnSpPr>
            <a:cxnSpLocks/>
          </p:cNvCxnSpPr>
          <p:nvPr/>
        </p:nvCxnSpPr>
        <p:spPr>
          <a:xfrm flipH="1">
            <a:off x="1677329" y="5279137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CA4C36D-2444-49BB-A56C-1130F1007EDE}"/>
              </a:ext>
            </a:extLst>
          </p:cNvPr>
          <p:cNvCxnSpPr>
            <a:cxnSpLocks/>
          </p:cNvCxnSpPr>
          <p:nvPr/>
        </p:nvCxnSpPr>
        <p:spPr>
          <a:xfrm flipH="1">
            <a:off x="1027089" y="5380737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2225759-C7BA-46FE-BBC6-8F0150F68135}"/>
              </a:ext>
            </a:extLst>
          </p:cNvPr>
          <p:cNvCxnSpPr>
            <a:cxnSpLocks/>
          </p:cNvCxnSpPr>
          <p:nvPr/>
        </p:nvCxnSpPr>
        <p:spPr>
          <a:xfrm>
            <a:off x="1058912" y="5192776"/>
            <a:ext cx="29818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FBBE0A5-4DEE-478B-B160-DE777CCECBAC}"/>
              </a:ext>
            </a:extLst>
          </p:cNvPr>
          <p:cNvCxnSpPr>
            <a:cxnSpLocks/>
          </p:cNvCxnSpPr>
          <p:nvPr/>
        </p:nvCxnSpPr>
        <p:spPr>
          <a:xfrm flipV="1">
            <a:off x="1506149" y="4812181"/>
            <a:ext cx="0" cy="321246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52C74D6-BE08-49D1-8961-93A6E1B1B757}"/>
              </a:ext>
            </a:extLst>
          </p:cNvPr>
          <p:cNvSpPr txBox="1"/>
          <p:nvPr/>
        </p:nvSpPr>
        <p:spPr>
          <a:xfrm>
            <a:off x="190500" y="5478208"/>
            <a:ext cx="322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10,t</a:t>
            </a:r>
            <a:r>
              <a:rPr lang="en-US" sz="2800" dirty="0"/>
              <a:t> = </a:t>
            </a:r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t-1</a:t>
            </a:r>
            <a:r>
              <a:rPr lang="en-US" sz="2800" dirty="0"/>
              <a:t> r</a:t>
            </a:r>
            <a:r>
              <a:rPr lang="en-US" sz="2800" baseline="-25000" dirty="0"/>
              <a:t>t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</a:rPr>
              <a:t>9-5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7CA7933-F2F9-4D5A-B940-A42408684421}"/>
              </a:ext>
            </a:extLst>
          </p:cNvPr>
          <p:cNvSpPr/>
          <p:nvPr/>
        </p:nvSpPr>
        <p:spPr>
          <a:xfrm>
            <a:off x="4939396" y="3763936"/>
            <a:ext cx="604434" cy="604434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3A919C7-197C-4412-AC1A-A3EFF1FD3520}"/>
              </a:ext>
            </a:extLst>
          </p:cNvPr>
          <p:cNvSpPr/>
          <p:nvPr/>
        </p:nvSpPr>
        <p:spPr>
          <a:xfrm>
            <a:off x="5567077" y="376393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8BE87A0-6597-470F-B02F-6015F1BB1209}"/>
              </a:ext>
            </a:extLst>
          </p:cNvPr>
          <p:cNvSpPr/>
          <p:nvPr/>
        </p:nvSpPr>
        <p:spPr>
          <a:xfrm>
            <a:off x="6151089" y="376393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BAC436B-E50B-4C17-9EE5-73E503F27678}"/>
              </a:ext>
            </a:extLst>
          </p:cNvPr>
          <p:cNvSpPr/>
          <p:nvPr/>
        </p:nvSpPr>
        <p:spPr>
          <a:xfrm>
            <a:off x="6773362" y="376393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1E389DA-431C-44F0-92DB-A3B2C372CAB4}"/>
              </a:ext>
            </a:extLst>
          </p:cNvPr>
          <p:cNvSpPr/>
          <p:nvPr/>
        </p:nvSpPr>
        <p:spPr>
          <a:xfrm>
            <a:off x="4936813" y="436837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923C60-C67E-4E23-8141-1D231C2565AE}"/>
              </a:ext>
            </a:extLst>
          </p:cNvPr>
          <p:cNvSpPr/>
          <p:nvPr/>
        </p:nvSpPr>
        <p:spPr>
          <a:xfrm>
            <a:off x="5548996" y="436837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7774C4C-F8B5-438F-9A13-EE5297F909E1}"/>
              </a:ext>
            </a:extLst>
          </p:cNvPr>
          <p:cNvSpPr/>
          <p:nvPr/>
        </p:nvSpPr>
        <p:spPr>
          <a:xfrm>
            <a:off x="6161179" y="436837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39C725D-CFCD-484D-9DA1-963BE52F7726}"/>
              </a:ext>
            </a:extLst>
          </p:cNvPr>
          <p:cNvSpPr/>
          <p:nvPr/>
        </p:nvSpPr>
        <p:spPr>
          <a:xfrm>
            <a:off x="6773362" y="436837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3114322-8E3E-44C6-A729-D4AE86C5B75D}"/>
              </a:ext>
            </a:extLst>
          </p:cNvPr>
          <p:cNvSpPr/>
          <p:nvPr/>
        </p:nvSpPr>
        <p:spPr>
          <a:xfrm>
            <a:off x="4936813" y="497280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9E0F327-98DD-4555-B2E3-09543C40E68E}"/>
              </a:ext>
            </a:extLst>
          </p:cNvPr>
          <p:cNvSpPr/>
          <p:nvPr/>
        </p:nvSpPr>
        <p:spPr>
          <a:xfrm>
            <a:off x="5554162" y="497280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D31E705-7463-4814-9B77-9D5E22274B8B}"/>
              </a:ext>
            </a:extLst>
          </p:cNvPr>
          <p:cNvSpPr/>
          <p:nvPr/>
        </p:nvSpPr>
        <p:spPr>
          <a:xfrm>
            <a:off x="6171511" y="497280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1934D5E-E2A6-405F-BEF6-39F995B85531}"/>
              </a:ext>
            </a:extLst>
          </p:cNvPr>
          <p:cNvSpPr/>
          <p:nvPr/>
        </p:nvSpPr>
        <p:spPr>
          <a:xfrm>
            <a:off x="6788860" y="497280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227DB86-ACA9-40A3-9374-4BBD80EC2606}"/>
              </a:ext>
            </a:extLst>
          </p:cNvPr>
          <p:cNvCxnSpPr>
            <a:cxnSpLocks/>
          </p:cNvCxnSpPr>
          <p:nvPr/>
        </p:nvCxnSpPr>
        <p:spPr>
          <a:xfrm flipH="1">
            <a:off x="6010569" y="5279137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99068D-05B5-4FDC-8F0F-82ABC7266B59}"/>
              </a:ext>
            </a:extLst>
          </p:cNvPr>
          <p:cNvCxnSpPr>
            <a:cxnSpLocks/>
          </p:cNvCxnSpPr>
          <p:nvPr/>
        </p:nvCxnSpPr>
        <p:spPr>
          <a:xfrm flipH="1">
            <a:off x="5360329" y="5380737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3924265-F900-4AAD-AEC4-3759B1B719D2}"/>
              </a:ext>
            </a:extLst>
          </p:cNvPr>
          <p:cNvCxnSpPr>
            <a:cxnSpLocks/>
          </p:cNvCxnSpPr>
          <p:nvPr/>
        </p:nvCxnSpPr>
        <p:spPr>
          <a:xfrm>
            <a:off x="5392152" y="5192776"/>
            <a:ext cx="29818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4D7AB1F-E3A6-435E-AFDF-DD824D574183}"/>
              </a:ext>
            </a:extLst>
          </p:cNvPr>
          <p:cNvCxnSpPr>
            <a:cxnSpLocks/>
          </p:cNvCxnSpPr>
          <p:nvPr/>
        </p:nvCxnSpPr>
        <p:spPr>
          <a:xfrm flipV="1">
            <a:off x="5839389" y="4812181"/>
            <a:ext cx="0" cy="32124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E2F33D7-6670-4C21-8EF1-345518463B4F}"/>
              </a:ext>
            </a:extLst>
          </p:cNvPr>
          <p:cNvCxnSpPr>
            <a:cxnSpLocks/>
          </p:cNvCxnSpPr>
          <p:nvPr/>
        </p:nvCxnSpPr>
        <p:spPr>
          <a:xfrm flipV="1">
            <a:off x="5862316" y="4207747"/>
            <a:ext cx="0" cy="321246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4D4898B-9EB3-4D86-B299-E71D6AE9C650}"/>
              </a:ext>
            </a:extLst>
          </p:cNvPr>
          <p:cNvSpPr txBox="1"/>
          <p:nvPr/>
        </p:nvSpPr>
        <p:spPr>
          <a:xfrm>
            <a:off x="4468353" y="5537480"/>
            <a:ext cx="322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10,t</a:t>
            </a:r>
            <a:r>
              <a:rPr lang="en-US" sz="2800" dirty="0"/>
              <a:t> = </a:t>
            </a:r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t-1</a:t>
            </a:r>
            <a:r>
              <a:rPr lang="en-US" sz="2800" dirty="0"/>
              <a:t> r</a:t>
            </a:r>
            <a:r>
              <a:rPr lang="en-US" sz="2800" baseline="-25000" dirty="0"/>
              <a:t>t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</a:rPr>
              <a:t>5-1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B3157BB-EF01-47AA-85F0-5942C2050B5A}"/>
              </a:ext>
            </a:extLst>
          </p:cNvPr>
          <p:cNvSpPr/>
          <p:nvPr/>
        </p:nvSpPr>
        <p:spPr>
          <a:xfrm>
            <a:off x="8852029" y="3763936"/>
            <a:ext cx="604434" cy="604434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4891DAF-4B61-4756-9541-2C9BC4266AC3}"/>
              </a:ext>
            </a:extLst>
          </p:cNvPr>
          <p:cNvSpPr/>
          <p:nvPr/>
        </p:nvSpPr>
        <p:spPr>
          <a:xfrm>
            <a:off x="9479710" y="376393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0E02158-EC53-4DBE-AE4D-C31B69148870}"/>
              </a:ext>
            </a:extLst>
          </p:cNvPr>
          <p:cNvSpPr/>
          <p:nvPr/>
        </p:nvSpPr>
        <p:spPr>
          <a:xfrm>
            <a:off x="10063722" y="376393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1A9207A-BA62-4110-80DF-D033CE69356B}"/>
              </a:ext>
            </a:extLst>
          </p:cNvPr>
          <p:cNvSpPr/>
          <p:nvPr/>
        </p:nvSpPr>
        <p:spPr>
          <a:xfrm>
            <a:off x="10685995" y="376393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6504949-D7F2-48FC-8EE4-416917251ADD}"/>
              </a:ext>
            </a:extLst>
          </p:cNvPr>
          <p:cNvSpPr/>
          <p:nvPr/>
        </p:nvSpPr>
        <p:spPr>
          <a:xfrm>
            <a:off x="8849446" y="436837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3B70E88-0E51-432F-AE3E-BDF749F3E61E}"/>
              </a:ext>
            </a:extLst>
          </p:cNvPr>
          <p:cNvSpPr/>
          <p:nvPr/>
        </p:nvSpPr>
        <p:spPr>
          <a:xfrm>
            <a:off x="9461629" y="436837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C793C02-707E-4F76-A18F-2F3DAE957393}"/>
              </a:ext>
            </a:extLst>
          </p:cNvPr>
          <p:cNvSpPr/>
          <p:nvPr/>
        </p:nvSpPr>
        <p:spPr>
          <a:xfrm>
            <a:off x="10073812" y="436837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8B45E12-7461-48A4-AD72-D3C10A1C6432}"/>
              </a:ext>
            </a:extLst>
          </p:cNvPr>
          <p:cNvSpPr/>
          <p:nvPr/>
        </p:nvSpPr>
        <p:spPr>
          <a:xfrm>
            <a:off x="10685995" y="436837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40CB50-42C5-4B8C-B334-9B47E19773D0}"/>
              </a:ext>
            </a:extLst>
          </p:cNvPr>
          <p:cNvSpPr/>
          <p:nvPr/>
        </p:nvSpPr>
        <p:spPr>
          <a:xfrm>
            <a:off x="8849446" y="497280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4A53F4C-F385-41D1-B8AC-41650CC2362D}"/>
              </a:ext>
            </a:extLst>
          </p:cNvPr>
          <p:cNvSpPr/>
          <p:nvPr/>
        </p:nvSpPr>
        <p:spPr>
          <a:xfrm>
            <a:off x="9466795" y="497280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81B326E-59DB-4AD4-95E7-58E23843E1A1}"/>
              </a:ext>
            </a:extLst>
          </p:cNvPr>
          <p:cNvSpPr/>
          <p:nvPr/>
        </p:nvSpPr>
        <p:spPr>
          <a:xfrm>
            <a:off x="10084144" y="497280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9FD1E04-8F20-426D-AB52-B6D8A5D60BCC}"/>
              </a:ext>
            </a:extLst>
          </p:cNvPr>
          <p:cNvSpPr/>
          <p:nvPr/>
        </p:nvSpPr>
        <p:spPr>
          <a:xfrm>
            <a:off x="10701493" y="497280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D684F6A-6E2C-4595-9FF3-896201E42CD4}"/>
              </a:ext>
            </a:extLst>
          </p:cNvPr>
          <p:cNvCxnSpPr>
            <a:cxnSpLocks/>
          </p:cNvCxnSpPr>
          <p:nvPr/>
        </p:nvCxnSpPr>
        <p:spPr>
          <a:xfrm flipH="1">
            <a:off x="9923202" y="5279137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6B6C539-7896-43F0-851F-478874EB4E1F}"/>
              </a:ext>
            </a:extLst>
          </p:cNvPr>
          <p:cNvCxnSpPr>
            <a:cxnSpLocks/>
          </p:cNvCxnSpPr>
          <p:nvPr/>
        </p:nvCxnSpPr>
        <p:spPr>
          <a:xfrm flipH="1">
            <a:off x="9272962" y="5380737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9DA4C2D-397F-4404-A6A8-986A9D3732BB}"/>
              </a:ext>
            </a:extLst>
          </p:cNvPr>
          <p:cNvCxnSpPr>
            <a:cxnSpLocks/>
          </p:cNvCxnSpPr>
          <p:nvPr/>
        </p:nvCxnSpPr>
        <p:spPr>
          <a:xfrm>
            <a:off x="9304785" y="5192776"/>
            <a:ext cx="29818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BC1A081-55F6-40FF-B6AC-740089EC6F99}"/>
              </a:ext>
            </a:extLst>
          </p:cNvPr>
          <p:cNvCxnSpPr>
            <a:cxnSpLocks/>
          </p:cNvCxnSpPr>
          <p:nvPr/>
        </p:nvCxnSpPr>
        <p:spPr>
          <a:xfrm flipV="1">
            <a:off x="9752022" y="4812181"/>
            <a:ext cx="0" cy="32124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E50BAEDF-6C35-4AE6-9F9A-132F7EFD68FF}"/>
              </a:ext>
            </a:extLst>
          </p:cNvPr>
          <p:cNvCxnSpPr>
            <a:cxnSpLocks/>
          </p:cNvCxnSpPr>
          <p:nvPr/>
        </p:nvCxnSpPr>
        <p:spPr>
          <a:xfrm flipV="1">
            <a:off x="9774949" y="4207747"/>
            <a:ext cx="0" cy="32124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D4AA620E-0DB3-47C6-AE93-97ADD507EA50}"/>
              </a:ext>
            </a:extLst>
          </p:cNvPr>
          <p:cNvSpPr txBox="1"/>
          <p:nvPr/>
        </p:nvSpPr>
        <p:spPr>
          <a:xfrm>
            <a:off x="8441623" y="5501264"/>
            <a:ext cx="322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10,t</a:t>
            </a:r>
            <a:r>
              <a:rPr lang="en-US" sz="2800" dirty="0"/>
              <a:t> = </a:t>
            </a:r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t-1</a:t>
            </a:r>
            <a:r>
              <a:rPr lang="en-US" sz="2800" dirty="0"/>
              <a:t> r</a:t>
            </a:r>
            <a:r>
              <a:rPr lang="en-US" sz="2800" baseline="-25000" dirty="0"/>
              <a:t>t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</a:rPr>
              <a:t>1-0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28A03B6-85FF-4ECD-9E48-3095EC80F062}"/>
              </a:ext>
            </a:extLst>
          </p:cNvPr>
          <p:cNvCxnSpPr>
            <a:cxnSpLocks/>
          </p:cNvCxnSpPr>
          <p:nvPr/>
        </p:nvCxnSpPr>
        <p:spPr>
          <a:xfrm flipH="1">
            <a:off x="9322558" y="4111348"/>
            <a:ext cx="27814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451DB51D-AC90-4D3E-8956-52A3F7B2B263}"/>
              </a:ext>
            </a:extLst>
          </p:cNvPr>
          <p:cNvSpPr txBox="1"/>
          <p:nvPr/>
        </p:nvSpPr>
        <p:spPr>
          <a:xfrm>
            <a:off x="4555152" y="2827898"/>
            <a:ext cx="2812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9,t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</a:rPr>
              <a:t>9-8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F0014F4-26B4-476E-A7D7-6249503902D5}"/>
              </a:ext>
            </a:extLst>
          </p:cNvPr>
          <p:cNvSpPr txBox="1"/>
          <p:nvPr/>
        </p:nvSpPr>
        <p:spPr>
          <a:xfrm>
            <a:off x="8485451" y="2615521"/>
            <a:ext cx="28127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...</a:t>
            </a:r>
          </a:p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8,t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9FBAADC-DD69-437E-8FD2-A7BABCB6F5FD}"/>
              </a:ext>
            </a:extLst>
          </p:cNvPr>
          <p:cNvSpPr txBox="1"/>
          <p:nvPr/>
        </p:nvSpPr>
        <p:spPr>
          <a:xfrm>
            <a:off x="190500" y="5752727"/>
            <a:ext cx="28127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...</a:t>
            </a:r>
          </a:p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8,t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</a:rPr>
              <a:t>9-5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439058C-33D3-4848-AC0A-DE5F882A0351}"/>
              </a:ext>
            </a:extLst>
          </p:cNvPr>
          <p:cNvSpPr txBox="1"/>
          <p:nvPr/>
        </p:nvSpPr>
        <p:spPr>
          <a:xfrm>
            <a:off x="4464629" y="5765198"/>
            <a:ext cx="28127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...</a:t>
            </a:r>
          </a:p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5,t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</a:rPr>
              <a:t>5-1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F81D835-CB66-48A9-8050-66974F1507E9}"/>
              </a:ext>
            </a:extLst>
          </p:cNvPr>
          <p:cNvSpPr txBox="1"/>
          <p:nvPr/>
        </p:nvSpPr>
        <p:spPr>
          <a:xfrm>
            <a:off x="8469953" y="5717966"/>
            <a:ext cx="28127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...</a:t>
            </a:r>
          </a:p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1,t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</a:rPr>
              <a:t>1-0</a:t>
            </a:r>
          </a:p>
        </p:txBody>
      </p:sp>
    </p:spTree>
    <p:extLst>
      <p:ext uri="{BB962C8B-B14F-4D97-AF65-F5344CB8AC3E}">
        <p14:creationId xmlns:p14="http://schemas.microsoft.com/office/powerpoint/2010/main" val="298694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6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4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84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5" grpId="0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28" grpId="0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50" grpId="0"/>
      <p:bldP spid="152" grpId="0"/>
      <p:bldP spid="153" grpId="0"/>
      <p:bldP spid="154" grpId="0"/>
      <p:bldP spid="155" grpId="0"/>
      <p:bldP spid="1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E948ED-62AA-55B1-87F9-2B94E7D4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Policy Evaluation</a:t>
            </a:r>
          </a:p>
        </p:txBody>
      </p:sp>
    </p:spTree>
    <p:extLst>
      <p:ext uri="{BB962C8B-B14F-4D97-AF65-F5344CB8AC3E}">
        <p14:creationId xmlns:p14="http://schemas.microsoft.com/office/powerpoint/2010/main" val="239800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45F9-014E-4519-A0EE-0B270D9E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233266"/>
            <a:ext cx="10982131" cy="550506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Monte Carlo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C44F-02FF-4582-85EB-432A63E4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355"/>
            <a:ext cx="10515600" cy="5108608"/>
          </a:xfrm>
        </p:spPr>
        <p:txBody>
          <a:bodyPr/>
          <a:lstStyle/>
          <a:p>
            <a:r>
              <a:rPr lang="en-US" dirty="0"/>
              <a:t>What is Monte Carlo RL?</a:t>
            </a:r>
          </a:p>
          <a:p>
            <a:r>
              <a:rPr lang="en-US" dirty="0"/>
              <a:t>Review of Monte Carlo sampling</a:t>
            </a:r>
          </a:p>
          <a:p>
            <a:r>
              <a:rPr lang="en-US" dirty="0"/>
              <a:t>Monte Carlo state-value estimation</a:t>
            </a:r>
          </a:p>
          <a:p>
            <a:r>
              <a:rPr lang="en-US" dirty="0"/>
              <a:t>Monte Carlo RL algorithms</a:t>
            </a:r>
          </a:p>
          <a:p>
            <a:r>
              <a:rPr lang="en-US" dirty="0"/>
              <a:t>Monte Carol policy improvement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8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B93B-7036-425E-A49B-9916EB3D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66"/>
            <a:ext cx="10515600" cy="721891"/>
          </a:xfrm>
        </p:spPr>
        <p:txBody>
          <a:bodyPr/>
          <a:lstStyle/>
          <a:p>
            <a:r>
              <a:rPr lang="en-US" dirty="0">
                <a:latin typeface="+mn-lt"/>
              </a:rPr>
              <a:t>Policy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B700-D789-41A3-A534-0A77F6C4D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210"/>
            <a:ext cx="10515600" cy="5336583"/>
          </a:xfrm>
        </p:spPr>
        <p:txBody>
          <a:bodyPr>
            <a:normAutofit/>
          </a:bodyPr>
          <a:lstStyle/>
          <a:p>
            <a:r>
              <a:rPr lang="en-US" dirty="0"/>
              <a:t>We want our intelligent agent to follow an </a:t>
            </a:r>
            <a:r>
              <a:rPr lang="en-US" b="1" dirty="0"/>
              <a:t>optimal policy</a:t>
            </a:r>
          </a:p>
          <a:p>
            <a:r>
              <a:rPr lang="en-US" b="1" dirty="0"/>
              <a:t>Policy evaluation </a:t>
            </a:r>
            <a:r>
              <a:rPr lang="en-US" dirty="0"/>
              <a:t>is needed to compare policies</a:t>
            </a:r>
          </a:p>
          <a:p>
            <a:r>
              <a:rPr lang="en-US" dirty="0"/>
              <a:t>Can evaluate policy by value:</a:t>
            </a:r>
          </a:p>
          <a:p>
            <a:pPr lvl="1"/>
            <a:r>
              <a:rPr lang="en-US" sz="2800" b="1" dirty="0"/>
              <a:t>State value</a:t>
            </a:r>
            <a:r>
              <a:rPr lang="en-US" sz="2800" dirty="0"/>
              <a:t>: expected value of being in a state</a:t>
            </a:r>
          </a:p>
          <a:p>
            <a:pPr lvl="1"/>
            <a:r>
              <a:rPr lang="en-US" sz="2800" b="1" dirty="0"/>
              <a:t>Action value</a:t>
            </a:r>
            <a:r>
              <a:rPr lang="en-US" sz="2800" dirty="0"/>
              <a:t>: expected value of taking an action in a given state</a:t>
            </a:r>
          </a:p>
        </p:txBody>
      </p:sp>
    </p:spTree>
    <p:extLst>
      <p:ext uri="{BB962C8B-B14F-4D97-AF65-F5344CB8AC3E}">
        <p14:creationId xmlns:p14="http://schemas.microsoft.com/office/powerpoint/2010/main" val="387517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B93B-7036-425E-A49B-9916EB3D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66"/>
            <a:ext cx="10515600" cy="721891"/>
          </a:xfrm>
        </p:spPr>
        <p:txBody>
          <a:bodyPr/>
          <a:lstStyle/>
          <a:p>
            <a:r>
              <a:rPr lang="en-US" dirty="0">
                <a:latin typeface="+mn-lt"/>
              </a:rPr>
              <a:t>State Value Policy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B700-D789-41A3-A534-0A77F6C4D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02" y="1525532"/>
            <a:ext cx="10515600" cy="5182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Recall that a first order Markov process depends only on the current state, </a:t>
            </a:r>
            <a:r>
              <a:rPr lang="en-US" i="1" dirty="0"/>
              <a:t>s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probability of a state transition, </a:t>
            </a:r>
            <a:r>
              <a:rPr lang="en-US" dirty="0"/>
              <a:t>and therefore the expected reward, is determined by the </a:t>
            </a:r>
            <a:r>
              <a:rPr lang="en-US" b="1" dirty="0"/>
              <a:t>policy</a:t>
            </a:r>
            <a:r>
              <a:rPr lang="en-US" dirty="0"/>
              <a:t>, </a:t>
            </a:r>
            <a:r>
              <a:rPr lang="en-US" dirty="0">
                <a:latin typeface="Symbol" panose="05050102010706020507" pitchFamily="18" charset="2"/>
              </a:rPr>
              <a:t>p</a:t>
            </a:r>
            <a:r>
              <a:rPr lang="en-US" dirty="0"/>
              <a:t>, and the transition probabilities of the Markov process</a:t>
            </a:r>
            <a:endParaRPr lang="en-US" dirty="0">
              <a:latin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/>
              <a:t>We can find the state-value of state s, given a policy </a:t>
            </a:r>
            <a:r>
              <a:rPr lang="en-US" dirty="0">
                <a:latin typeface="Symbol" panose="05050102010706020507" pitchFamily="18" charset="2"/>
              </a:rPr>
              <a:t>p,</a:t>
            </a:r>
            <a:r>
              <a:rPr lang="en-US" dirty="0"/>
              <a:t> as the expected value of the gain from the </a:t>
            </a:r>
            <a:r>
              <a:rPr lang="en-US" b="1" dirty="0"/>
              <a:t>Bellman value equation</a:t>
            </a:r>
            <a:r>
              <a:rPr lang="en-US" dirty="0"/>
              <a:t>: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AB0A3-42C9-4B89-B75C-D57F2D9CD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955" y="4752998"/>
            <a:ext cx="3940492" cy="519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1FFD1E-612A-48E6-8B30-6DF8BA471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144" y="5625951"/>
            <a:ext cx="4917440" cy="45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3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E948ED-62AA-55B1-87F9-2B94E7D4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Policy Improvement </a:t>
            </a:r>
          </a:p>
        </p:txBody>
      </p:sp>
    </p:spTree>
    <p:extLst>
      <p:ext uri="{BB962C8B-B14F-4D97-AF65-F5344CB8AC3E}">
        <p14:creationId xmlns:p14="http://schemas.microsoft.com/office/powerpoint/2010/main" val="1628896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FB8CA-4389-4599-91A4-A888EB8C02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6210"/>
                <a:ext cx="10515600" cy="5050753"/>
              </a:xfrm>
            </p:spPr>
            <p:txBody>
              <a:bodyPr/>
              <a:lstStyle/>
              <a:p>
                <a:r>
                  <a:rPr lang="en-US" sz="3200" dirty="0"/>
                  <a:t>Agent learns a </a:t>
                </a:r>
                <a:r>
                  <a:rPr lang="en-US" sz="3200" b="1" dirty="0"/>
                  <a:t>policy</a:t>
                </a:r>
              </a:p>
              <a:p>
                <a:pPr lvl="1"/>
                <a:r>
                  <a:rPr lang="en-US" sz="3200" dirty="0"/>
                  <a:t>The </a:t>
                </a:r>
                <a:r>
                  <a:rPr lang="en-US" sz="3200" b="1" dirty="0"/>
                  <a:t>actions</a:t>
                </a:r>
                <a:r>
                  <a:rPr lang="en-US" sz="3200" dirty="0"/>
                  <a:t> of the agent </a:t>
                </a:r>
                <a:r>
                  <a:rPr lang="en-US" sz="3200" b="1" dirty="0"/>
                  <a:t>follow the policy</a:t>
                </a:r>
                <a:r>
                  <a:rPr lang="en-US" sz="3200" dirty="0"/>
                  <a:t> , </a:t>
                </a:r>
                <a:r>
                  <a:rPr lang="en-US" sz="3200" dirty="0">
                    <a:latin typeface="Symbol" panose="05050102010706020507" pitchFamily="18" charset="2"/>
                  </a:rPr>
                  <a:t>p</a:t>
                </a:r>
                <a:endParaRPr lang="en-US" sz="3200" dirty="0"/>
              </a:p>
              <a:p>
                <a:pPr lvl="1"/>
                <a:r>
                  <a:rPr lang="en-US" sz="3200" dirty="0"/>
                  <a:t>Policy improvement performed using </a:t>
                </a:r>
                <a:r>
                  <a:rPr lang="en-US" sz="3200" b="1" dirty="0"/>
                  <a:t>action values</a:t>
                </a:r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3200" b="1" dirty="0"/>
              </a:p>
              <a:p>
                <a:r>
                  <a:rPr lang="en-US" sz="3200" dirty="0"/>
                  <a:t>An </a:t>
                </a:r>
                <a:r>
                  <a:rPr lang="en-US" sz="3200" b="1" dirty="0"/>
                  <a:t>optimal policy, </a:t>
                </a:r>
                <a:r>
                  <a:rPr lang="en-US" sz="3200" b="1" dirty="0">
                    <a:latin typeface="Symbol" panose="05050102010706020507" pitchFamily="18" charset="2"/>
                  </a:rPr>
                  <a:t>p</a:t>
                </a:r>
                <a:r>
                  <a:rPr lang="en-US" sz="3200" b="1" baseline="30000" dirty="0">
                    <a:latin typeface="Symbol" panose="05050102010706020507" pitchFamily="18" charset="2"/>
                  </a:rPr>
                  <a:t>*</a:t>
                </a:r>
                <a:r>
                  <a:rPr lang="en-US" sz="3200" b="1" dirty="0"/>
                  <a:t>,</a:t>
                </a:r>
                <a:r>
                  <a:rPr lang="en-US" sz="3200" dirty="0"/>
                  <a:t> has maximum expected value from actions, </a:t>
                </a:r>
                <a:r>
                  <a:rPr lang="en-US" sz="3200" i="1" dirty="0"/>
                  <a:t>a</a:t>
                </a:r>
                <a:r>
                  <a:rPr lang="en-US" sz="3200" dirty="0"/>
                  <a:t>: </a:t>
                </a:r>
              </a:p>
              <a:p>
                <a:pPr marL="457200" lvl="1" indent="0">
                  <a:buNone/>
                </a:pPr>
                <a:r>
                  <a:rPr lang="en-US" sz="3200" dirty="0"/>
                  <a:t>                     = </a:t>
                </a:r>
                <a:r>
                  <a:rPr lang="en-US" sz="3200" dirty="0" err="1"/>
                  <a:t>max</a:t>
                </a:r>
                <a:r>
                  <a:rPr lang="en-US" sz="3200" baseline="-25000" dirty="0" err="1"/>
                  <a:t>a</a:t>
                </a:r>
                <a:r>
                  <a:rPr lang="en-US" sz="3200" dirty="0"/>
                  <a:t>(</a:t>
                </a:r>
                <a:r>
                  <a:rPr lang="en-US" sz="3200" dirty="0">
                    <a:latin typeface="Symbol" panose="05050102010706020507" pitchFamily="18" charset="2"/>
                  </a:rPr>
                  <a:t>g</a:t>
                </a:r>
                <a:r>
                  <a:rPr lang="en-US" sz="3200" dirty="0"/>
                  <a:t>r</a:t>
                </a:r>
                <a:r>
                  <a:rPr lang="en-US" sz="3200" baseline="-25000" dirty="0"/>
                  <a:t>1</a:t>
                </a:r>
                <a:r>
                  <a:rPr lang="en-US" sz="3200" dirty="0"/>
                  <a:t> + </a:t>
                </a:r>
                <a:r>
                  <a:rPr lang="en-US" sz="3200" dirty="0">
                    <a:latin typeface="Symbol" panose="05050102010706020507" pitchFamily="18" charset="2"/>
                  </a:rPr>
                  <a:t>g</a:t>
                </a:r>
                <a:r>
                  <a:rPr lang="en-US" sz="3200" dirty="0"/>
                  <a:t>r</a:t>
                </a:r>
                <a:r>
                  <a:rPr lang="en-US" sz="3200" baseline="-25000" dirty="0"/>
                  <a:t>2</a:t>
                </a:r>
                <a:r>
                  <a:rPr lang="en-US" sz="3200" dirty="0"/>
                  <a:t> + … </a:t>
                </a:r>
                <a:r>
                  <a:rPr lang="en-US" sz="3200" dirty="0" err="1">
                    <a:latin typeface="Symbol" panose="05050102010706020507" pitchFamily="18" charset="2"/>
                  </a:rPr>
                  <a:t>g</a:t>
                </a:r>
                <a:r>
                  <a:rPr lang="en-US" sz="3200" dirty="0" err="1"/>
                  <a:t>r</a:t>
                </a:r>
                <a:r>
                  <a:rPr lang="en-US" sz="3200" baseline="-25000" dirty="0" err="1"/>
                  <a:t>n</a:t>
                </a:r>
                <a:r>
                  <a:rPr lang="en-US" sz="3200" dirty="0"/>
                  <a:t>)</a:t>
                </a:r>
                <a:endParaRPr lang="en-US" sz="3200" baseline="-25000" dirty="0"/>
              </a:p>
              <a:p>
                <a:r>
                  <a:rPr lang="en-US" sz="3200" dirty="0"/>
                  <a:t>The agent explores the action space and uses result to estimate value, </a:t>
                </a:r>
                <a:r>
                  <a:rPr lang="en-US" sz="3200" i="1" dirty="0"/>
                  <a:t>R</a:t>
                </a:r>
                <a:r>
                  <a:rPr lang="en-US" sz="3200" i="1" baseline="-25000" dirty="0"/>
                  <a:t>t</a:t>
                </a:r>
                <a:r>
                  <a:rPr lang="en-US" sz="3200" dirty="0"/>
                  <a:t>, for each action</a:t>
                </a:r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FB8CA-4389-4599-91A4-A888EB8C02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6210"/>
                <a:ext cx="10515600" cy="5050753"/>
              </a:xfrm>
              <a:blipFill>
                <a:blip r:embed="rId2"/>
                <a:stretch>
                  <a:fillRect l="-1333" t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A9C7AE3-3071-46B9-AAAB-AEB9CC26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59" y="88320"/>
            <a:ext cx="10515600" cy="803263"/>
          </a:xfrm>
        </p:spPr>
        <p:txBody>
          <a:bodyPr>
            <a:normAutofit/>
          </a:bodyPr>
          <a:lstStyle/>
          <a:p>
            <a:r>
              <a:rPr lang="en-US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118385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FB8CA-4389-4599-91A4-A888EB8C02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6871" y="1167538"/>
                <a:ext cx="10515600" cy="5050753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 actions of the agent are determined by a </a:t>
                </a:r>
                <a:r>
                  <a:rPr lang="en-US" sz="3200" b="1" dirty="0"/>
                  <a:t>policy, </a:t>
                </a:r>
                <a:r>
                  <a:rPr lang="en-US" sz="3200" b="1" dirty="0">
                    <a:latin typeface="Symbol" panose="05050102010706020507" pitchFamily="18" charset="2"/>
                  </a:rPr>
                  <a:t>p</a:t>
                </a:r>
              </a:p>
              <a:p>
                <a:r>
                  <a:rPr lang="en-US" sz="3200" dirty="0"/>
                  <a:t>The </a:t>
                </a:r>
                <a:r>
                  <a:rPr lang="en-US" sz="3200" b="1" dirty="0"/>
                  <a:t>expected reward </a:t>
                </a:r>
                <a:r>
                  <a:rPr lang="en-US" sz="3200" dirty="0"/>
                  <a:t>the policy determines the </a:t>
                </a:r>
                <a:r>
                  <a:rPr lang="en-US" sz="3200" b="1" dirty="0"/>
                  <a:t>action value</a:t>
                </a:r>
                <a:endParaRPr lang="en-US" sz="3200" b="1" baseline="-25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In other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the expected (most probable) value, </a:t>
                </a:r>
                <a:r>
                  <a:rPr lang="en-US" sz="3200" i="1" dirty="0"/>
                  <a:t>R</a:t>
                </a:r>
                <a:r>
                  <a:rPr lang="en-US" sz="3200" i="1" baseline="-25000" dirty="0"/>
                  <a:t>t</a:t>
                </a:r>
                <a:r>
                  <a:rPr lang="en-US" sz="3200" dirty="0"/>
                  <a:t>, of taking action </a:t>
                </a:r>
                <a:r>
                  <a:rPr lang="en-US" sz="3200" i="1" dirty="0"/>
                  <a:t>a</a:t>
                </a:r>
                <a:r>
                  <a:rPr lang="en-US" sz="3200" dirty="0"/>
                  <a:t>, following policy </a:t>
                </a:r>
                <a:r>
                  <a:rPr lang="en-US" sz="3200" dirty="0">
                    <a:latin typeface="Symbol" panose="05050102010706020507" pitchFamily="18" charset="2"/>
                  </a:rPr>
                  <a:t>p</a:t>
                </a:r>
              </a:p>
              <a:p>
                <a:r>
                  <a:rPr lang="en-US" sz="3200" dirty="0"/>
                  <a:t>Our goal is to </a:t>
                </a:r>
                <a:r>
                  <a:rPr lang="en-US" sz="3200" b="1" dirty="0"/>
                  <a:t>learn</a:t>
                </a:r>
                <a:r>
                  <a:rPr lang="en-US" sz="3200" dirty="0"/>
                  <a:t> an </a:t>
                </a:r>
                <a:r>
                  <a:rPr lang="en-US" sz="3200" b="1" dirty="0"/>
                  <a:t>optimal policy</a:t>
                </a:r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, with action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32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The optimal policy has an expected action value greater than or equal to all possible policies:</a:t>
                </a:r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FB8CA-4389-4599-91A4-A888EB8C02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6871" y="1167538"/>
                <a:ext cx="10515600" cy="5050753"/>
              </a:xfrm>
              <a:blipFill>
                <a:blip r:embed="rId2"/>
                <a:stretch>
                  <a:fillRect l="-1333" t="-2778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A9C7AE3-3071-46B9-AAAB-AEB9CC26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59" y="88320"/>
            <a:ext cx="10515600" cy="803263"/>
          </a:xfrm>
        </p:spPr>
        <p:txBody>
          <a:bodyPr>
            <a:normAutofit/>
          </a:bodyPr>
          <a:lstStyle/>
          <a:p>
            <a:r>
              <a:rPr lang="en-US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268747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B93B-7036-425E-A49B-9916EB3D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66"/>
            <a:ext cx="10515600" cy="721891"/>
          </a:xfrm>
        </p:spPr>
        <p:txBody>
          <a:bodyPr/>
          <a:lstStyle/>
          <a:p>
            <a:r>
              <a:rPr lang="en-US" dirty="0"/>
              <a:t>Monte Carlo Policy Improvement -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B700-D789-41A3-A534-0A77F6C4D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210"/>
            <a:ext cx="10515600" cy="53365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to perform </a:t>
            </a:r>
            <a:r>
              <a:rPr lang="en-US" b="1" dirty="0"/>
              <a:t>policy improvement </a:t>
            </a:r>
            <a:r>
              <a:rPr lang="en-US" dirty="0"/>
              <a:t>with Monte Carlo algorithms?</a:t>
            </a:r>
            <a:endParaRPr lang="en-US" b="1" dirty="0"/>
          </a:p>
          <a:p>
            <a:r>
              <a:rPr lang="en-US" dirty="0"/>
              <a:t>Policy improvement can be </a:t>
            </a:r>
            <a:r>
              <a:rPr lang="en-US" b="1" dirty="0"/>
              <a:t>on-policy</a:t>
            </a:r>
            <a:r>
              <a:rPr lang="en-US" dirty="0"/>
              <a:t> or </a:t>
            </a:r>
            <a:r>
              <a:rPr lang="en-US" b="1" dirty="0"/>
              <a:t>off-policy</a:t>
            </a:r>
          </a:p>
          <a:p>
            <a:pPr lvl="1"/>
            <a:r>
              <a:rPr lang="en-US" sz="2800" dirty="0"/>
              <a:t>Basic </a:t>
            </a:r>
            <a:r>
              <a:rPr lang="en-US" sz="2800" b="1" dirty="0"/>
              <a:t>Monte Carlo control </a:t>
            </a:r>
            <a:r>
              <a:rPr lang="en-US" sz="2800" dirty="0"/>
              <a:t>is </a:t>
            </a:r>
            <a:r>
              <a:rPr lang="en-US" sz="2800" b="1" dirty="0"/>
              <a:t>on-policy</a:t>
            </a:r>
            <a:r>
              <a:rPr lang="en-US" sz="2800" dirty="0"/>
              <a:t> and updates the policy used for control</a:t>
            </a:r>
          </a:p>
          <a:p>
            <a:pPr lvl="1"/>
            <a:r>
              <a:rPr lang="en-US" sz="2800" dirty="0"/>
              <a:t>In </a:t>
            </a:r>
            <a:r>
              <a:rPr lang="en-US" sz="2800" b="1" dirty="0"/>
              <a:t>off policy Monte Carlo control</a:t>
            </a:r>
            <a:r>
              <a:rPr lang="en-US" sz="2800" dirty="0"/>
              <a:t>, agent follows a </a:t>
            </a:r>
            <a:r>
              <a:rPr lang="en-US" sz="2800" b="1" dirty="0"/>
              <a:t>behavior policy </a:t>
            </a:r>
            <a:r>
              <a:rPr lang="en-US" sz="2800" dirty="0"/>
              <a:t>and updates a </a:t>
            </a:r>
            <a:r>
              <a:rPr lang="en-US" sz="2800" b="1" dirty="0"/>
              <a:t>target policy </a:t>
            </a:r>
            <a:endParaRPr lang="en-US" dirty="0"/>
          </a:p>
          <a:p>
            <a:r>
              <a:rPr lang="en-US" dirty="0"/>
              <a:t>In this course we focus on on-policy MC control</a:t>
            </a:r>
          </a:p>
          <a:p>
            <a:r>
              <a:rPr lang="en-US" dirty="0"/>
              <a:t>Off policy MC control more complicated</a:t>
            </a:r>
          </a:p>
          <a:p>
            <a:pPr lvl="1"/>
            <a:r>
              <a:rPr lang="en-US" sz="2800" dirty="0"/>
              <a:t>Learn from behavior policy</a:t>
            </a:r>
          </a:p>
          <a:p>
            <a:pPr lvl="1"/>
            <a:r>
              <a:rPr lang="en-US" sz="2800" dirty="0"/>
              <a:t>Requires </a:t>
            </a:r>
            <a:r>
              <a:rPr lang="en-US" sz="2800" b="1" dirty="0"/>
              <a:t>importance sampling</a:t>
            </a:r>
          </a:p>
          <a:p>
            <a:pPr lvl="1"/>
            <a:r>
              <a:rPr lang="en-US" sz="2800" dirty="0"/>
              <a:t>Has significant bias </a:t>
            </a:r>
          </a:p>
          <a:p>
            <a:pPr lvl="1"/>
            <a:r>
              <a:rPr lang="en-US" sz="2800" dirty="0"/>
              <a:t>More on off-policy control in future lecture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3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B93B-7036-425E-A49B-9916EB3D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66"/>
            <a:ext cx="10515600" cy="721891"/>
          </a:xfrm>
        </p:spPr>
        <p:txBody>
          <a:bodyPr/>
          <a:lstStyle/>
          <a:p>
            <a:r>
              <a:rPr lang="en-US" dirty="0"/>
              <a:t>Monte Carlo Policy Improvement -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B700-D789-41A3-A534-0A77F6C4D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210"/>
            <a:ext cx="10515600" cy="5336583"/>
          </a:xfrm>
        </p:spPr>
        <p:txBody>
          <a:bodyPr>
            <a:normAutofit/>
          </a:bodyPr>
          <a:lstStyle/>
          <a:p>
            <a:r>
              <a:rPr lang="en-US" dirty="0"/>
              <a:t>How to perform </a:t>
            </a:r>
            <a:r>
              <a:rPr lang="en-US" b="1" dirty="0"/>
              <a:t>policy improvement </a:t>
            </a:r>
            <a:r>
              <a:rPr lang="en-US" dirty="0"/>
              <a:t>with Monte Carlo algorithms?</a:t>
            </a:r>
            <a:endParaRPr lang="en-US" b="1" dirty="0"/>
          </a:p>
          <a:p>
            <a:r>
              <a:rPr lang="en-US" dirty="0"/>
              <a:t>  Recall the </a:t>
            </a:r>
            <a:r>
              <a:rPr lang="en-US" b="1" dirty="0"/>
              <a:t>action-value</a:t>
            </a:r>
            <a:r>
              <a:rPr lang="en-US" dirty="0"/>
              <a:t> the </a:t>
            </a:r>
            <a:r>
              <a:rPr lang="en-US" b="1" dirty="0"/>
              <a:t>policy improvement theorem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Where </a:t>
            </a:r>
          </a:p>
          <a:p>
            <a:endParaRPr lang="en-US" dirty="0"/>
          </a:p>
          <a:p>
            <a:r>
              <a:rPr lang="en-US" dirty="0"/>
              <a:t>The optimal policy may </a:t>
            </a:r>
            <a:r>
              <a:rPr lang="en-US" b="1" dirty="0"/>
              <a:t>not be unique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97F65-779F-4E16-92B6-590BF925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991" y="2235281"/>
            <a:ext cx="4255770" cy="511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30A7FC-D2BC-448F-AE25-85543D01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615" y="3136800"/>
            <a:ext cx="3608705" cy="40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0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45F9-014E-4519-A0EE-0B270D9E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233266"/>
            <a:ext cx="10982131" cy="550506"/>
          </a:xfrm>
        </p:spPr>
        <p:txBody>
          <a:bodyPr>
            <a:normAutofit fontScale="90000"/>
          </a:bodyPr>
          <a:lstStyle/>
          <a:p>
            <a:r>
              <a:rPr lang="en-US" dirty="0"/>
              <a:t>Monte Carlo Policy Improvement -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C44F-02FF-4582-85EB-432A63E4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354"/>
            <a:ext cx="10515600" cy="5383763"/>
          </a:xfrm>
        </p:spPr>
        <p:txBody>
          <a:bodyPr/>
          <a:lstStyle/>
          <a:p>
            <a:r>
              <a:rPr lang="en-US" dirty="0"/>
              <a:t>Monte Carlo </a:t>
            </a:r>
            <a:r>
              <a:rPr lang="en-US" b="1" dirty="0"/>
              <a:t>policy improvement, or control, samples action-values</a:t>
            </a:r>
            <a:r>
              <a:rPr lang="en-US" dirty="0"/>
              <a:t>, q(</a:t>
            </a:r>
            <a:r>
              <a:rPr lang="en-US" dirty="0" err="1"/>
              <a:t>s,a</a:t>
            </a:r>
            <a:r>
              <a:rPr lang="en-US" dirty="0"/>
              <a:t>)</a:t>
            </a:r>
          </a:p>
          <a:p>
            <a:r>
              <a:rPr lang="en-US" dirty="0"/>
              <a:t>Rewards are accumulated for each action, a, from each state, s, following policy, </a:t>
            </a:r>
            <a:r>
              <a:rPr lang="en-US" dirty="0">
                <a:latin typeface="Symbol" panose="05050102010706020507" pitchFamily="18" charset="2"/>
              </a:rPr>
              <a:t>p</a:t>
            </a:r>
            <a:r>
              <a:rPr lang="en-US" dirty="0"/>
              <a:t>(</a:t>
            </a:r>
            <a:r>
              <a:rPr lang="en-US" dirty="0" err="1"/>
              <a:t>s,a</a:t>
            </a:r>
            <a:r>
              <a:rPr lang="en-US" dirty="0"/>
              <a:t>)</a:t>
            </a:r>
          </a:p>
          <a:p>
            <a:r>
              <a:rPr lang="en-US" dirty="0"/>
              <a:t>At end of episode return for each action, a, from each state, s, are computed</a:t>
            </a:r>
          </a:p>
          <a:p>
            <a:r>
              <a:rPr lang="en-US" dirty="0"/>
              <a:t>Action values are averaged over visits to state-action</a:t>
            </a:r>
          </a:p>
          <a:p>
            <a:r>
              <a:rPr lang="en-US" dirty="0"/>
              <a:t>After a specified number of episodes, the policy is updated</a:t>
            </a:r>
          </a:p>
          <a:p>
            <a:pPr lvl="1"/>
            <a:r>
              <a:rPr lang="en-US" sz="2800" dirty="0"/>
              <a:t>Greedy improvement</a:t>
            </a:r>
          </a:p>
          <a:p>
            <a:pPr lvl="1"/>
            <a:r>
              <a:rPr lang="en-US" sz="2800" dirty="0">
                <a:latin typeface="Symbol" panose="05050102010706020507" pitchFamily="18" charset="2"/>
              </a:rPr>
              <a:t>e</a:t>
            </a:r>
            <a:r>
              <a:rPr lang="en-US" sz="2800" dirty="0"/>
              <a:t>-greedy improvement </a:t>
            </a:r>
          </a:p>
          <a:p>
            <a:r>
              <a:rPr lang="en-US" dirty="0"/>
              <a:t>Above steps may be repeated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6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E948ED-62AA-55B1-87F9-2B94E7D4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Exploration-Exploitation Tradeoff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2561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B8CA-4389-4599-91A4-A888EB8C0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210"/>
            <a:ext cx="10515600" cy="5050753"/>
          </a:xfrm>
        </p:spPr>
        <p:txBody>
          <a:bodyPr>
            <a:normAutofit/>
          </a:bodyPr>
          <a:lstStyle/>
          <a:p>
            <a:r>
              <a:rPr lang="en-US" sz="3200" dirty="0"/>
              <a:t>The agent following a </a:t>
            </a:r>
            <a:r>
              <a:rPr lang="en-US" sz="3200" b="1" dirty="0"/>
              <a:t>greedy policy </a:t>
            </a:r>
            <a:r>
              <a:rPr lang="en-US" sz="3200" dirty="0"/>
              <a:t>maximizes short-term reward</a:t>
            </a:r>
          </a:p>
          <a:p>
            <a:r>
              <a:rPr lang="en-US" sz="3200" dirty="0"/>
              <a:t>But, the greedy policy may not be optimal</a:t>
            </a:r>
          </a:p>
          <a:p>
            <a:pPr lvl="1"/>
            <a:r>
              <a:rPr lang="en-US" sz="3200" dirty="0"/>
              <a:t>Learning is stochastic</a:t>
            </a:r>
          </a:p>
          <a:p>
            <a:pPr lvl="1"/>
            <a:r>
              <a:rPr lang="en-US" sz="3200" dirty="0"/>
              <a:t>Action-value is </a:t>
            </a:r>
            <a:r>
              <a:rPr lang="en-US" sz="3200" b="1" dirty="0"/>
              <a:t>high variance </a:t>
            </a:r>
            <a:r>
              <a:rPr lang="en-US" sz="3200" dirty="0"/>
              <a:t>MC sample</a:t>
            </a:r>
          </a:p>
          <a:p>
            <a:pPr lvl="1"/>
            <a:r>
              <a:rPr lang="en-US" sz="3200" dirty="0"/>
              <a:t>There is always uncertainty in learned parameters</a:t>
            </a:r>
          </a:p>
          <a:p>
            <a:pPr lvl="1"/>
            <a:r>
              <a:rPr lang="en-US" sz="3200" dirty="0"/>
              <a:t>May be a better policy</a:t>
            </a:r>
          </a:p>
          <a:p>
            <a:r>
              <a:rPr lang="en-US" sz="3200" dirty="0"/>
              <a:t>Improve policy by mixing </a:t>
            </a:r>
            <a:r>
              <a:rPr lang="en-US" sz="3200" b="1" dirty="0"/>
              <a:t>greedy exploitation </a:t>
            </a:r>
            <a:r>
              <a:rPr lang="en-US" sz="3200" dirty="0"/>
              <a:t>with </a:t>
            </a:r>
            <a:r>
              <a:rPr lang="en-US" sz="3200" b="1" dirty="0"/>
              <a:t>random exploration</a:t>
            </a:r>
          </a:p>
          <a:p>
            <a:endParaRPr lang="en-US" sz="3200" dirty="0"/>
          </a:p>
          <a:p>
            <a:endParaRPr lang="en-US" sz="3200" b="1" dirty="0"/>
          </a:p>
          <a:p>
            <a:endParaRPr lang="en-US" sz="2800" b="1" dirty="0"/>
          </a:p>
          <a:p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9C7AE3-3071-46B9-AAAB-AEB9CC26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59" y="88320"/>
            <a:ext cx="11512194" cy="803263"/>
          </a:xfrm>
        </p:spPr>
        <p:txBody>
          <a:bodyPr>
            <a:normAutofit/>
          </a:bodyPr>
          <a:lstStyle/>
          <a:p>
            <a:r>
              <a:rPr lang="en-US" dirty="0"/>
              <a:t>Exploitation vs. Exploration</a:t>
            </a:r>
          </a:p>
        </p:txBody>
      </p:sp>
    </p:spTree>
    <p:extLst>
      <p:ext uri="{BB962C8B-B14F-4D97-AF65-F5344CB8AC3E}">
        <p14:creationId xmlns:p14="http://schemas.microsoft.com/office/powerpoint/2010/main" val="247835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45F9-014E-4519-A0EE-0B270D9E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233266"/>
            <a:ext cx="10982131" cy="55050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Monte Carlo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C44F-02FF-4582-85EB-432A63E4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354"/>
            <a:ext cx="10515600" cy="5616925"/>
          </a:xfrm>
        </p:spPr>
        <p:txBody>
          <a:bodyPr/>
          <a:lstStyle/>
          <a:p>
            <a:r>
              <a:rPr lang="en-US" dirty="0"/>
              <a:t>Reinforcement learning is </a:t>
            </a:r>
            <a:r>
              <a:rPr lang="en-US" b="1" dirty="0"/>
              <a:t>model free</a:t>
            </a:r>
          </a:p>
          <a:p>
            <a:pPr lvl="1"/>
            <a:r>
              <a:rPr lang="en-US" sz="2800" dirty="0"/>
              <a:t>No specified model</a:t>
            </a:r>
          </a:p>
          <a:p>
            <a:pPr lvl="1"/>
            <a:r>
              <a:rPr lang="en-US" sz="2800" dirty="0"/>
              <a:t>Learn from experience; rewards</a:t>
            </a:r>
          </a:p>
          <a:p>
            <a:pPr lvl="1"/>
            <a:r>
              <a:rPr lang="en-US" sz="2800" dirty="0"/>
              <a:t>Learn state-value for evaluation</a:t>
            </a:r>
          </a:p>
          <a:p>
            <a:pPr lvl="1"/>
            <a:r>
              <a:rPr lang="en-US" sz="2800" dirty="0"/>
              <a:t>Learn action-value for control</a:t>
            </a:r>
          </a:p>
          <a:p>
            <a:r>
              <a:rPr lang="en-US" dirty="0"/>
              <a:t>Monte Carlo agents takes samples of the values</a:t>
            </a:r>
          </a:p>
          <a:p>
            <a:pPr lvl="1"/>
            <a:r>
              <a:rPr lang="en-US" sz="2800" dirty="0"/>
              <a:t>Update average values with new samples</a:t>
            </a:r>
          </a:p>
          <a:p>
            <a:r>
              <a:rPr lang="en-US" dirty="0"/>
              <a:t>Monte Carlo agents </a:t>
            </a:r>
            <a:r>
              <a:rPr lang="en-US" b="1" dirty="0"/>
              <a:t>must complete episodes</a:t>
            </a:r>
          </a:p>
          <a:p>
            <a:pPr lvl="1"/>
            <a:r>
              <a:rPr lang="en-US" sz="2800" dirty="0"/>
              <a:t>Can only update values once episode terminates</a:t>
            </a:r>
          </a:p>
          <a:p>
            <a:r>
              <a:rPr lang="en-US" dirty="0"/>
              <a:t>Monte Carlo RL is often used as a reference for performance of other algorithms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5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B8CA-4389-4599-91A4-A888EB8C0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6210"/>
            <a:ext cx="10811359" cy="5253926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greedy policy </a:t>
            </a:r>
            <a:r>
              <a:rPr lang="en-US" sz="3200" dirty="0"/>
              <a:t>never improves once set</a:t>
            </a:r>
          </a:p>
          <a:p>
            <a:r>
              <a:rPr lang="en-US" sz="3200" dirty="0"/>
              <a:t>Must mix </a:t>
            </a:r>
            <a:r>
              <a:rPr lang="en-US" sz="3200" b="1" dirty="0"/>
              <a:t>exploitation </a:t>
            </a:r>
            <a:r>
              <a:rPr lang="en-US" sz="3200" dirty="0"/>
              <a:t>with</a:t>
            </a:r>
            <a:r>
              <a:rPr lang="en-US" sz="3200" b="1" dirty="0"/>
              <a:t> exploration</a:t>
            </a:r>
            <a:endParaRPr lang="en-US" sz="3200" dirty="0"/>
          </a:p>
          <a:p>
            <a:pPr lvl="1"/>
            <a:r>
              <a:rPr lang="en-US" sz="3200" dirty="0"/>
              <a:t>At each step determine if exploit with greedy policy or explore</a:t>
            </a:r>
          </a:p>
          <a:p>
            <a:pPr lvl="1"/>
            <a:r>
              <a:rPr lang="en-US" sz="3200" dirty="0"/>
              <a:t>Explore with </a:t>
            </a:r>
            <a:r>
              <a:rPr lang="en-US" sz="3200" b="1" dirty="0"/>
              <a:t>probability </a:t>
            </a:r>
            <a:r>
              <a:rPr lang="en-US" sz="3200" b="1" dirty="0">
                <a:latin typeface="Symbol" panose="05050102010706020507" pitchFamily="18" charset="2"/>
              </a:rPr>
              <a:t>e</a:t>
            </a:r>
            <a:r>
              <a:rPr lang="en-US" sz="3200" dirty="0"/>
              <a:t>; e.g. take a </a:t>
            </a:r>
            <a:r>
              <a:rPr lang="en-US" sz="3200" b="1" dirty="0"/>
              <a:t>random action</a:t>
            </a:r>
          </a:p>
          <a:p>
            <a:pPr lvl="1"/>
            <a:r>
              <a:rPr lang="en-US" sz="3200" dirty="0"/>
              <a:t>Exploit with </a:t>
            </a:r>
            <a:r>
              <a:rPr lang="en-US" sz="3200"/>
              <a:t>greedy policy with </a:t>
            </a:r>
            <a:r>
              <a:rPr lang="en-US" sz="3200" b="1" dirty="0"/>
              <a:t>probability </a:t>
            </a:r>
            <a:r>
              <a:rPr lang="en-US" sz="3200" dirty="0"/>
              <a:t>(1 - </a:t>
            </a:r>
            <a:r>
              <a:rPr lang="en-US" sz="3200" dirty="0">
                <a:latin typeface="Symbol" panose="05050102010706020507" pitchFamily="18" charset="2"/>
              </a:rPr>
              <a:t>e</a:t>
            </a:r>
            <a:r>
              <a:rPr lang="en-US" sz="3200" dirty="0"/>
              <a:t>)</a:t>
            </a:r>
          </a:p>
          <a:p>
            <a:r>
              <a:rPr lang="en-US" sz="3200" dirty="0"/>
              <a:t>Result is an </a:t>
            </a:r>
            <a:r>
              <a:rPr lang="en-US" sz="3200" b="1" dirty="0">
                <a:latin typeface="Symbol" panose="05050102010706020507" pitchFamily="18" charset="2"/>
              </a:rPr>
              <a:t>e</a:t>
            </a:r>
            <a:r>
              <a:rPr lang="en-US" sz="3200" b="1" dirty="0"/>
              <a:t>-greedy policy</a:t>
            </a:r>
          </a:p>
          <a:p>
            <a:pPr lvl="1"/>
            <a:r>
              <a:rPr lang="en-US" sz="3200" b="1" dirty="0">
                <a:latin typeface="Symbol" panose="05050102010706020507" pitchFamily="18" charset="2"/>
              </a:rPr>
              <a:t>e</a:t>
            </a:r>
            <a:r>
              <a:rPr lang="en-US" sz="3200" dirty="0"/>
              <a:t> is small number; 0.05, 0.01, 0.001…..</a:t>
            </a:r>
          </a:p>
          <a:p>
            <a:pPr lvl="1"/>
            <a:r>
              <a:rPr lang="en-US" sz="3200" dirty="0"/>
              <a:t>Decrease </a:t>
            </a:r>
            <a:r>
              <a:rPr lang="en-US" sz="3200" b="1" dirty="0">
                <a:latin typeface="Symbol" panose="05050102010706020507" pitchFamily="18" charset="2"/>
              </a:rPr>
              <a:t>e</a:t>
            </a:r>
            <a:r>
              <a:rPr lang="en-US" sz="3200" dirty="0"/>
              <a:t> as learning progresses: policy becomes greedier</a:t>
            </a:r>
          </a:p>
          <a:p>
            <a:pPr lvl="1"/>
            <a:endParaRPr lang="en-US" sz="2800" b="1" dirty="0"/>
          </a:p>
          <a:p>
            <a:endParaRPr lang="en-US" sz="3200" dirty="0"/>
          </a:p>
          <a:p>
            <a:endParaRPr lang="en-US" sz="3200" b="1" dirty="0"/>
          </a:p>
          <a:p>
            <a:endParaRPr lang="en-US" sz="2800" b="1" dirty="0"/>
          </a:p>
          <a:p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9C7AE3-3071-46B9-AAAB-AEB9CC26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58" y="88320"/>
            <a:ext cx="11584519" cy="803263"/>
          </a:xfrm>
        </p:spPr>
        <p:txBody>
          <a:bodyPr>
            <a:normAutofit/>
          </a:bodyPr>
          <a:lstStyle/>
          <a:p>
            <a:r>
              <a:rPr lang="en-US" dirty="0"/>
              <a:t>Exploitation vs. Exploration</a:t>
            </a:r>
          </a:p>
        </p:txBody>
      </p:sp>
    </p:spTree>
    <p:extLst>
      <p:ext uri="{BB962C8B-B14F-4D97-AF65-F5344CB8AC3E}">
        <p14:creationId xmlns:p14="http://schemas.microsoft.com/office/powerpoint/2010/main" val="323347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45F9-014E-4519-A0EE-0B270D9E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233266"/>
            <a:ext cx="10982131" cy="550506"/>
          </a:xfrm>
        </p:spPr>
        <p:txBody>
          <a:bodyPr>
            <a:normAutofit fontScale="90000"/>
          </a:bodyPr>
          <a:lstStyle/>
          <a:p>
            <a:r>
              <a:rPr lang="en-US" dirty="0"/>
              <a:t>Monte Carlo Policy Improvement -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C44F-02FF-4582-85EB-432A63E4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4720"/>
            <a:ext cx="10515600" cy="5730240"/>
          </a:xfrm>
        </p:spPr>
        <p:txBody>
          <a:bodyPr>
            <a:normAutofit/>
          </a:bodyPr>
          <a:lstStyle/>
          <a:p>
            <a:r>
              <a:rPr lang="en-US" dirty="0"/>
              <a:t>Update policy with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/>
              <a:t>-greedy improvement to find improved policy </a:t>
            </a:r>
            <a:r>
              <a:rPr lang="en-US" dirty="0">
                <a:latin typeface="Symbol" panose="05050102010706020507" pitchFamily="18" charset="2"/>
              </a:rPr>
              <a:t>p</a:t>
            </a:r>
            <a:r>
              <a:rPr lang="en-US" i="1" baseline="-25000" dirty="0"/>
              <a:t>k</a:t>
            </a:r>
            <a:r>
              <a:rPr lang="en-US" baseline="-25000" dirty="0"/>
              <a:t>+1 </a:t>
            </a:r>
            <a:r>
              <a:rPr lang="en-US" dirty="0"/>
              <a:t>at </a:t>
            </a:r>
            <a:r>
              <a:rPr lang="en-US" i="1" dirty="0"/>
              <a:t>k</a:t>
            </a:r>
            <a:r>
              <a:rPr lang="en-US" dirty="0"/>
              <a:t>th step of algorithm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Iterate until convergence – small change in policy evaluation</a:t>
            </a:r>
          </a:p>
          <a:p>
            <a:r>
              <a:rPr lang="en-US" dirty="0"/>
              <a:t>Result is an </a:t>
            </a:r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b="1" dirty="0"/>
              <a:t>-greedy policy</a:t>
            </a:r>
          </a:p>
          <a:p>
            <a:pPr lvl="1"/>
            <a:r>
              <a:rPr lang="en-US" sz="2800" b="1" dirty="0">
                <a:latin typeface="Symbol" panose="05050102010706020507" pitchFamily="18" charset="2"/>
              </a:rPr>
              <a:t>e</a:t>
            </a:r>
            <a:r>
              <a:rPr lang="en-US" sz="2800" dirty="0"/>
              <a:t> is small number; 0.05, 0.01, 0.001…..</a:t>
            </a:r>
          </a:p>
          <a:p>
            <a:pPr lvl="1"/>
            <a:r>
              <a:rPr lang="en-US" sz="2800" dirty="0"/>
              <a:t>Decrease </a:t>
            </a:r>
            <a:r>
              <a:rPr lang="en-US" sz="2800" b="1" dirty="0">
                <a:latin typeface="Symbol" panose="05050102010706020507" pitchFamily="18" charset="2"/>
              </a:rPr>
              <a:t>e</a:t>
            </a:r>
            <a:r>
              <a:rPr lang="en-US" sz="2800" dirty="0"/>
              <a:t> as learning progresses: policy becomes greedier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249EF9-BAB7-42A9-93D3-612879B5B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32" y="2100558"/>
            <a:ext cx="6997884" cy="8102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64F27D-226A-43DE-915B-49DA3CC34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520" y="3200373"/>
            <a:ext cx="4602606" cy="97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3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45F9-014E-4519-A0EE-0B270D9E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233266"/>
            <a:ext cx="10982131" cy="550506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Monte Carlo Reinforcement Learning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9AD50C-0F84-40C7-8469-13A63A4E3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161920"/>
              </p:ext>
            </p:extLst>
          </p:nvPr>
        </p:nvGraphicFramePr>
        <p:xfrm>
          <a:off x="319637" y="1453922"/>
          <a:ext cx="11702566" cy="2630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9436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2175164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  <a:gridCol w="1458035">
                  <a:extLst>
                    <a:ext uri="{9D8B030D-6E8A-4147-A177-3AD203B41FA5}">
                      <a16:colId xmlns:a16="http://schemas.microsoft.com/office/drawing/2014/main" val="2450649320"/>
                    </a:ext>
                  </a:extLst>
                </a:gridCol>
                <a:gridCol w="2340513">
                  <a:extLst>
                    <a:ext uri="{9D8B030D-6E8A-4147-A177-3AD203B41FA5}">
                      <a16:colId xmlns:a16="http://schemas.microsoft.com/office/drawing/2014/main" val="1398644848"/>
                    </a:ext>
                  </a:extLst>
                </a:gridCol>
              </a:tblGrid>
              <a:tr h="91850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Labeled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Loss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Error 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63532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Unsupervised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Error 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14768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Reinforcement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Reward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1091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BF7508-E970-4EDC-80D8-D45CB9852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472292"/>
              </p:ext>
            </p:extLst>
          </p:nvPr>
        </p:nvGraphicFramePr>
        <p:xfrm>
          <a:off x="319637" y="1427624"/>
          <a:ext cx="11702566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9436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2175164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  <a:gridCol w="1458035">
                  <a:extLst>
                    <a:ext uri="{9D8B030D-6E8A-4147-A177-3AD203B41FA5}">
                      <a16:colId xmlns:a16="http://schemas.microsoft.com/office/drawing/2014/main" val="2450649320"/>
                    </a:ext>
                  </a:extLst>
                </a:gridCol>
                <a:gridCol w="2340513">
                  <a:extLst>
                    <a:ext uri="{9D8B030D-6E8A-4147-A177-3AD203B41FA5}">
                      <a16:colId xmlns:a16="http://schemas.microsoft.com/office/drawing/2014/main" val="1398644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Labeled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Loss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29B002F-EFB2-4D15-94E3-74A27EA93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276968"/>
              </p:ext>
            </p:extLst>
          </p:nvPr>
        </p:nvGraphicFramePr>
        <p:xfrm>
          <a:off x="319637" y="1427624"/>
          <a:ext cx="11702566" cy="1506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9436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2175164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  <a:gridCol w="1458035">
                  <a:extLst>
                    <a:ext uri="{9D8B030D-6E8A-4147-A177-3AD203B41FA5}">
                      <a16:colId xmlns:a16="http://schemas.microsoft.com/office/drawing/2014/main" val="2450649320"/>
                    </a:ext>
                  </a:extLst>
                </a:gridCol>
                <a:gridCol w="2340513">
                  <a:extLst>
                    <a:ext uri="{9D8B030D-6E8A-4147-A177-3AD203B41FA5}">
                      <a16:colId xmlns:a16="http://schemas.microsoft.com/office/drawing/2014/main" val="1398644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Labeled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Loss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Error 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6353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6D3B6B-9739-427C-BFAE-69056502E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468326"/>
              </p:ext>
            </p:extLst>
          </p:nvPr>
        </p:nvGraphicFramePr>
        <p:xfrm>
          <a:off x="319637" y="1440773"/>
          <a:ext cx="11702566" cy="2068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9436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2175164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  <a:gridCol w="1458035">
                  <a:extLst>
                    <a:ext uri="{9D8B030D-6E8A-4147-A177-3AD203B41FA5}">
                      <a16:colId xmlns:a16="http://schemas.microsoft.com/office/drawing/2014/main" val="2450649320"/>
                    </a:ext>
                  </a:extLst>
                </a:gridCol>
                <a:gridCol w="2340513">
                  <a:extLst>
                    <a:ext uri="{9D8B030D-6E8A-4147-A177-3AD203B41FA5}">
                      <a16:colId xmlns:a16="http://schemas.microsoft.com/office/drawing/2014/main" val="1398644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Labeled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Loss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Error 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63532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Unsupervised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Error 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14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00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CB5E-59B8-45B7-B48F-0076CD71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59" y="88320"/>
            <a:ext cx="10515600" cy="803263"/>
          </a:xfrm>
        </p:spPr>
        <p:txBody>
          <a:bodyPr>
            <a:normAutofit/>
          </a:bodyPr>
          <a:lstStyle/>
          <a:p>
            <a:r>
              <a:rPr lang="en-US" dirty="0"/>
              <a:t>The Reinforcement Learning Agent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F7856-3093-4A3A-9E98-497143071AB4}"/>
              </a:ext>
            </a:extLst>
          </p:cNvPr>
          <p:cNvSpPr txBox="1"/>
          <p:nvPr/>
        </p:nvSpPr>
        <p:spPr>
          <a:xfrm>
            <a:off x="9237241" y="3856051"/>
            <a:ext cx="1414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64EF0C-CED9-41BA-A322-03BECFC628ED}"/>
              </a:ext>
            </a:extLst>
          </p:cNvPr>
          <p:cNvSpPr/>
          <p:nvPr/>
        </p:nvSpPr>
        <p:spPr>
          <a:xfrm>
            <a:off x="3717378" y="2900268"/>
            <a:ext cx="2329202" cy="147212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Representation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{state,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action,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reward}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A2539E-3B7B-4709-A402-7938EBFD8DD8}"/>
              </a:ext>
            </a:extLst>
          </p:cNvPr>
          <p:cNvSpPr/>
          <p:nvPr/>
        </p:nvSpPr>
        <p:spPr>
          <a:xfrm>
            <a:off x="5065285" y="4949648"/>
            <a:ext cx="2279996" cy="104623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1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Learnin</a:t>
            </a:r>
            <a:r>
              <a:rPr lang="en-US" sz="2400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Monte Carlo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6A54F4-8554-4A44-9C35-C1FD59836E3C}"/>
              </a:ext>
            </a:extLst>
          </p:cNvPr>
          <p:cNvSpPr/>
          <p:nvPr/>
        </p:nvSpPr>
        <p:spPr>
          <a:xfrm>
            <a:off x="6565210" y="2900268"/>
            <a:ext cx="2256780" cy="147212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9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Inference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V(s)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Q(</a:t>
            </a:r>
            <a:r>
              <a:rPr lang="en-US" sz="2400" dirty="0" err="1">
                <a:solidFill>
                  <a:schemeClr val="tx1"/>
                </a:solidFill>
              </a:rPr>
              <a:t>s,q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(s)</a:t>
            </a:r>
          </a:p>
        </p:txBody>
      </p:sp>
      <p:sp>
        <p:nvSpPr>
          <p:cNvPr id="8" name="Arrow: Left-Up 7">
            <a:extLst>
              <a:ext uri="{FF2B5EF4-FFF2-40B4-BE49-F238E27FC236}">
                <a16:creationId xmlns:a16="http://schemas.microsoft.com/office/drawing/2014/main" id="{7CCEE8B0-B835-4E80-A7C6-81F889D28CE6}"/>
              </a:ext>
            </a:extLst>
          </p:cNvPr>
          <p:cNvSpPr/>
          <p:nvPr/>
        </p:nvSpPr>
        <p:spPr>
          <a:xfrm>
            <a:off x="7362752" y="4372393"/>
            <a:ext cx="852565" cy="1329303"/>
          </a:xfrm>
          <a:prstGeom prst="left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E33F6AA-2D58-45E8-A180-813325041B5F}"/>
              </a:ext>
            </a:extLst>
          </p:cNvPr>
          <p:cNvSpPr/>
          <p:nvPr/>
        </p:nvSpPr>
        <p:spPr>
          <a:xfrm rot="16200000">
            <a:off x="6075902" y="3364129"/>
            <a:ext cx="485759" cy="544399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-Up 9">
            <a:extLst>
              <a:ext uri="{FF2B5EF4-FFF2-40B4-BE49-F238E27FC236}">
                <a16:creationId xmlns:a16="http://schemas.microsoft.com/office/drawing/2014/main" id="{21412194-62B8-4BEE-BD7B-BF952EE9C628}"/>
              </a:ext>
            </a:extLst>
          </p:cNvPr>
          <p:cNvSpPr/>
          <p:nvPr/>
        </p:nvSpPr>
        <p:spPr>
          <a:xfrm flipH="1">
            <a:off x="4230154" y="4372393"/>
            <a:ext cx="852565" cy="1329303"/>
          </a:xfrm>
          <a:prstGeom prst="left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DC43AE8D-3315-421D-A2C9-8F8444819A9F}"/>
              </a:ext>
            </a:extLst>
          </p:cNvPr>
          <p:cNvSpPr/>
          <p:nvPr/>
        </p:nvSpPr>
        <p:spPr>
          <a:xfrm>
            <a:off x="4548751" y="946427"/>
            <a:ext cx="3746639" cy="1602062"/>
          </a:xfrm>
          <a:prstGeom prst="cloud">
            <a:avLst/>
          </a:prstGeom>
          <a:solidFill>
            <a:schemeClr val="accent6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Environment</a:t>
            </a:r>
            <a:r>
              <a:rPr lang="en-US" sz="2400" dirty="0">
                <a:solidFill>
                  <a:schemeClr val="tx1"/>
                </a:solidFill>
              </a:rPr>
              <a:t>…?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D61673-58C2-4A07-B053-84D241DA5472}"/>
              </a:ext>
            </a:extLst>
          </p:cNvPr>
          <p:cNvCxnSpPr>
            <a:cxnSpLocks/>
          </p:cNvCxnSpPr>
          <p:nvPr/>
        </p:nvCxnSpPr>
        <p:spPr>
          <a:xfrm flipV="1">
            <a:off x="10071268" y="1642190"/>
            <a:ext cx="0" cy="2070828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3F588C-95B8-4B08-A8DC-0894988B3617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8821990" y="3636328"/>
            <a:ext cx="1330621" cy="3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4D1C55-DC4D-4FD0-B8C4-0B77D5D3AE72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292268" y="1729047"/>
            <a:ext cx="1860343" cy="18411"/>
          </a:xfrm>
          <a:prstGeom prst="line">
            <a:avLst/>
          </a:prstGeom>
          <a:ln w="1905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81B70C-1E52-4F3F-9F52-12D857B4D83A}"/>
              </a:ext>
            </a:extLst>
          </p:cNvPr>
          <p:cNvCxnSpPr>
            <a:cxnSpLocks/>
          </p:cNvCxnSpPr>
          <p:nvPr/>
        </p:nvCxnSpPr>
        <p:spPr>
          <a:xfrm flipH="1">
            <a:off x="2230016" y="2086668"/>
            <a:ext cx="2426421" cy="0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E9C57F-9674-44F4-8506-660AEBE9AFE4}"/>
              </a:ext>
            </a:extLst>
          </p:cNvPr>
          <p:cNvCxnSpPr>
            <a:cxnSpLocks/>
          </p:cNvCxnSpPr>
          <p:nvPr/>
        </p:nvCxnSpPr>
        <p:spPr>
          <a:xfrm>
            <a:off x="2230016" y="3246848"/>
            <a:ext cx="1487362" cy="0"/>
          </a:xfrm>
          <a:prstGeom prst="line">
            <a:avLst/>
          </a:prstGeom>
          <a:ln w="1905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85A8EA-9223-4B5D-BBEF-91EFAE422305}"/>
              </a:ext>
            </a:extLst>
          </p:cNvPr>
          <p:cNvCxnSpPr>
            <a:cxnSpLocks/>
          </p:cNvCxnSpPr>
          <p:nvPr/>
        </p:nvCxnSpPr>
        <p:spPr>
          <a:xfrm flipV="1">
            <a:off x="2298908" y="2008035"/>
            <a:ext cx="0" cy="1330037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481F8F-1948-4899-86B6-EEB51AE2FABE}"/>
              </a:ext>
            </a:extLst>
          </p:cNvPr>
          <p:cNvSpPr txBox="1"/>
          <p:nvPr/>
        </p:nvSpPr>
        <p:spPr>
          <a:xfrm>
            <a:off x="2772873" y="2127174"/>
            <a:ext cx="1864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Rewards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E23E79-AB1F-4A0C-B658-89C428D08C2A}"/>
              </a:ext>
            </a:extLst>
          </p:cNvPr>
          <p:cNvSpPr/>
          <p:nvPr/>
        </p:nvSpPr>
        <p:spPr>
          <a:xfrm>
            <a:off x="3040137" y="2773968"/>
            <a:ext cx="6111725" cy="3793805"/>
          </a:xfrm>
          <a:prstGeom prst="rect">
            <a:avLst/>
          </a:prstGeom>
          <a:noFill/>
          <a:ln w="635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3A827-11C0-418C-A47C-253DF677A6BB}"/>
              </a:ext>
            </a:extLst>
          </p:cNvPr>
          <p:cNvSpPr txBox="1"/>
          <p:nvPr/>
        </p:nvSpPr>
        <p:spPr>
          <a:xfrm>
            <a:off x="5457159" y="5982998"/>
            <a:ext cx="1414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Agent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8B5F66-79DB-4718-99AC-550E56B8CFAD}"/>
              </a:ext>
            </a:extLst>
          </p:cNvPr>
          <p:cNvSpPr txBox="1"/>
          <p:nvPr/>
        </p:nvSpPr>
        <p:spPr>
          <a:xfrm>
            <a:off x="2973697" y="1047748"/>
            <a:ext cx="1864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63AFB9-3D05-4682-B79B-BD80DA1AF100}"/>
              </a:ext>
            </a:extLst>
          </p:cNvPr>
          <p:cNvCxnSpPr>
            <a:cxnSpLocks/>
          </p:cNvCxnSpPr>
          <p:nvPr/>
        </p:nvCxnSpPr>
        <p:spPr>
          <a:xfrm>
            <a:off x="1817370" y="3987893"/>
            <a:ext cx="1887610" cy="0"/>
          </a:xfrm>
          <a:prstGeom prst="line">
            <a:avLst/>
          </a:prstGeom>
          <a:ln w="1905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E9A6FC-5EEF-4E72-A7C7-4A2025EE6362}"/>
              </a:ext>
            </a:extLst>
          </p:cNvPr>
          <p:cNvCxnSpPr>
            <a:cxnSpLocks/>
          </p:cNvCxnSpPr>
          <p:nvPr/>
        </p:nvCxnSpPr>
        <p:spPr>
          <a:xfrm flipH="1">
            <a:off x="1817370" y="1684713"/>
            <a:ext cx="2819718" cy="0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E486D4-B47F-41D3-96C8-AC52195469E3}"/>
              </a:ext>
            </a:extLst>
          </p:cNvPr>
          <p:cNvCxnSpPr>
            <a:cxnSpLocks/>
          </p:cNvCxnSpPr>
          <p:nvPr/>
        </p:nvCxnSpPr>
        <p:spPr>
          <a:xfrm flipV="1">
            <a:off x="1872881" y="1642189"/>
            <a:ext cx="0" cy="2444694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8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8" grpId="0"/>
      <p:bldP spid="19" grpId="0" animBg="1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9185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Monte Carlo Reinforcement Learning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C8AF6E-01EB-4164-95FB-60BB6230C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42754"/>
              </p:ext>
            </p:extLst>
          </p:nvPr>
        </p:nvGraphicFramePr>
        <p:xfrm>
          <a:off x="308477" y="1504627"/>
          <a:ext cx="11045323" cy="668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9436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2267904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2355980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  <a:gridCol w="2272003">
                  <a:extLst>
                    <a:ext uri="{9D8B030D-6E8A-4147-A177-3AD203B41FA5}">
                      <a16:colId xmlns:a16="http://schemas.microsoft.com/office/drawing/2014/main" val="1398644848"/>
                    </a:ext>
                  </a:extLst>
                </a:gridCol>
              </a:tblGrid>
              <a:tr h="66898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Backup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On/Off-Line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9CFA1E-6EF3-4200-9B6F-13DD9C775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665182"/>
              </p:ext>
            </p:extLst>
          </p:nvPr>
        </p:nvGraphicFramePr>
        <p:xfrm>
          <a:off x="308477" y="1504627"/>
          <a:ext cx="11045323" cy="1230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9436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2267904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2355980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  <a:gridCol w="2272003">
                  <a:extLst>
                    <a:ext uri="{9D8B030D-6E8A-4147-A177-3AD203B41FA5}">
                      <a16:colId xmlns:a16="http://schemas.microsoft.com/office/drawing/2014/main" val="1398644848"/>
                    </a:ext>
                  </a:extLst>
                </a:gridCol>
              </a:tblGrid>
              <a:tr h="66898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Backup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On/Off-Line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Bandit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635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D855D5-3CD4-4D6F-AF83-47C0980E6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162068"/>
              </p:ext>
            </p:extLst>
          </p:nvPr>
        </p:nvGraphicFramePr>
        <p:xfrm>
          <a:off x="308477" y="1504627"/>
          <a:ext cx="11045323" cy="1792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9436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2267904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2355980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  <a:gridCol w="2272003">
                  <a:extLst>
                    <a:ext uri="{9D8B030D-6E8A-4147-A177-3AD203B41FA5}">
                      <a16:colId xmlns:a16="http://schemas.microsoft.com/office/drawing/2014/main" val="1398644848"/>
                    </a:ext>
                  </a:extLst>
                </a:gridCol>
              </a:tblGrid>
              <a:tr h="66898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Backup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On/Off-Line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Bandit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63532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Dynamic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Offline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1476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A2F8D8-DAA7-43D7-A435-9B860B87A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580776"/>
              </p:ext>
            </p:extLst>
          </p:nvPr>
        </p:nvGraphicFramePr>
        <p:xfrm>
          <a:off x="308477" y="1504627"/>
          <a:ext cx="11045323" cy="2354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9436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2267904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2355980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  <a:gridCol w="2272003">
                  <a:extLst>
                    <a:ext uri="{9D8B030D-6E8A-4147-A177-3AD203B41FA5}">
                      <a16:colId xmlns:a16="http://schemas.microsoft.com/office/drawing/2014/main" val="1398644848"/>
                    </a:ext>
                  </a:extLst>
                </a:gridCol>
              </a:tblGrid>
              <a:tr h="66898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Backup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On/Off-Line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Bandit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63532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Dynamic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Offline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14768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Monte Carlo 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Offline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573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3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E948ED-62AA-55B1-87F9-2B94E7D4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Backup and Bootstrapping</a:t>
            </a:r>
          </a:p>
        </p:txBody>
      </p:sp>
    </p:spTree>
    <p:extLst>
      <p:ext uri="{BB962C8B-B14F-4D97-AF65-F5344CB8AC3E}">
        <p14:creationId xmlns:p14="http://schemas.microsoft.com/office/powerpoint/2010/main" val="401902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B700-D789-41A3-A534-0A77F6C4D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921"/>
            <a:ext cx="10515600" cy="1159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</a:t>
            </a:r>
            <a:r>
              <a:rPr lang="en-US" b="1" dirty="0"/>
              <a:t>backup diagram</a:t>
            </a:r>
            <a:endParaRPr lang="en-US" dirty="0"/>
          </a:p>
          <a:p>
            <a:r>
              <a:rPr lang="en-US" dirty="0"/>
              <a:t>Backup diagram shows sequence of operations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9B93B-7036-425E-A49B-9916EB3D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66"/>
            <a:ext cx="10515600" cy="721891"/>
          </a:xfrm>
        </p:spPr>
        <p:txBody>
          <a:bodyPr/>
          <a:lstStyle/>
          <a:p>
            <a:r>
              <a:rPr lang="en-US" dirty="0">
                <a:latin typeface="+mn-lt"/>
              </a:rPr>
              <a:t>Backup and Bootstrapping 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68DF79-196C-4B12-9891-92DB138E4723}"/>
              </a:ext>
            </a:extLst>
          </p:cNvPr>
          <p:cNvSpPr/>
          <p:nvPr/>
        </p:nvSpPr>
        <p:spPr>
          <a:xfrm>
            <a:off x="2579794" y="3629091"/>
            <a:ext cx="292100" cy="292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C790E4-60ED-4941-B42B-A937582AB9CB}"/>
              </a:ext>
            </a:extLst>
          </p:cNvPr>
          <p:cNvSpPr/>
          <p:nvPr/>
        </p:nvSpPr>
        <p:spPr>
          <a:xfrm>
            <a:off x="2579794" y="2562291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7ABDA4-4826-4AC1-9B9F-79FFCD9E63B7}"/>
              </a:ext>
            </a:extLst>
          </p:cNvPr>
          <p:cNvSpPr/>
          <p:nvPr/>
        </p:nvSpPr>
        <p:spPr>
          <a:xfrm>
            <a:off x="3818044" y="3635441"/>
            <a:ext cx="292100" cy="292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D6A832-2A05-4643-A982-39D2D5488A38}"/>
              </a:ext>
            </a:extLst>
          </p:cNvPr>
          <p:cNvSpPr/>
          <p:nvPr/>
        </p:nvSpPr>
        <p:spPr>
          <a:xfrm>
            <a:off x="1417744" y="3635441"/>
            <a:ext cx="292100" cy="292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285627-7891-4F03-862D-6BC85F076577}"/>
              </a:ext>
            </a:extLst>
          </p:cNvPr>
          <p:cNvSpPr/>
          <p:nvPr/>
        </p:nvSpPr>
        <p:spPr>
          <a:xfrm>
            <a:off x="1659043" y="4841941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CE1F9E-FA16-496E-8A12-08934F533CBC}"/>
              </a:ext>
            </a:extLst>
          </p:cNvPr>
          <p:cNvSpPr/>
          <p:nvPr/>
        </p:nvSpPr>
        <p:spPr>
          <a:xfrm>
            <a:off x="997141" y="4841941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013BF8-8D09-4C26-BDD0-DA417EFC5110}"/>
              </a:ext>
            </a:extLst>
          </p:cNvPr>
          <p:cNvSpPr/>
          <p:nvPr/>
        </p:nvSpPr>
        <p:spPr>
          <a:xfrm>
            <a:off x="2872730" y="4841941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8A2700-21A8-42BD-912A-B4D083F0AB3F}"/>
              </a:ext>
            </a:extLst>
          </p:cNvPr>
          <p:cNvSpPr/>
          <p:nvPr/>
        </p:nvSpPr>
        <p:spPr>
          <a:xfrm>
            <a:off x="2275830" y="4841941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DA3222-F9EB-4AA5-AC3F-471C62D5D404}"/>
              </a:ext>
            </a:extLst>
          </p:cNvPr>
          <p:cNvSpPr/>
          <p:nvPr/>
        </p:nvSpPr>
        <p:spPr>
          <a:xfrm>
            <a:off x="4171971" y="4835591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1C74F47-809E-4977-B11D-112F8740C278}"/>
              </a:ext>
            </a:extLst>
          </p:cNvPr>
          <p:cNvSpPr/>
          <p:nvPr/>
        </p:nvSpPr>
        <p:spPr>
          <a:xfrm>
            <a:off x="3469630" y="4841941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169F77-CB3A-4EDC-BA07-EB6C5B0EF0FF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1667067" y="2811614"/>
            <a:ext cx="955504" cy="86660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28ED90-5F41-45FE-BAB8-5E7A3D663B7A}"/>
              </a:ext>
            </a:extLst>
          </p:cNvPr>
          <p:cNvCxnSpPr>
            <a:cxnSpLocks/>
          </p:cNvCxnSpPr>
          <p:nvPr/>
        </p:nvCxnSpPr>
        <p:spPr>
          <a:xfrm>
            <a:off x="2719494" y="2860741"/>
            <a:ext cx="0" cy="77470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86D5F7-FEF8-463C-926D-D2FC0B51223C}"/>
              </a:ext>
            </a:extLst>
          </p:cNvPr>
          <p:cNvCxnSpPr>
            <a:cxnSpLocks/>
          </p:cNvCxnSpPr>
          <p:nvPr/>
        </p:nvCxnSpPr>
        <p:spPr>
          <a:xfrm>
            <a:off x="2871894" y="2804724"/>
            <a:ext cx="1031704" cy="86660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B9F89F-ABBE-41D9-9FE6-9D849782BAD6}"/>
              </a:ext>
            </a:extLst>
          </p:cNvPr>
          <p:cNvCxnSpPr>
            <a:cxnSpLocks/>
            <a:stCxn id="12" idx="3"/>
            <a:endCxn id="19" idx="0"/>
          </p:cNvCxnSpPr>
          <p:nvPr/>
        </p:nvCxnSpPr>
        <p:spPr>
          <a:xfrm flipH="1">
            <a:off x="3615680" y="3884764"/>
            <a:ext cx="245141" cy="95717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D45AB9-29FA-4534-9292-3F64FFF988AE}"/>
              </a:ext>
            </a:extLst>
          </p:cNvPr>
          <p:cNvCxnSpPr>
            <a:cxnSpLocks/>
            <a:stCxn id="12" idx="5"/>
            <a:endCxn id="18" idx="0"/>
          </p:cNvCxnSpPr>
          <p:nvPr/>
        </p:nvCxnSpPr>
        <p:spPr>
          <a:xfrm>
            <a:off x="4067367" y="3884764"/>
            <a:ext cx="250654" cy="95082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8B54C7-F621-40BE-B461-4047AC0FED19}"/>
              </a:ext>
            </a:extLst>
          </p:cNvPr>
          <p:cNvCxnSpPr>
            <a:cxnSpLocks/>
            <a:stCxn id="10" idx="5"/>
            <a:endCxn id="16" idx="0"/>
          </p:cNvCxnSpPr>
          <p:nvPr/>
        </p:nvCxnSpPr>
        <p:spPr>
          <a:xfrm>
            <a:off x="2829117" y="3878414"/>
            <a:ext cx="189663" cy="96352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ABFDD9-05FB-41B9-9AB2-02797297E188}"/>
              </a:ext>
            </a:extLst>
          </p:cNvPr>
          <p:cNvCxnSpPr>
            <a:cxnSpLocks/>
          </p:cNvCxnSpPr>
          <p:nvPr/>
        </p:nvCxnSpPr>
        <p:spPr>
          <a:xfrm>
            <a:off x="1590867" y="3872064"/>
            <a:ext cx="144377" cy="96352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DF88D1-8F00-490D-BCBA-DD21E7D291F0}"/>
              </a:ext>
            </a:extLst>
          </p:cNvPr>
          <p:cNvCxnSpPr>
            <a:cxnSpLocks/>
            <a:stCxn id="10" idx="3"/>
            <a:endCxn id="17" idx="0"/>
          </p:cNvCxnSpPr>
          <p:nvPr/>
        </p:nvCxnSpPr>
        <p:spPr>
          <a:xfrm flipH="1">
            <a:off x="2421880" y="3878414"/>
            <a:ext cx="200691" cy="96352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E89453-17F7-48F8-A28F-315954F3E371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 flipH="1">
            <a:off x="1143191" y="3884764"/>
            <a:ext cx="317330" cy="95717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5DF81A5-62D8-4610-B554-97880BEAA125}"/>
              </a:ext>
            </a:extLst>
          </p:cNvPr>
          <p:cNvSpPr txBox="1"/>
          <p:nvPr/>
        </p:nvSpPr>
        <p:spPr>
          <a:xfrm>
            <a:off x="2917040" y="2399566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E01735-4FC4-40E5-8027-D9D5123FFA2A}"/>
              </a:ext>
            </a:extLst>
          </p:cNvPr>
          <p:cNvSpPr txBox="1"/>
          <p:nvPr/>
        </p:nvSpPr>
        <p:spPr>
          <a:xfrm>
            <a:off x="4165796" y="3529270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B07984-2086-456C-A171-EC7ECD190064}"/>
              </a:ext>
            </a:extLst>
          </p:cNvPr>
          <p:cNvSpPr txBox="1"/>
          <p:nvPr/>
        </p:nvSpPr>
        <p:spPr>
          <a:xfrm>
            <a:off x="4550128" y="4731758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s’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1376F7-7B8A-4B58-84DD-DE42E9D566E3}"/>
              </a:ext>
            </a:extLst>
          </p:cNvPr>
          <p:cNvSpPr txBox="1"/>
          <p:nvPr/>
        </p:nvSpPr>
        <p:spPr>
          <a:xfrm>
            <a:off x="4272815" y="4009425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21BC0E-DB7C-4E3E-A005-38617A42266F}"/>
              </a:ext>
            </a:extLst>
          </p:cNvPr>
          <p:cNvSpPr txBox="1"/>
          <p:nvPr/>
        </p:nvSpPr>
        <p:spPr>
          <a:xfrm>
            <a:off x="3297883" y="2758505"/>
            <a:ext cx="90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666A0-A1DB-4703-91E8-EF6447FFD333}"/>
              </a:ext>
            </a:extLst>
          </p:cNvPr>
          <p:cNvSpPr txBox="1"/>
          <p:nvPr/>
        </p:nvSpPr>
        <p:spPr>
          <a:xfrm>
            <a:off x="5125246" y="2294770"/>
            <a:ext cx="5405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Start Markov process in state s: </a:t>
            </a:r>
          </a:p>
          <a:p>
            <a:r>
              <a:rPr lang="en-US" sz="2800" dirty="0"/>
              <a:t>    state = Open circle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E02714-F630-4087-9DBB-75E142AB3BB6}"/>
              </a:ext>
            </a:extLst>
          </p:cNvPr>
          <p:cNvSpPr txBox="1"/>
          <p:nvPr/>
        </p:nvSpPr>
        <p:spPr>
          <a:xfrm>
            <a:off x="5125246" y="3288336"/>
            <a:ext cx="6466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Take action a that maximizes state-value:</a:t>
            </a:r>
          </a:p>
          <a:p>
            <a:r>
              <a:rPr lang="en-US" sz="2800" dirty="0"/>
              <a:t>    action = Filled circle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9D8A9407-55C6-4319-B68F-D1A0BE283F72}"/>
              </a:ext>
            </a:extLst>
          </p:cNvPr>
          <p:cNvSpPr/>
          <p:nvPr/>
        </p:nvSpPr>
        <p:spPr>
          <a:xfrm rot="8123399">
            <a:off x="2146481" y="2002992"/>
            <a:ext cx="1228981" cy="1250504"/>
          </a:xfrm>
          <a:prstGeom prst="arc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6AE62E-CC18-40A8-8344-19A53954FBC8}"/>
              </a:ext>
            </a:extLst>
          </p:cNvPr>
          <p:cNvSpPr txBox="1"/>
          <p:nvPr/>
        </p:nvSpPr>
        <p:spPr>
          <a:xfrm>
            <a:off x="5125246" y="4217433"/>
            <a:ext cx="6568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Leads to successor states s’ with reward r</a:t>
            </a:r>
          </a:p>
        </p:txBody>
      </p:sp>
    </p:spTree>
    <p:extLst>
      <p:ext uri="{BB962C8B-B14F-4D97-AF65-F5344CB8AC3E}">
        <p14:creationId xmlns:p14="http://schemas.microsoft.com/office/powerpoint/2010/main" val="9345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9" grpId="0"/>
      <p:bldP spid="30" grpId="0"/>
      <p:bldP spid="31" grpId="0"/>
      <p:bldP spid="32" grpId="0"/>
      <p:bldP spid="33" grpId="0"/>
      <p:bldP spid="7" grpId="0"/>
      <p:bldP spid="38" grpId="0"/>
      <p:bldP spid="39" grpId="0" animBg="1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B93B-7036-425E-A49B-9916EB3D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66"/>
            <a:ext cx="10515600" cy="721891"/>
          </a:xfrm>
        </p:spPr>
        <p:txBody>
          <a:bodyPr/>
          <a:lstStyle/>
          <a:p>
            <a:r>
              <a:rPr lang="en-US" dirty="0">
                <a:latin typeface="+mn-lt"/>
              </a:rPr>
              <a:t>Backup and 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B700-D789-41A3-A534-0A77F6C4D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1616" y="3052250"/>
            <a:ext cx="5652407" cy="308458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Each iteration </a:t>
            </a:r>
            <a:r>
              <a:rPr lang="en-US" b="1" dirty="0"/>
              <a:t>backs up </a:t>
            </a:r>
            <a:r>
              <a:rPr lang="en-US" dirty="0"/>
              <a:t>into a better estimates of state-value by looking one step ahead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Since reward for all actions are computed in this diagram, this algorithm is said to use a </a:t>
            </a:r>
            <a:r>
              <a:rPr lang="en-US" b="1" dirty="0"/>
              <a:t>full backup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7B3432-13A1-4798-97DA-38F74CEF19F4}"/>
              </a:ext>
            </a:extLst>
          </p:cNvPr>
          <p:cNvSpPr/>
          <p:nvPr/>
        </p:nvSpPr>
        <p:spPr>
          <a:xfrm>
            <a:off x="2470378" y="4338868"/>
            <a:ext cx="292100" cy="292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260A22-47BD-4FE7-95E6-2312CB045B52}"/>
              </a:ext>
            </a:extLst>
          </p:cNvPr>
          <p:cNvSpPr/>
          <p:nvPr/>
        </p:nvSpPr>
        <p:spPr>
          <a:xfrm>
            <a:off x="2470378" y="3272068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EC6F5E-E172-4ACE-88DC-694267461A30}"/>
              </a:ext>
            </a:extLst>
          </p:cNvPr>
          <p:cNvSpPr/>
          <p:nvPr/>
        </p:nvSpPr>
        <p:spPr>
          <a:xfrm>
            <a:off x="3708628" y="4345218"/>
            <a:ext cx="292100" cy="292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41E785-82D6-427B-BD57-70EC64CB0EB0}"/>
              </a:ext>
            </a:extLst>
          </p:cNvPr>
          <p:cNvSpPr/>
          <p:nvPr/>
        </p:nvSpPr>
        <p:spPr>
          <a:xfrm>
            <a:off x="1308328" y="4345218"/>
            <a:ext cx="292100" cy="292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30D547-5C06-4813-B767-396E017DA61D}"/>
              </a:ext>
            </a:extLst>
          </p:cNvPr>
          <p:cNvSpPr/>
          <p:nvPr/>
        </p:nvSpPr>
        <p:spPr>
          <a:xfrm>
            <a:off x="1549627" y="5551718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0871043-6584-44D7-87ED-75BAD4C2AFBC}"/>
              </a:ext>
            </a:extLst>
          </p:cNvPr>
          <p:cNvSpPr/>
          <p:nvPr/>
        </p:nvSpPr>
        <p:spPr>
          <a:xfrm>
            <a:off x="887725" y="5551718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BCA872-A47A-446D-97D2-DE930B0420F8}"/>
              </a:ext>
            </a:extLst>
          </p:cNvPr>
          <p:cNvSpPr/>
          <p:nvPr/>
        </p:nvSpPr>
        <p:spPr>
          <a:xfrm>
            <a:off x="2763314" y="5551718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F5609FA-B6D2-4446-A7D4-0856A7672494}"/>
              </a:ext>
            </a:extLst>
          </p:cNvPr>
          <p:cNvSpPr/>
          <p:nvPr/>
        </p:nvSpPr>
        <p:spPr>
          <a:xfrm>
            <a:off x="2166414" y="5551718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8880FE-E8E0-443C-9D92-0A1E93F3EA2A}"/>
              </a:ext>
            </a:extLst>
          </p:cNvPr>
          <p:cNvSpPr/>
          <p:nvPr/>
        </p:nvSpPr>
        <p:spPr>
          <a:xfrm>
            <a:off x="4062555" y="5545368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6AF155-1071-4193-A6E2-EC214F14B13D}"/>
              </a:ext>
            </a:extLst>
          </p:cNvPr>
          <p:cNvSpPr/>
          <p:nvPr/>
        </p:nvSpPr>
        <p:spPr>
          <a:xfrm>
            <a:off x="3360214" y="5551718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85A7E6-4F2B-4478-8745-E0C150952076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1557651" y="3521391"/>
            <a:ext cx="955504" cy="86660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BB1872-4A2E-4BEB-ADC6-89A821E6C0D2}"/>
              </a:ext>
            </a:extLst>
          </p:cNvPr>
          <p:cNvCxnSpPr>
            <a:cxnSpLocks/>
          </p:cNvCxnSpPr>
          <p:nvPr/>
        </p:nvCxnSpPr>
        <p:spPr>
          <a:xfrm>
            <a:off x="2610078" y="3570518"/>
            <a:ext cx="0" cy="77470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C2E093-2C1D-47C6-98BA-C675484765A2}"/>
              </a:ext>
            </a:extLst>
          </p:cNvPr>
          <p:cNvCxnSpPr>
            <a:cxnSpLocks/>
          </p:cNvCxnSpPr>
          <p:nvPr/>
        </p:nvCxnSpPr>
        <p:spPr>
          <a:xfrm>
            <a:off x="2762478" y="3514501"/>
            <a:ext cx="1031704" cy="86660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E1AC22-1FE8-4DEF-896A-440EFD142F56}"/>
              </a:ext>
            </a:extLst>
          </p:cNvPr>
          <p:cNvCxnSpPr>
            <a:cxnSpLocks/>
            <a:stCxn id="12" idx="3"/>
            <a:endCxn id="19" idx="0"/>
          </p:cNvCxnSpPr>
          <p:nvPr/>
        </p:nvCxnSpPr>
        <p:spPr>
          <a:xfrm flipH="1">
            <a:off x="3506264" y="4594541"/>
            <a:ext cx="245141" cy="95717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9A8627-9E74-4CB3-8B11-CFC5AE714DE9}"/>
              </a:ext>
            </a:extLst>
          </p:cNvPr>
          <p:cNvCxnSpPr>
            <a:cxnSpLocks/>
            <a:stCxn id="12" idx="5"/>
            <a:endCxn id="18" idx="0"/>
          </p:cNvCxnSpPr>
          <p:nvPr/>
        </p:nvCxnSpPr>
        <p:spPr>
          <a:xfrm>
            <a:off x="3957951" y="4594541"/>
            <a:ext cx="250654" cy="95082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15BAAF-B276-4B6B-83DD-D7504E0C5AF9}"/>
              </a:ext>
            </a:extLst>
          </p:cNvPr>
          <p:cNvCxnSpPr>
            <a:cxnSpLocks/>
            <a:stCxn id="10" idx="5"/>
            <a:endCxn id="16" idx="0"/>
          </p:cNvCxnSpPr>
          <p:nvPr/>
        </p:nvCxnSpPr>
        <p:spPr>
          <a:xfrm>
            <a:off x="2719701" y="4588191"/>
            <a:ext cx="189663" cy="96352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5D3608-4A3C-4AAE-9B0A-BD9EE6088874}"/>
              </a:ext>
            </a:extLst>
          </p:cNvPr>
          <p:cNvCxnSpPr>
            <a:cxnSpLocks/>
          </p:cNvCxnSpPr>
          <p:nvPr/>
        </p:nvCxnSpPr>
        <p:spPr>
          <a:xfrm>
            <a:off x="1481451" y="4581841"/>
            <a:ext cx="144377" cy="96352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3B9BD5-62B7-4B4A-9A0D-2868B2D141EE}"/>
              </a:ext>
            </a:extLst>
          </p:cNvPr>
          <p:cNvCxnSpPr>
            <a:cxnSpLocks/>
            <a:stCxn id="10" idx="3"/>
            <a:endCxn id="17" idx="0"/>
          </p:cNvCxnSpPr>
          <p:nvPr/>
        </p:nvCxnSpPr>
        <p:spPr>
          <a:xfrm flipH="1">
            <a:off x="2312464" y="4588191"/>
            <a:ext cx="200691" cy="96352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F2549F-817A-498E-B01D-2DD7E7F70E04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 flipH="1">
            <a:off x="1033775" y="4594541"/>
            <a:ext cx="317330" cy="95717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F2F0124-ACA5-4540-A504-19933D814185}"/>
              </a:ext>
            </a:extLst>
          </p:cNvPr>
          <p:cNvSpPr txBox="1"/>
          <p:nvPr/>
        </p:nvSpPr>
        <p:spPr>
          <a:xfrm>
            <a:off x="2807624" y="3109343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49A239-D958-4B89-8851-C73ABED2C2FC}"/>
              </a:ext>
            </a:extLst>
          </p:cNvPr>
          <p:cNvSpPr txBox="1"/>
          <p:nvPr/>
        </p:nvSpPr>
        <p:spPr>
          <a:xfrm>
            <a:off x="4056380" y="4239047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CECA39-CFE7-4B8F-B735-1CA4FF86B9B3}"/>
              </a:ext>
            </a:extLst>
          </p:cNvPr>
          <p:cNvSpPr txBox="1"/>
          <p:nvPr/>
        </p:nvSpPr>
        <p:spPr>
          <a:xfrm>
            <a:off x="4440712" y="5441535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s’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943839-B189-4F50-A876-D0FF59C3DA77}"/>
              </a:ext>
            </a:extLst>
          </p:cNvPr>
          <p:cNvSpPr txBox="1"/>
          <p:nvPr/>
        </p:nvSpPr>
        <p:spPr>
          <a:xfrm>
            <a:off x="4163399" y="4719202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4E6C78-455A-45FC-89C6-42AEFE822F0B}"/>
              </a:ext>
            </a:extLst>
          </p:cNvPr>
          <p:cNvSpPr txBox="1"/>
          <p:nvPr/>
        </p:nvSpPr>
        <p:spPr>
          <a:xfrm>
            <a:off x="3188467" y="3468282"/>
            <a:ext cx="90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max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5C8A0529-4DD5-4BFE-B474-15977F1D9C8E}"/>
              </a:ext>
            </a:extLst>
          </p:cNvPr>
          <p:cNvSpPr/>
          <p:nvPr/>
        </p:nvSpPr>
        <p:spPr>
          <a:xfrm rot="8123399">
            <a:off x="2029765" y="2736856"/>
            <a:ext cx="1228981" cy="1250504"/>
          </a:xfrm>
          <a:prstGeom prst="arc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8B21FA74-07E6-6594-2204-BC490B843B95}"/>
              </a:ext>
            </a:extLst>
          </p:cNvPr>
          <p:cNvSpPr txBox="1">
            <a:spLocks/>
          </p:cNvSpPr>
          <p:nvPr/>
        </p:nvSpPr>
        <p:spPr>
          <a:xfrm>
            <a:off x="885194" y="949295"/>
            <a:ext cx="10763067" cy="1644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Can </a:t>
            </a:r>
            <a:r>
              <a:rPr lang="en-US" b="1" dirty="0"/>
              <a:t>bootstrap</a:t>
            </a:r>
            <a:r>
              <a:rPr lang="en-US" dirty="0"/>
              <a:t> to iteratively find better approximations</a:t>
            </a:r>
          </a:p>
          <a:p>
            <a:r>
              <a:rPr lang="en-US" b="1" dirty="0"/>
              <a:t>Full backup </a:t>
            </a:r>
            <a:r>
              <a:rPr lang="en-US" dirty="0"/>
              <a:t>computes rewards for all possible actions</a:t>
            </a:r>
          </a:p>
          <a:p>
            <a:r>
              <a:rPr lang="en-US" b="1" dirty="0"/>
              <a:t>Partial backup </a:t>
            </a:r>
            <a:r>
              <a:rPr lang="en-US" dirty="0"/>
              <a:t>only computes one estimated reward 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7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7834</TotalTime>
  <Words>1749</Words>
  <Application>Microsoft Office PowerPoint</Application>
  <PresentationFormat>Widescreen</PresentationFormat>
  <Paragraphs>495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Segoe UI Light</vt:lpstr>
      <vt:lpstr>Symbol</vt:lpstr>
      <vt:lpstr>Office Theme</vt:lpstr>
      <vt:lpstr>PowerPoint Presentation</vt:lpstr>
      <vt:lpstr>Introduction to Monte Carlo Reinforcement Learning</vt:lpstr>
      <vt:lpstr>What is Monte Carlo Reinforcement Learning</vt:lpstr>
      <vt:lpstr>Introduction to Monte Carlo Reinforcement Learning</vt:lpstr>
      <vt:lpstr>The Reinforcement Learning Agent</vt:lpstr>
      <vt:lpstr>Introduction to Monte Carlo Reinforcement Learning</vt:lpstr>
      <vt:lpstr>Backup and Bootstrapping</vt:lpstr>
      <vt:lpstr>Backup and Bootstrapping  </vt:lpstr>
      <vt:lpstr>Backup and Bootstrapping</vt:lpstr>
      <vt:lpstr>Monte Carlo RL</vt:lpstr>
      <vt:lpstr>Review of Monte Carlo Sampling</vt:lpstr>
      <vt:lpstr>Review of Monte Carlo Sampling</vt:lpstr>
      <vt:lpstr>Monte Carlo State Value Estimation – Policy Evaluation</vt:lpstr>
      <vt:lpstr>Monte Carlo State Value Estimation</vt:lpstr>
      <vt:lpstr>Monte Carlo State Value Estimation</vt:lpstr>
      <vt:lpstr>Monte Carlo RL Algorithms</vt:lpstr>
      <vt:lpstr>Monte Carlo RL Algorithms</vt:lpstr>
      <vt:lpstr>First-Visit Monte Carlo Algorithm</vt:lpstr>
      <vt:lpstr>Policy Evaluation</vt:lpstr>
      <vt:lpstr>Policy Evaluation</vt:lpstr>
      <vt:lpstr>State Value Policy Evaluation</vt:lpstr>
      <vt:lpstr>Policy Improvement </vt:lpstr>
      <vt:lpstr>Policy</vt:lpstr>
      <vt:lpstr>Policy</vt:lpstr>
      <vt:lpstr>Monte Carlo Policy Improvement - Control</vt:lpstr>
      <vt:lpstr>Monte Carlo Policy Improvement - Control</vt:lpstr>
      <vt:lpstr>Monte Carlo Policy Improvement - Control</vt:lpstr>
      <vt:lpstr>Exploration-Exploitation Tradeoff</vt:lpstr>
      <vt:lpstr>Exploitation vs. Exploration</vt:lpstr>
      <vt:lpstr>Exploitation vs. Exploration</vt:lpstr>
      <vt:lpstr>Monte Carlo Policy Improvement -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Elston</dc:creator>
  <cp:lastModifiedBy>Stephe Elston</cp:lastModifiedBy>
  <cp:revision>154</cp:revision>
  <cp:lastPrinted>2019-06-12T23:08:41Z</cp:lastPrinted>
  <dcterms:created xsi:type="dcterms:W3CDTF">2019-05-31T00:40:23Z</dcterms:created>
  <dcterms:modified xsi:type="dcterms:W3CDTF">2022-05-31T23:00:27Z</dcterms:modified>
</cp:coreProperties>
</file>