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7" r:id="rId2"/>
    <p:sldId id="256" r:id="rId3"/>
    <p:sldId id="284" r:id="rId4"/>
    <p:sldId id="359" r:id="rId5"/>
    <p:sldId id="289" r:id="rId6"/>
    <p:sldId id="291" r:id="rId7"/>
    <p:sldId id="288" r:id="rId8"/>
    <p:sldId id="285" r:id="rId9"/>
    <p:sldId id="286" r:id="rId10"/>
    <p:sldId id="293" r:id="rId11"/>
    <p:sldId id="294" r:id="rId12"/>
    <p:sldId id="376" r:id="rId13"/>
    <p:sldId id="295" r:id="rId14"/>
    <p:sldId id="296" r:id="rId15"/>
    <p:sldId id="297" r:id="rId16"/>
    <p:sldId id="3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50B6F-16FD-4E04-A68C-9870A2BD42D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A52D5-078A-440E-9BED-BD0EBC288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5A2C-B538-4C56-924C-F38F185E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1C7D-5DCE-4BB5-9082-2E766A04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310C-5B2D-47FD-9052-F1EB5269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2E9C-503D-4D77-B45E-516F8C9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FF72-BCB3-4A9D-87F7-2024C243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754-C894-44D2-80CE-39983919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C060C-CE00-436C-A21C-17CDC06F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39A3-0B6C-4D66-9F9F-0F4C43B5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16B0-8A91-4287-927B-0187B9FB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CB2D-9EC0-4D3C-8AF5-1F78DF0B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9FBDC-2A14-420E-84CC-36934F03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DE676-6B93-49D4-8BEE-00ADBA4FE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67B8-4C39-475E-BBA1-C40FD9CA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D946-00E7-4B9D-B437-214BDDC1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75A0-E6C5-4DCE-A537-673DDE79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2063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B82E-6645-4951-95A6-C69BE5A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FC14-5589-4FF6-9235-720729F9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C622-2F77-4F3A-B885-46B5A389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5B8B-8D7D-4141-B9FF-75F79318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CCBE-4DF7-4C5B-9216-F8FCE89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AFB8-C0A3-4EEA-B235-B530D632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CA472-24BC-4918-A2F9-AADECA35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1612-237C-4C3E-A841-BE9D7F52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F565-50E9-472B-80AA-EAE1B106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994E-58CF-4969-B888-BB2F0DB5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29F4-8AC1-4D68-A20B-B7E3FD0C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C1F1-6981-47F7-863C-FB45ACC82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91547-40D1-4340-B8B8-E03B756B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DBC23-38E4-46E1-B56A-90B05790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F326-1A92-4F62-A911-F589344F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3AEB-139A-4E23-85B0-7648E72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7FA6-B83D-41C0-A747-0D199394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F1C1-130B-4151-A00A-F1ABB34E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96166-3EBB-4056-8DF3-15A61977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1C4EF-3CC0-49C6-9AC4-C838514F1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5A02-AA80-464E-83AC-408B7B971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9A75D-298E-4339-AF48-E81DF795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B36D5-C4ED-4733-8D46-9322353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CB731-245A-4DD5-ADDE-48EED4B6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0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DB0E-0097-4EB7-BE08-FD69DA40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E6F46-1B84-4166-AC04-EC9AC4A9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62209-66A9-4B1C-8F39-63ED4318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34D55-5BE9-4846-8976-B161D568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9D000-4EC0-46DE-9E35-36E19B11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1A182-E318-47DB-A0DE-87F6E5F5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652E7-9A20-4F22-B203-3F79B525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7F9A-518E-43C7-BBB7-C822E16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B0D6-4E46-4B9E-9F8D-E0C1661C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4DB56-2A34-485C-9CD2-992B2268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88A4-5371-444B-810E-BEDE61C6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F2D8B-E63B-4CB6-B15C-77387D3A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19F6-3D0D-4AB6-9295-C2D1181B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8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CEBC-B413-4F9F-B283-230CB3A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3DFF1-7806-41C9-8686-9FF1AE927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9A33-237C-4AB6-B405-3E012A48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F008-5CF8-4F0C-8E9C-A0FDBC8A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42E5-B236-4620-AB70-95FD0BDA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C381-9C9B-4D03-9FCE-587B9849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FADEE-9A5F-4CAC-A095-4C93D0AB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30D7-9886-48E7-B8A8-AE47A5E5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7E3B-94C1-455F-BE74-8640886A6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8525-109F-46CA-AA15-DF122EFF61E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092D-E4F3-4667-AC73-1F41177FF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2B86-3C62-4BC6-92EB-C7BCB6344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4188-636C-4D27-A48D-DCDD93E7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6581" TargetMode="External"/><Relationship Id="rId2" Type="http://schemas.openxmlformats.org/officeDocument/2006/relationships/hyperlink" Target="https://arxiv.org/abs/1511.059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6.1029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838498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530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Deep Function Approximation fo</a:t>
            </a:r>
            <a:r>
              <a:rPr lang="en-US" sz="3500" dirty="0">
                <a:latin typeface="+mj-lt"/>
              </a:rPr>
              <a:t>r Reinforcement Learning</a:t>
            </a:r>
            <a:endParaRPr lang="en-US" sz="3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767945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  <a:endParaRPr lang="en-US" sz="1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BE508EA-1613-495A-9D20-0CC598797DF4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2019, 2022, Stephen F Elston. All rights reserved.</a:t>
            </a:r>
          </a:p>
          <a:p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1625672-F2CD-0116-0673-77C49C92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888" y="4474739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DQN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177871"/>
            <a:ext cx="10515600" cy="5279755"/>
          </a:xfrm>
        </p:spPr>
        <p:txBody>
          <a:bodyPr>
            <a:normAutofit/>
          </a:bodyPr>
          <a:lstStyle/>
          <a:p>
            <a:r>
              <a:rPr lang="en-US" dirty="0"/>
              <a:t>How to deal with the </a:t>
            </a:r>
            <a:r>
              <a:rPr lang="en-US" b="1" dirty="0"/>
              <a:t>bias in the DQN algorithm?</a:t>
            </a:r>
          </a:p>
          <a:p>
            <a:r>
              <a:rPr lang="en-US" dirty="0"/>
              <a:t> The </a:t>
            </a:r>
            <a:r>
              <a:rPr lang="en-US" b="1" dirty="0"/>
              <a:t>Double DQN algorithm </a:t>
            </a:r>
            <a:r>
              <a:rPr lang="en-US" dirty="0"/>
              <a:t>eliminates the bias</a:t>
            </a:r>
          </a:p>
          <a:p>
            <a:r>
              <a:rPr lang="en-US" dirty="0"/>
              <a:t>The DDQN algorithm uses </a:t>
            </a:r>
            <a:r>
              <a:rPr lang="en-US" b="1" dirty="0"/>
              <a:t>two online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Initially one model acts as the </a:t>
            </a:r>
            <a:r>
              <a:rPr lang="en-US" sz="2800" b="1" dirty="0"/>
              <a:t>online model </a:t>
            </a:r>
            <a:r>
              <a:rPr lang="en-US" sz="2800" dirty="0"/>
              <a:t>and the other as the </a:t>
            </a:r>
            <a:r>
              <a:rPr lang="en-US" sz="2800" b="1" dirty="0"/>
              <a:t>target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Samples are added to the same </a:t>
            </a:r>
            <a:r>
              <a:rPr lang="en-US" sz="2800" b="1" dirty="0"/>
              <a:t>replay buffer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b="1" dirty="0"/>
              <a:t>online model is updated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b="1" dirty="0"/>
              <a:t>roles of the models are switched </a:t>
            </a:r>
            <a:r>
              <a:rPr lang="en-US" sz="2800" dirty="0"/>
              <a:t>and return to step 1</a:t>
            </a:r>
          </a:p>
          <a:p>
            <a:r>
              <a:rPr lang="en-US" sz="3200" dirty="0"/>
              <a:t>Alternating models and sampling eliminates bias</a:t>
            </a:r>
          </a:p>
          <a:p>
            <a:pPr marL="914400" lvl="1" indent="-457200">
              <a:buFont typeface="+mj-lt"/>
              <a:buAutoNum type="arabicPeriod"/>
            </a:pP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Key Improvements in DQN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177871"/>
            <a:ext cx="10515600" cy="5279755"/>
          </a:xfrm>
        </p:spPr>
        <p:txBody>
          <a:bodyPr>
            <a:normAutofit/>
          </a:bodyPr>
          <a:lstStyle/>
          <a:p>
            <a:r>
              <a:rPr lang="en-US" dirty="0"/>
              <a:t>Considerable research is improving the </a:t>
            </a:r>
            <a:r>
              <a:rPr lang="en-US" b="1" dirty="0"/>
              <a:t>sample efficiency </a:t>
            </a:r>
            <a:r>
              <a:rPr lang="en-US" dirty="0"/>
              <a:t>of DQN algorithms</a:t>
            </a:r>
          </a:p>
          <a:p>
            <a:r>
              <a:rPr lang="en-US" dirty="0"/>
              <a:t>Three key improvements for DQN:</a:t>
            </a:r>
          </a:p>
          <a:p>
            <a:pPr marL="914400" indent="3175">
              <a:buNone/>
            </a:pPr>
            <a:r>
              <a:rPr lang="en-US" dirty="0">
                <a:hlinkClick r:id="rId2"/>
              </a:rPr>
              <a:t>Prioritized Experience Relay, </a:t>
            </a:r>
            <a:r>
              <a:rPr lang="en-US" dirty="0" err="1">
                <a:hlinkClick r:id="rId2"/>
              </a:rPr>
              <a:t>Schaul</a:t>
            </a:r>
            <a:r>
              <a:rPr lang="en-US" dirty="0">
                <a:hlinkClick r:id="rId2"/>
              </a:rPr>
              <a:t>, et. al., 2016</a:t>
            </a:r>
            <a:endParaRPr lang="en-US" dirty="0"/>
          </a:p>
          <a:p>
            <a:pPr marL="914400" indent="3175">
              <a:buNone/>
            </a:pPr>
            <a:r>
              <a:rPr lang="en-US" dirty="0">
                <a:hlinkClick r:id="rId3"/>
              </a:rPr>
              <a:t>Dueling Network Architectures for Deep Reinforcement Learning, Wang et. al., 2016</a:t>
            </a:r>
            <a:endParaRPr lang="en-US" dirty="0"/>
          </a:p>
          <a:p>
            <a:pPr marL="914400" indent="3175">
              <a:buNone/>
            </a:pPr>
            <a:r>
              <a:rPr lang="en-US" dirty="0">
                <a:hlinkClick r:id="rId4"/>
              </a:rPr>
              <a:t>Noisy Networks for Exploration, Fortunato, et. al., 2018</a:t>
            </a:r>
            <a:endParaRPr lang="en-US" sz="2800" dirty="0"/>
          </a:p>
          <a:p>
            <a:pPr marL="914400" indent="3175"/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067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Prioritized Replay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177871"/>
            <a:ext cx="10515600" cy="5279755"/>
          </a:xfrm>
        </p:spPr>
        <p:txBody>
          <a:bodyPr>
            <a:normAutofit/>
          </a:bodyPr>
          <a:lstStyle/>
          <a:p>
            <a:r>
              <a:rPr lang="en-US" dirty="0"/>
              <a:t>For DQN and DDQN is </a:t>
            </a:r>
            <a:r>
              <a:rPr lang="en-US" b="1" dirty="0"/>
              <a:t>uniform probability of sampling </a:t>
            </a:r>
            <a:r>
              <a:rPr lang="en-US" dirty="0"/>
              <a:t>(learning) from </a:t>
            </a:r>
            <a:r>
              <a:rPr lang="en-US"/>
              <a:t>cases in </a:t>
            </a:r>
            <a:r>
              <a:rPr lang="en-US" dirty="0"/>
              <a:t>replay buffer</a:t>
            </a:r>
          </a:p>
          <a:p>
            <a:r>
              <a:rPr lang="en-US" dirty="0"/>
              <a:t>Uniform sampling can lead to slow learning</a:t>
            </a:r>
          </a:p>
          <a:p>
            <a:pPr lvl="1"/>
            <a:r>
              <a:rPr lang="en-US" sz="2800" dirty="0"/>
              <a:t>Samples with little information sampled</a:t>
            </a:r>
          </a:p>
          <a:p>
            <a:pPr lvl="1"/>
            <a:r>
              <a:rPr lang="en-US" sz="2800" dirty="0"/>
              <a:t>Samples with high information may not be sampled</a:t>
            </a:r>
          </a:p>
          <a:p>
            <a:r>
              <a:rPr lang="en-US" dirty="0"/>
              <a:t>Prioritized replay buffer implements importance sampling</a:t>
            </a:r>
          </a:p>
          <a:p>
            <a:pPr lvl="1"/>
            <a:r>
              <a:rPr lang="en-US" sz="2800" dirty="0"/>
              <a:t>Samples with high information more likely to be sampled </a:t>
            </a:r>
          </a:p>
          <a:p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89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Prioritized Replay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981559"/>
            <a:ext cx="10515600" cy="52797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Importance sampling for prioritized replay</a:t>
            </a:r>
          </a:p>
          <a:p>
            <a:r>
              <a:rPr lang="en-US" dirty="0"/>
              <a:t>Unfortunately no direct way to measure importance or information</a:t>
            </a:r>
          </a:p>
          <a:p>
            <a:r>
              <a:rPr lang="en-US" sz="2800" dirty="0"/>
              <a:t>Use </a:t>
            </a:r>
            <a:r>
              <a:rPr lang="en-US" sz="2800" b="1" dirty="0"/>
              <a:t>absolute value of TD error as proxy: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This importance measure is both </a:t>
            </a:r>
            <a:r>
              <a:rPr lang="en-US" b="1" dirty="0"/>
              <a:t>deterministic</a:t>
            </a:r>
            <a:r>
              <a:rPr lang="en-US" dirty="0"/>
              <a:t> and </a:t>
            </a:r>
            <a:r>
              <a:rPr lang="en-US" b="1" dirty="0"/>
              <a:t>subject to noise </a:t>
            </a:r>
            <a:endParaRPr lang="en-US" sz="2800" b="1" dirty="0"/>
          </a:p>
          <a:p>
            <a:endParaRPr lang="en-US" dirty="0"/>
          </a:p>
          <a:p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7D2C3-B297-4878-B622-258B34D3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5" y="2679238"/>
            <a:ext cx="8949787" cy="7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472943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Prioritized Replay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4" y="936354"/>
            <a:ext cx="10515600" cy="5680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Importance sampling for prioritized replay</a:t>
            </a:r>
          </a:p>
          <a:p>
            <a:r>
              <a:rPr lang="en-US" sz="2800" dirty="0"/>
              <a:t>Use </a:t>
            </a:r>
            <a:r>
              <a:rPr lang="en-US" sz="2800" b="1" dirty="0"/>
              <a:t>absolute value of TD error as proxy:</a:t>
            </a:r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Use probability, P(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endParaRPr lang="en-US" sz="2800" b="1" dirty="0"/>
          </a:p>
          <a:p>
            <a:endParaRPr lang="en-US" b="1" dirty="0"/>
          </a:p>
          <a:p>
            <a:endParaRPr lang="en-US" sz="2800" b="1" dirty="0"/>
          </a:p>
          <a:p>
            <a:r>
              <a:rPr lang="en-US" dirty="0"/>
              <a:t>Exponent,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, determines degree of prioritization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/>
              <a:t>  = 0, </a:t>
            </a:r>
            <a:r>
              <a:rPr lang="en-US" sz="2800" dirty="0"/>
              <a:t>sampling is uniform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ymbol" panose="05050102010706020507" pitchFamily="18" charset="2"/>
              </a:rPr>
              <a:t>a</a:t>
            </a:r>
            <a:r>
              <a:rPr lang="en-US" sz="2800" dirty="0"/>
              <a:t>  = 1, sampling sensitive to TD error and P(</a:t>
            </a:r>
            <a:r>
              <a:rPr lang="en-US" sz="2800" dirty="0" err="1"/>
              <a:t>i</a:t>
            </a:r>
            <a:r>
              <a:rPr lang="en-US" sz="2800" dirty="0"/>
              <a:t>) distribution is </a:t>
            </a:r>
            <a:r>
              <a:rPr lang="en-US" sz="2800" dirty="0" err="1"/>
              <a:t>softmax</a:t>
            </a:r>
            <a:endParaRPr lang="en-US" sz="2800" dirty="0"/>
          </a:p>
          <a:p>
            <a:endParaRPr lang="en-US" dirty="0"/>
          </a:p>
          <a:p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7D2C3-B297-4878-B622-258B34D3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43" y="1912347"/>
            <a:ext cx="8949787" cy="749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7C8ACC-315E-4333-B353-9610101D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16" y="3383662"/>
            <a:ext cx="2545435" cy="12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472943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Prioritized Replay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4" y="936354"/>
            <a:ext cx="10515600" cy="592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Importance sampling for prioritized replay</a:t>
            </a:r>
          </a:p>
          <a:p>
            <a:r>
              <a:rPr lang="en-US" dirty="0"/>
              <a:t>Importance sampling introduces a biased estimate of the TD errors</a:t>
            </a:r>
          </a:p>
          <a:p>
            <a:pPr lvl="1"/>
            <a:r>
              <a:rPr lang="en-US" sz="2800" dirty="0"/>
              <a:t>Cases with larger error more likely to be sampled</a:t>
            </a:r>
          </a:p>
          <a:p>
            <a:r>
              <a:rPr lang="en-US" dirty="0"/>
              <a:t>Use </a:t>
            </a:r>
            <a:r>
              <a:rPr lang="en-US" b="1" dirty="0"/>
              <a:t>normalized importance sample weighting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With normalization, </a:t>
            </a:r>
          </a:p>
          <a:p>
            <a:endParaRPr lang="en-US" dirty="0"/>
          </a:p>
          <a:p>
            <a:r>
              <a:rPr lang="en-US" dirty="0"/>
              <a:t>The adjusted TD error is then, </a:t>
            </a:r>
          </a:p>
          <a:p>
            <a:r>
              <a:rPr lang="en-US" dirty="0"/>
              <a:t>If exponent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 = 1, bias is fully adjusted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5CB41-7691-4B54-9F74-9724FC3B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46" y="3078358"/>
            <a:ext cx="3867473" cy="926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8633A-F32B-4E49-91DD-75E024E9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17" y="5665762"/>
            <a:ext cx="810298" cy="511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693C3-244A-4BB1-9913-95C8D88B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01" y="4367899"/>
            <a:ext cx="1688389" cy="10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RL with Function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/>
          </a:bodyPr>
          <a:lstStyle/>
          <a:p>
            <a:r>
              <a:rPr lang="en-US" dirty="0"/>
              <a:t>Deep function approximators </a:t>
            </a:r>
          </a:p>
          <a:p>
            <a:r>
              <a:rPr lang="en-US" dirty="0"/>
              <a:t>Q-learning and function approximation</a:t>
            </a:r>
          </a:p>
          <a:p>
            <a:r>
              <a:rPr lang="en-US" dirty="0"/>
              <a:t>Deep Q Network algorithm</a:t>
            </a:r>
          </a:p>
          <a:p>
            <a:r>
              <a:rPr lang="en-US" dirty="0"/>
              <a:t>Double DQN algorithm</a:t>
            </a:r>
          </a:p>
          <a:p>
            <a:r>
              <a:rPr lang="en-US" dirty="0"/>
              <a:t>Prioritize replay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2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RL with Function Approximation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29"/>
            <a:ext cx="10515600" cy="4903334"/>
          </a:xfrm>
        </p:spPr>
        <p:txBody>
          <a:bodyPr>
            <a:normAutofit/>
          </a:bodyPr>
          <a:lstStyle/>
          <a:p>
            <a:r>
              <a:rPr lang="en-US" dirty="0"/>
              <a:t>Deep function approximators </a:t>
            </a:r>
          </a:p>
          <a:p>
            <a:r>
              <a:rPr lang="en-US" dirty="0"/>
              <a:t>Q-learning and function approximation</a:t>
            </a:r>
          </a:p>
          <a:p>
            <a:r>
              <a:rPr lang="en-US" dirty="0"/>
              <a:t>Deep Q Network algorithm</a:t>
            </a:r>
          </a:p>
          <a:p>
            <a:r>
              <a:rPr lang="en-US" dirty="0"/>
              <a:t>Double DQN algorithm</a:t>
            </a:r>
          </a:p>
          <a:p>
            <a:r>
              <a:rPr lang="en-US" dirty="0"/>
              <a:t>Prioritize replay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DQN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6" y="1051613"/>
            <a:ext cx="10515600" cy="5478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can deep Q-Learning be applied to function approximation? </a:t>
            </a:r>
          </a:p>
          <a:p>
            <a:r>
              <a:rPr lang="en-US" dirty="0"/>
              <a:t>Q-learning with function approximation known to </a:t>
            </a:r>
            <a:r>
              <a:rPr lang="en-US" b="1" dirty="0"/>
              <a:t>not converge</a:t>
            </a:r>
          </a:p>
          <a:p>
            <a:r>
              <a:rPr lang="en-US" dirty="0"/>
              <a:t>Use </a:t>
            </a:r>
            <a:r>
              <a:rPr lang="en-US" b="1" dirty="0"/>
              <a:t>two deep neural networks</a:t>
            </a:r>
          </a:p>
          <a:p>
            <a:r>
              <a:rPr lang="en-US" dirty="0"/>
              <a:t>The </a:t>
            </a:r>
            <a:r>
              <a:rPr lang="en-US" b="1" dirty="0"/>
              <a:t>online networks </a:t>
            </a:r>
            <a:r>
              <a:rPr lang="en-US" dirty="0"/>
              <a:t>updates the model weights as a </a:t>
            </a:r>
            <a:r>
              <a:rPr lang="en-US" b="1" dirty="0"/>
              <a:t>regression problem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Not Q-learning</a:t>
            </a:r>
          </a:p>
          <a:p>
            <a:r>
              <a:rPr lang="en-US" dirty="0"/>
              <a:t>The </a:t>
            </a:r>
            <a:r>
              <a:rPr lang="en-US" b="1" dirty="0"/>
              <a:t>target network </a:t>
            </a:r>
            <a:r>
              <a:rPr lang="en-US" dirty="0"/>
              <a:t>computes the bootstrap estimates,                         , using </a:t>
            </a:r>
            <a:r>
              <a:rPr lang="en-US" b="1" dirty="0"/>
              <a:t>fixed weights</a:t>
            </a:r>
            <a:r>
              <a:rPr lang="en-US" dirty="0"/>
              <a:t>, </a:t>
            </a:r>
            <a:r>
              <a:rPr lang="en-US" b="1" i="1" dirty="0"/>
              <a:t>w</a:t>
            </a:r>
            <a:r>
              <a:rPr lang="en-US" b="1" i="1" baseline="30000" dirty="0"/>
              <a:t>-</a:t>
            </a:r>
            <a:endParaRPr lang="en-US" baseline="30000" dirty="0"/>
          </a:p>
          <a:p>
            <a:r>
              <a:rPr lang="en-US" dirty="0"/>
              <a:t>Weights of the target network are updated periodically</a:t>
            </a:r>
          </a:p>
          <a:p>
            <a:r>
              <a:rPr lang="en-US" dirty="0"/>
              <a:t>Indirect use of Q-learning algorithm!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03522-C3F2-4C9C-8337-033FA5C7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661" y="4493015"/>
            <a:ext cx="1980180" cy="3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DQN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2FE05-DC7C-4799-95DA-2EBDC4327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56" y="1051613"/>
                <a:ext cx="10515600" cy="5478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Deep Q Network</a:t>
                </a:r>
                <a:r>
                  <a:rPr lang="en-US" sz="3200" dirty="0"/>
                  <a:t> as a function approximator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DQN algorithm </a:t>
                </a:r>
                <a:r>
                  <a:rPr lang="en-US" dirty="0"/>
                  <a:t>learns the weights of                       with </a:t>
                </a:r>
                <a:r>
                  <a:rPr lang="en-US" b="1" dirty="0"/>
                  <a:t>online model </a:t>
                </a:r>
                <a:r>
                  <a:rPr lang="en-US" dirty="0"/>
                  <a:t>as a </a:t>
                </a:r>
                <a:r>
                  <a:rPr lang="en-US" b="1" dirty="0"/>
                  <a:t>regression problem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The regression estimator learns </a:t>
                </a:r>
                <a:r>
                  <a:rPr lang="en-US" b="1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/>
                  <a:t> minimizing loss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b="1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/>
                  <a:t> is updated on each training epoch, as typical with deep neural networks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2FE05-DC7C-4799-95DA-2EBDC4327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56" y="1051613"/>
                <a:ext cx="10515600" cy="5478584"/>
              </a:xfrm>
              <a:blipFill>
                <a:blip r:embed="rId2"/>
                <a:stretch>
                  <a:fillRect l="-1449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E624050-8C1E-4D10-A9D5-BEAD660F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16" y="1536414"/>
            <a:ext cx="1745739" cy="523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B64274-D602-465B-A74A-063E27082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769" y="3055952"/>
            <a:ext cx="5247474" cy="9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DQN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2FE05-DC7C-4799-95DA-2EBDC4327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824" y="968956"/>
                <a:ext cx="11428980" cy="5478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Deep neural network as a function approximator for differentiable function</a:t>
                </a:r>
              </a:p>
              <a:p>
                <a:r>
                  <a:rPr lang="en-US" dirty="0"/>
                  <a:t>The gradient descent weight update 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With semi-gradient</a:t>
                </a:r>
              </a:p>
              <a:p>
                <a:endParaRPr lang="en-US" b="1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12FE05-DC7C-4799-95DA-2EBDC4327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824" y="968956"/>
                <a:ext cx="11428980" cy="5478584"/>
              </a:xfrm>
              <a:blipFill>
                <a:blip r:embed="rId2"/>
                <a:stretch>
                  <a:fillRect l="-1387" t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55C72C9-B91F-479C-B085-DA64C7A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690" y="3468756"/>
            <a:ext cx="5196427" cy="32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DQN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6" y="1051613"/>
            <a:ext cx="10515600" cy="5478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Deep neural network as a function approximator</a:t>
            </a:r>
          </a:p>
          <a:p>
            <a:r>
              <a:rPr lang="en-US" sz="3200" dirty="0"/>
              <a:t>The regression estimator learns </a:t>
            </a:r>
            <a:r>
              <a:rPr lang="en-US" sz="3200" b="1" dirty="0" err="1"/>
              <a:t>w</a:t>
            </a:r>
            <a:r>
              <a:rPr lang="en-US" sz="3200" baseline="-25000" dirty="0" err="1"/>
              <a:t>t</a:t>
            </a:r>
            <a:r>
              <a:rPr lang="en-US" sz="3200" dirty="0"/>
              <a:t> minimizing loss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gain is:</a:t>
            </a:r>
          </a:p>
          <a:p>
            <a:r>
              <a:rPr lang="en-US" dirty="0"/>
              <a:t>                                     is computed with the </a:t>
            </a:r>
            <a:r>
              <a:rPr lang="en-US" b="1" dirty="0"/>
              <a:t>target model </a:t>
            </a:r>
            <a:r>
              <a:rPr lang="en-US" dirty="0"/>
              <a:t>with </a:t>
            </a:r>
            <a:r>
              <a:rPr lang="en-US" b="1" dirty="0"/>
              <a:t>fixed weights,</a:t>
            </a:r>
          </a:p>
          <a:p>
            <a:r>
              <a:rPr lang="en-US" dirty="0"/>
              <a:t>Weights,         , must be frozen so gain bootstrap estimate,             , is stable</a:t>
            </a:r>
          </a:p>
          <a:p>
            <a:r>
              <a:rPr lang="en-US" dirty="0"/>
              <a:t>Every T epochs the target model weights are updated,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B64274-D602-465B-A74A-063E2708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59" y="2137291"/>
            <a:ext cx="5942309" cy="103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BC988-7A81-420F-9A13-0961CE0B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434" y="3600012"/>
            <a:ext cx="6773405" cy="656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7CC25-BA01-4A54-8B7B-6B5965F39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33" y="4134309"/>
            <a:ext cx="3040010" cy="57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8B051-A85C-4D01-AA91-3038F8000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559" y="4577022"/>
            <a:ext cx="645443" cy="462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F153B-EDF6-43CF-8A43-7BF3F4160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84" y="5089102"/>
            <a:ext cx="645443" cy="46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25A40-A92D-47F3-BDF5-F7857FCE6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9624" y="5089102"/>
            <a:ext cx="951665" cy="527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26155-9A66-4368-8FF6-469A17E55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96" y="6045987"/>
            <a:ext cx="1654740" cy="4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/>
              <a:t>Data </a:t>
            </a:r>
            <a:r>
              <a:rPr lang="en-US" dirty="0"/>
              <a:t>Replay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263423"/>
            <a:ext cx="10515600" cy="519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Replay Buffer</a:t>
            </a:r>
          </a:p>
          <a:p>
            <a:r>
              <a:rPr lang="en-US" dirty="0"/>
              <a:t>Deep neural networks </a:t>
            </a:r>
            <a:r>
              <a:rPr lang="en-US" b="1" dirty="0"/>
              <a:t>trained with stochastic gradient descent</a:t>
            </a:r>
          </a:p>
          <a:p>
            <a:r>
              <a:rPr lang="en-US" dirty="0"/>
              <a:t>Gradient descent requires </a:t>
            </a:r>
            <a:r>
              <a:rPr lang="en-US" b="1" dirty="0"/>
              <a:t>mini-batch samples </a:t>
            </a:r>
            <a:r>
              <a:rPr lang="en-US" dirty="0"/>
              <a:t>from data</a:t>
            </a:r>
          </a:p>
          <a:p>
            <a:r>
              <a:rPr lang="en-US" dirty="0"/>
              <a:t>How is this done?</a:t>
            </a:r>
          </a:p>
          <a:p>
            <a:r>
              <a:rPr lang="en-US" dirty="0"/>
              <a:t>Use </a:t>
            </a:r>
            <a:r>
              <a:rPr lang="en-US" b="1" dirty="0"/>
              <a:t>replay buffer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4"/>
            <a:ext cx="10515600" cy="55860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Replay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263423"/>
            <a:ext cx="10515600" cy="558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Replay Buffer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CFCA73-8624-485E-A660-62E4743630D1}"/>
              </a:ext>
            </a:extLst>
          </p:cNvPr>
          <p:cNvSpPr/>
          <p:nvPr/>
        </p:nvSpPr>
        <p:spPr>
          <a:xfrm>
            <a:off x="218718" y="3057041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BCADC-E390-4584-B3B0-D7673619B573}"/>
              </a:ext>
            </a:extLst>
          </p:cNvPr>
          <p:cNvSpPr/>
          <p:nvPr/>
        </p:nvSpPr>
        <p:spPr>
          <a:xfrm>
            <a:off x="218717" y="3615647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353FF-8243-4A39-90DA-74403CD07558}"/>
              </a:ext>
            </a:extLst>
          </p:cNvPr>
          <p:cNvSpPr/>
          <p:nvPr/>
        </p:nvSpPr>
        <p:spPr>
          <a:xfrm>
            <a:off x="218716" y="4174253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355DB-DC5F-411F-887A-4EB855D59681}"/>
              </a:ext>
            </a:extLst>
          </p:cNvPr>
          <p:cNvSpPr/>
          <p:nvPr/>
        </p:nvSpPr>
        <p:spPr>
          <a:xfrm>
            <a:off x="218715" y="4732859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B94D6-FD0E-4981-9F8A-4C0A316D20F0}"/>
              </a:ext>
            </a:extLst>
          </p:cNvPr>
          <p:cNvSpPr/>
          <p:nvPr/>
        </p:nvSpPr>
        <p:spPr>
          <a:xfrm>
            <a:off x="2662120" y="3057041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E354B-AC18-469A-8DBD-01BC77F4CBB3}"/>
              </a:ext>
            </a:extLst>
          </p:cNvPr>
          <p:cNvSpPr/>
          <p:nvPr/>
        </p:nvSpPr>
        <p:spPr>
          <a:xfrm>
            <a:off x="2662119" y="3615647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318DB-F842-4E3B-9433-F5DD2F22B151}"/>
              </a:ext>
            </a:extLst>
          </p:cNvPr>
          <p:cNvSpPr/>
          <p:nvPr/>
        </p:nvSpPr>
        <p:spPr>
          <a:xfrm>
            <a:off x="2662118" y="4174253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CA3A3-A76C-454B-A04A-2A132AF56750}"/>
              </a:ext>
            </a:extLst>
          </p:cNvPr>
          <p:cNvSpPr/>
          <p:nvPr/>
        </p:nvSpPr>
        <p:spPr>
          <a:xfrm>
            <a:off x="2662117" y="4732859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99A19-F382-4199-9634-CD23D5A139D3}"/>
              </a:ext>
            </a:extLst>
          </p:cNvPr>
          <p:cNvSpPr/>
          <p:nvPr/>
        </p:nvSpPr>
        <p:spPr>
          <a:xfrm>
            <a:off x="5111366" y="3060409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53D21-FC2F-4700-B220-B00509206F8E}"/>
              </a:ext>
            </a:extLst>
          </p:cNvPr>
          <p:cNvSpPr/>
          <p:nvPr/>
        </p:nvSpPr>
        <p:spPr>
          <a:xfrm>
            <a:off x="5111365" y="3619015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F9C6A-B27E-4E6B-B0CF-C7A4AB77AB96}"/>
              </a:ext>
            </a:extLst>
          </p:cNvPr>
          <p:cNvSpPr/>
          <p:nvPr/>
        </p:nvSpPr>
        <p:spPr>
          <a:xfrm>
            <a:off x="5111364" y="4177621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839B52-FF48-4CDB-B0CB-0096459C88AF}"/>
              </a:ext>
            </a:extLst>
          </p:cNvPr>
          <p:cNvSpPr/>
          <p:nvPr/>
        </p:nvSpPr>
        <p:spPr>
          <a:xfrm>
            <a:off x="5111363" y="4736227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04972-302F-4E2A-A1AE-B7790FDD2550}"/>
              </a:ext>
            </a:extLst>
          </p:cNvPr>
          <p:cNvSpPr/>
          <p:nvPr/>
        </p:nvSpPr>
        <p:spPr>
          <a:xfrm>
            <a:off x="7589481" y="3049083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60CFD6-E05B-46E1-BF5C-481DF794CAF7}"/>
              </a:ext>
            </a:extLst>
          </p:cNvPr>
          <p:cNvSpPr/>
          <p:nvPr/>
        </p:nvSpPr>
        <p:spPr>
          <a:xfrm>
            <a:off x="7589480" y="3607689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1A17D-F657-446A-A327-8B3D44A35D71}"/>
              </a:ext>
            </a:extLst>
          </p:cNvPr>
          <p:cNvSpPr/>
          <p:nvPr/>
        </p:nvSpPr>
        <p:spPr>
          <a:xfrm>
            <a:off x="7589479" y="4166295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CAF15-37A8-490B-9B42-E9091ADCCAC4}"/>
              </a:ext>
            </a:extLst>
          </p:cNvPr>
          <p:cNvSpPr/>
          <p:nvPr/>
        </p:nvSpPr>
        <p:spPr>
          <a:xfrm>
            <a:off x="7589478" y="4724901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1B0651-D4D9-4EDF-80F2-1514079B048C}"/>
              </a:ext>
            </a:extLst>
          </p:cNvPr>
          <p:cNvSpPr/>
          <p:nvPr/>
        </p:nvSpPr>
        <p:spPr>
          <a:xfrm>
            <a:off x="10060261" y="3071039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93786A-F0E6-4D08-8B10-6A6D59CEC133}"/>
              </a:ext>
            </a:extLst>
          </p:cNvPr>
          <p:cNvSpPr/>
          <p:nvPr/>
        </p:nvSpPr>
        <p:spPr>
          <a:xfrm>
            <a:off x="10060260" y="3629645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C83F93-A65D-4D80-9728-AA4EBF1B96FC}"/>
              </a:ext>
            </a:extLst>
          </p:cNvPr>
          <p:cNvSpPr/>
          <p:nvPr/>
        </p:nvSpPr>
        <p:spPr>
          <a:xfrm>
            <a:off x="10060259" y="4188251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4753F7-FEE8-4ED9-8AAF-D1BAF69DD2C1}"/>
              </a:ext>
            </a:extLst>
          </p:cNvPr>
          <p:cNvSpPr/>
          <p:nvPr/>
        </p:nvSpPr>
        <p:spPr>
          <a:xfrm>
            <a:off x="10060258" y="4746857"/>
            <a:ext cx="1811215" cy="55860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51DBA-D8EC-4303-8487-278B91B13C40}"/>
              </a:ext>
            </a:extLst>
          </p:cNvPr>
          <p:cNvSpPr txBox="1"/>
          <p:nvPr/>
        </p:nvSpPr>
        <p:spPr>
          <a:xfrm>
            <a:off x="218715" y="2028708"/>
            <a:ext cx="181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28A3CA3-14F6-42C7-8853-E2B576E21C12}"/>
              </a:ext>
            </a:extLst>
          </p:cNvPr>
          <p:cNvSpPr/>
          <p:nvPr/>
        </p:nvSpPr>
        <p:spPr>
          <a:xfrm>
            <a:off x="798740" y="2498435"/>
            <a:ext cx="651163" cy="52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D4D03-59A1-408D-AC55-A843A79ED365}"/>
              </a:ext>
            </a:extLst>
          </p:cNvPr>
          <p:cNvSpPr txBox="1"/>
          <p:nvPr/>
        </p:nvSpPr>
        <p:spPr>
          <a:xfrm>
            <a:off x="2682896" y="2051993"/>
            <a:ext cx="181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2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F04C81E-62D1-443C-BFAC-4AB63AE4C6A0}"/>
              </a:ext>
            </a:extLst>
          </p:cNvPr>
          <p:cNvSpPr/>
          <p:nvPr/>
        </p:nvSpPr>
        <p:spPr>
          <a:xfrm>
            <a:off x="3262921" y="2521720"/>
            <a:ext cx="651163" cy="52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A95A3-4521-46CE-938F-E9C7700434C7}"/>
              </a:ext>
            </a:extLst>
          </p:cNvPr>
          <p:cNvSpPr txBox="1"/>
          <p:nvPr/>
        </p:nvSpPr>
        <p:spPr>
          <a:xfrm>
            <a:off x="5152925" y="2078646"/>
            <a:ext cx="181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3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41BA383-7F59-43BC-BB9E-12C467332DBA}"/>
              </a:ext>
            </a:extLst>
          </p:cNvPr>
          <p:cNvSpPr/>
          <p:nvPr/>
        </p:nvSpPr>
        <p:spPr>
          <a:xfrm>
            <a:off x="5732950" y="2548373"/>
            <a:ext cx="651163" cy="52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C6D293-8FA9-4350-9BBE-281846B137CE}"/>
              </a:ext>
            </a:extLst>
          </p:cNvPr>
          <p:cNvSpPr txBox="1"/>
          <p:nvPr/>
        </p:nvSpPr>
        <p:spPr>
          <a:xfrm>
            <a:off x="7624152" y="2044035"/>
            <a:ext cx="181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4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DD7D7DB2-C789-4CC3-8999-F806AAFF7438}"/>
              </a:ext>
            </a:extLst>
          </p:cNvPr>
          <p:cNvSpPr/>
          <p:nvPr/>
        </p:nvSpPr>
        <p:spPr>
          <a:xfrm>
            <a:off x="8204177" y="2513762"/>
            <a:ext cx="651163" cy="52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18DC01-F8C5-4952-9A22-E84923E1D76F}"/>
              </a:ext>
            </a:extLst>
          </p:cNvPr>
          <p:cNvSpPr txBox="1"/>
          <p:nvPr/>
        </p:nvSpPr>
        <p:spPr>
          <a:xfrm>
            <a:off x="10122607" y="2089276"/>
            <a:ext cx="181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5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052E9BF-118B-4D20-8D21-4372F2817A3D}"/>
              </a:ext>
            </a:extLst>
          </p:cNvPr>
          <p:cNvSpPr/>
          <p:nvPr/>
        </p:nvSpPr>
        <p:spPr>
          <a:xfrm>
            <a:off x="10702632" y="2559003"/>
            <a:ext cx="651163" cy="52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13800A-4415-4F99-81AC-02B75E23A0A5}"/>
              </a:ext>
            </a:extLst>
          </p:cNvPr>
          <p:cNvSpPr txBox="1"/>
          <p:nvPr/>
        </p:nvSpPr>
        <p:spPr>
          <a:xfrm>
            <a:off x="10060257" y="5864069"/>
            <a:ext cx="181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1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78752F6-47F1-4D6A-A77E-27F043EFE813}"/>
              </a:ext>
            </a:extLst>
          </p:cNvPr>
          <p:cNvSpPr/>
          <p:nvPr/>
        </p:nvSpPr>
        <p:spPr>
          <a:xfrm>
            <a:off x="10702631" y="5338035"/>
            <a:ext cx="651163" cy="526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20B2578-4FDC-457F-9185-FAB39023C8E9}"/>
              </a:ext>
            </a:extLst>
          </p:cNvPr>
          <p:cNvSpPr/>
          <p:nvPr/>
        </p:nvSpPr>
        <p:spPr>
          <a:xfrm>
            <a:off x="2024085" y="3886991"/>
            <a:ext cx="589961" cy="558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61E59EF-CE60-49AA-BD09-E7ED549A4A8F}"/>
              </a:ext>
            </a:extLst>
          </p:cNvPr>
          <p:cNvSpPr/>
          <p:nvPr/>
        </p:nvSpPr>
        <p:spPr>
          <a:xfrm>
            <a:off x="4490405" y="3908948"/>
            <a:ext cx="589961" cy="558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89FF0A-4C5B-4334-A36D-D53840E76325}"/>
              </a:ext>
            </a:extLst>
          </p:cNvPr>
          <p:cNvSpPr/>
          <p:nvPr/>
        </p:nvSpPr>
        <p:spPr>
          <a:xfrm>
            <a:off x="6942705" y="3894950"/>
            <a:ext cx="639439" cy="558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A3BEAD7-4F15-457B-93E6-440163CC9658}"/>
              </a:ext>
            </a:extLst>
          </p:cNvPr>
          <p:cNvSpPr/>
          <p:nvPr/>
        </p:nvSpPr>
        <p:spPr>
          <a:xfrm>
            <a:off x="9397615" y="3914906"/>
            <a:ext cx="662642" cy="558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" grpId="0"/>
      <p:bldP spid="25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9739F-85A8-4ED0-8798-4A2970A9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690"/>
            <a:ext cx="10515600" cy="602829"/>
          </a:xfrm>
        </p:spPr>
        <p:txBody>
          <a:bodyPr>
            <a:normAutofit fontScale="90000"/>
          </a:bodyPr>
          <a:lstStyle/>
          <a:p>
            <a:r>
              <a:rPr lang="en-US" dirty="0"/>
              <a:t>DQN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2FE05-DC7C-4799-95DA-2EBDC432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08" y="765292"/>
            <a:ext cx="10515600" cy="558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Putting everything together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327422E-CB76-4527-A1AC-84E9DD666C39}"/>
              </a:ext>
            </a:extLst>
          </p:cNvPr>
          <p:cNvSpPr/>
          <p:nvPr/>
        </p:nvSpPr>
        <p:spPr>
          <a:xfrm>
            <a:off x="3897798" y="3988472"/>
            <a:ext cx="2324746" cy="1446508"/>
          </a:xfrm>
          <a:prstGeom prst="can">
            <a:avLst/>
          </a:prstGeom>
          <a:solidFill>
            <a:schemeClr val="accent1">
              <a:alpha val="2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Replay Buffer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0B5997-F5BE-4751-949F-3C0040174D21}"/>
              </a:ext>
            </a:extLst>
          </p:cNvPr>
          <p:cNvSpPr/>
          <p:nvPr/>
        </p:nvSpPr>
        <p:spPr>
          <a:xfrm>
            <a:off x="349273" y="3993411"/>
            <a:ext cx="3193565" cy="144650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Query Environment Compute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68499-A507-412D-82B3-E11CB47A64E7}"/>
              </a:ext>
            </a:extLst>
          </p:cNvPr>
          <p:cNvSpPr txBox="1"/>
          <p:nvPr/>
        </p:nvSpPr>
        <p:spPr>
          <a:xfrm>
            <a:off x="3343492" y="3132105"/>
            <a:ext cx="300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State</a:t>
            </a:r>
            <a:r>
              <a:rPr lang="en-US" sz="2800" baseline="-25000" dirty="0" err="1"/>
              <a:t>t</a:t>
            </a:r>
            <a:endParaRPr lang="en-US" sz="2800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5E00C-A35F-4385-9DFC-7B31E2B9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133" y="2852887"/>
            <a:ext cx="1333500" cy="3478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FDD68-D8B4-4C0D-87C1-1852FC50489C}"/>
              </a:ext>
            </a:extLst>
          </p:cNvPr>
          <p:cNvSpPr/>
          <p:nvPr/>
        </p:nvSpPr>
        <p:spPr>
          <a:xfrm>
            <a:off x="9137073" y="3993411"/>
            <a:ext cx="2542309" cy="144650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Update target model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Every T-cycles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FAF069E-5371-475D-99FB-9003E27CAE86}"/>
              </a:ext>
            </a:extLst>
          </p:cNvPr>
          <p:cNvSpPr/>
          <p:nvPr/>
        </p:nvSpPr>
        <p:spPr>
          <a:xfrm>
            <a:off x="4553447" y="3583033"/>
            <a:ext cx="472476" cy="558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4826-FA1E-41F0-B6E9-3A9959FFBB78}"/>
              </a:ext>
            </a:extLst>
          </p:cNvPr>
          <p:cNvSpPr/>
          <p:nvPr/>
        </p:nvSpPr>
        <p:spPr>
          <a:xfrm>
            <a:off x="1830859" y="2187161"/>
            <a:ext cx="235824" cy="182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D96E0855-072E-4ADD-BACD-511CE527F4D2}"/>
              </a:ext>
            </a:extLst>
          </p:cNvPr>
          <p:cNvSpPr/>
          <p:nvPr/>
        </p:nvSpPr>
        <p:spPr>
          <a:xfrm>
            <a:off x="1830858" y="1442392"/>
            <a:ext cx="3138932" cy="97043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6BFB0-B9E7-4986-929E-F477DB49F52B}"/>
              </a:ext>
            </a:extLst>
          </p:cNvPr>
          <p:cNvSpPr/>
          <p:nvPr/>
        </p:nvSpPr>
        <p:spPr>
          <a:xfrm>
            <a:off x="6793454" y="3988472"/>
            <a:ext cx="2101682" cy="144650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Learn </a:t>
            </a:r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dirty="0">
                <a:solidFill>
                  <a:schemeClr val="tx1"/>
                </a:solidFill>
              </a:rPr>
              <a:t> with online model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54F5FC6-4344-4C3E-A6E8-FC1B9DFC2F6C}"/>
              </a:ext>
            </a:extLst>
          </p:cNvPr>
          <p:cNvSpPr/>
          <p:nvPr/>
        </p:nvSpPr>
        <p:spPr>
          <a:xfrm rot="10800000">
            <a:off x="2384700" y="5422649"/>
            <a:ext cx="472476" cy="480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8B58482-1E86-4887-9332-7DFF7274F05E}"/>
              </a:ext>
            </a:extLst>
          </p:cNvPr>
          <p:cNvSpPr/>
          <p:nvPr/>
        </p:nvSpPr>
        <p:spPr>
          <a:xfrm rot="10800000">
            <a:off x="1263443" y="5434980"/>
            <a:ext cx="472476" cy="1047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31BAC2-C993-4607-A15C-D7E6C1F89F0B}"/>
              </a:ext>
            </a:extLst>
          </p:cNvPr>
          <p:cNvSpPr/>
          <p:nvPr/>
        </p:nvSpPr>
        <p:spPr>
          <a:xfrm>
            <a:off x="7751012" y="5439714"/>
            <a:ext cx="295258" cy="75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7C86B7-64F6-4B05-A151-3BED5E19236E}"/>
              </a:ext>
            </a:extLst>
          </p:cNvPr>
          <p:cNvSpPr/>
          <p:nvPr/>
        </p:nvSpPr>
        <p:spPr>
          <a:xfrm>
            <a:off x="10266247" y="5444829"/>
            <a:ext cx="283960" cy="98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67849A-9F75-4B2E-90AF-F18BD4B4630C}"/>
              </a:ext>
            </a:extLst>
          </p:cNvPr>
          <p:cNvSpPr/>
          <p:nvPr/>
        </p:nvSpPr>
        <p:spPr>
          <a:xfrm rot="16200000">
            <a:off x="5136940" y="3285807"/>
            <a:ext cx="272546" cy="554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53DC92-0158-4096-BA62-DB453CC9A2CF}"/>
              </a:ext>
            </a:extLst>
          </p:cNvPr>
          <p:cNvSpPr/>
          <p:nvPr/>
        </p:nvSpPr>
        <p:spPr>
          <a:xfrm rot="16200000">
            <a:off x="5816611" y="1905364"/>
            <a:ext cx="301505" cy="916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CF29172-ACD7-4762-AC05-C0649F3E953B}"/>
              </a:ext>
            </a:extLst>
          </p:cNvPr>
          <p:cNvSpPr/>
          <p:nvPr/>
        </p:nvSpPr>
        <p:spPr>
          <a:xfrm>
            <a:off x="7338047" y="3311415"/>
            <a:ext cx="544379" cy="65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74AD6-563A-4EB3-9468-5F0C621F0DB7}"/>
              </a:ext>
            </a:extLst>
          </p:cNvPr>
          <p:cNvSpPr/>
          <p:nvPr/>
        </p:nvSpPr>
        <p:spPr>
          <a:xfrm>
            <a:off x="5457261" y="3320785"/>
            <a:ext cx="311396" cy="82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00373D-583A-4D9D-9F69-F3A4E34D457A}"/>
              </a:ext>
            </a:extLst>
          </p:cNvPr>
          <p:cNvSpPr/>
          <p:nvPr/>
        </p:nvSpPr>
        <p:spPr>
          <a:xfrm rot="16200000">
            <a:off x="6499248" y="2263179"/>
            <a:ext cx="209777" cy="22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7AAD4DA-0244-460B-8ABE-3CE95DD60672}"/>
              </a:ext>
            </a:extLst>
          </p:cNvPr>
          <p:cNvSpPr/>
          <p:nvPr/>
        </p:nvSpPr>
        <p:spPr>
          <a:xfrm>
            <a:off x="10091757" y="3432350"/>
            <a:ext cx="538768" cy="558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ABE818-9A0E-46E8-BDD9-35A0892FE43A}"/>
              </a:ext>
            </a:extLst>
          </p:cNvPr>
          <p:cNvSpPr/>
          <p:nvPr/>
        </p:nvSpPr>
        <p:spPr>
          <a:xfrm>
            <a:off x="8162071" y="3286437"/>
            <a:ext cx="311396" cy="70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FF7D4D-8DD2-4FB9-B866-06CC3277F9A7}"/>
              </a:ext>
            </a:extLst>
          </p:cNvPr>
          <p:cNvSpPr/>
          <p:nvPr/>
        </p:nvSpPr>
        <p:spPr>
          <a:xfrm rot="16200000">
            <a:off x="9181625" y="2261971"/>
            <a:ext cx="301505" cy="234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A6017F9-D8A5-4879-A7F7-99369262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30" y="2126398"/>
            <a:ext cx="1739468" cy="52999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E51FC3C-A89D-4540-9D07-2057A5905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212" y="2606305"/>
            <a:ext cx="5652808" cy="6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11" grpId="0" animBg="1"/>
      <p:bldP spid="13" grpId="0" animBg="1"/>
      <p:bldP spid="19" grpId="0" animBg="1"/>
      <p:bldP spid="20" grpId="0" animBg="1"/>
      <p:bldP spid="1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10407</TotalTime>
  <Words>695</Words>
  <Application>Microsoft Office PowerPoint</Application>
  <PresentationFormat>Widescreen</PresentationFormat>
  <Paragraphs>160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Segoe UI Light</vt:lpstr>
      <vt:lpstr>Symbol</vt:lpstr>
      <vt:lpstr>Office Theme</vt:lpstr>
      <vt:lpstr>PowerPoint Presentation</vt:lpstr>
      <vt:lpstr>RL with Function Approximation</vt:lpstr>
      <vt:lpstr>DQN Algorithm</vt:lpstr>
      <vt:lpstr>DQN Algorithm</vt:lpstr>
      <vt:lpstr>DQN Algorithm</vt:lpstr>
      <vt:lpstr>DQN Algorithm</vt:lpstr>
      <vt:lpstr>Data Replay</vt:lpstr>
      <vt:lpstr>Data Replay</vt:lpstr>
      <vt:lpstr>DQN Algorithm</vt:lpstr>
      <vt:lpstr>Double DQN Algorithm</vt:lpstr>
      <vt:lpstr>Key Improvements in DQN</vt:lpstr>
      <vt:lpstr>Prioritized Replay</vt:lpstr>
      <vt:lpstr>Prioritized Replay</vt:lpstr>
      <vt:lpstr>Prioritized Replay</vt:lpstr>
      <vt:lpstr>Prioritized Replay</vt:lpstr>
      <vt:lpstr>Summary of RL with Function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with Function Approximation</dc:title>
  <dc:creator>Stephen Elston</dc:creator>
  <cp:lastModifiedBy>Stephe Elston</cp:lastModifiedBy>
  <cp:revision>450</cp:revision>
  <dcterms:created xsi:type="dcterms:W3CDTF">2019-06-07T01:34:56Z</dcterms:created>
  <dcterms:modified xsi:type="dcterms:W3CDTF">2022-06-19T15:46:37Z</dcterms:modified>
</cp:coreProperties>
</file>