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7" r:id="rId2"/>
    <p:sldId id="256" r:id="rId3"/>
    <p:sldId id="257" r:id="rId4"/>
    <p:sldId id="258" r:id="rId5"/>
    <p:sldId id="262" r:id="rId6"/>
    <p:sldId id="259" r:id="rId7"/>
    <p:sldId id="260" r:id="rId8"/>
    <p:sldId id="278" r:id="rId9"/>
    <p:sldId id="272" r:id="rId10"/>
    <p:sldId id="261" r:id="rId11"/>
    <p:sldId id="263" r:id="rId12"/>
    <p:sldId id="264" r:id="rId13"/>
    <p:sldId id="267" r:id="rId14"/>
    <p:sldId id="265" r:id="rId15"/>
    <p:sldId id="279" r:id="rId16"/>
    <p:sldId id="266" r:id="rId17"/>
    <p:sldId id="269" r:id="rId18"/>
    <p:sldId id="273" r:id="rId19"/>
    <p:sldId id="270" r:id="rId20"/>
    <p:sldId id="271" r:id="rId21"/>
    <p:sldId id="274" r:id="rId22"/>
    <p:sldId id="275" r:id="rId23"/>
    <p:sldId id="276" r:id="rId24"/>
    <p:sldId id="277" r:id="rId25"/>
    <p:sldId id="3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34513-FA52-4A32-ADA0-45024081FF6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F41C-5F13-49EF-9199-446F9515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CB00-9395-4820-B25E-DFB1987CB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11A1-55A2-4AAD-B63E-A649F8B75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37A9-A6B1-4161-B3BF-78C4CC1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68B4-79F7-486A-862D-7F99BE94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97A0-5A9E-4C00-8489-D65CBFB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904C-5840-4C40-BDFB-5164CC99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64729-DA69-418D-9997-ECEB80AD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5BF8-2FB4-4CEB-B0F0-BAE7021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8011-2A22-443E-9547-3504DC27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F56-476F-488A-B93D-29DA4366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580D1-E90A-4827-9420-9A4C17B11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B620E-2CA2-4AA4-8BD8-81728119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4AC1-372A-4DAA-959F-9C37BB84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9211-19AF-402D-B960-BC91342E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7D22-3FEE-4B65-922F-BCDA27E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826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DD05-99C9-40C8-9722-0A380827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3541-FDEF-4C08-8D0A-06EC86D7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044E-E127-40B7-AE6C-8772D98B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25D3-ADBA-483C-A0FA-CB75A4C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9175-2DF3-4731-ACD8-66C3950B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FE6E-A9A4-4810-A227-253EB0F8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683F-43CA-4ACE-81B5-3855FD87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AEC0-1B6E-4945-80EB-07D7BAB1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1952-80C2-4CAE-8487-A3458127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0029-EABA-4F83-9D87-61B56A22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A60-6FE5-40A5-A523-04749BDB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6E28-928F-41BF-AD2C-97AD9D65F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654A-A084-4A49-81D1-FCE524DB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821C-039F-4AC5-9078-5FCB92A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E188-095E-4976-80A6-246006EB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89E1-7C56-45CE-BFE0-1C178807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B643-4040-481A-8F69-A073E223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4B9D-8560-471B-9D64-30867BA0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B3ABE-378C-4A62-B61B-E007236F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CD847-90E2-4A2B-A2C9-2E000F9B1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68BE1-02C4-4514-9480-0E3694BC1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87426-C157-450D-8221-06899578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1198F-2BED-469C-B5B4-D944CE87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083ED-02A2-4794-87B0-8A010952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A94C-700C-4483-BF7E-0BD74CEF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48A44-9A05-487F-AEF0-C295DDC8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37371-39F6-41DC-971E-3B7BF438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82FF4-41FE-4A8C-8E32-4C87C067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25899-34EE-4D87-BF48-F2601935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C4705-9BAF-4D39-A863-77303F9B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632A-766D-487E-8F9B-FE4A35E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94F0-1501-4B7F-9979-C7F218A0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7CB8-2764-4DCB-84FB-AD843E81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A6ABD-DDB1-4C4F-9BA2-B2A463EF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55AC1-784C-4EAF-A959-6FE1BD78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B165-BF56-4BB0-9EB0-B4E59A81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30C1-4A6C-4895-B10A-F38EAF8E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0FCB-02F9-498B-A6E6-B1F7F1C6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5EA1F-396B-4099-9652-798C5B745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ECEB6-8C77-4C20-A882-F10D5522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30709-7071-4006-902B-2C91EFF8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3146-2511-4BE0-AA55-6F41EBAB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5FD9-D001-415C-A328-175CD19E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210F0-EE02-4628-86A4-016984F1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A53B-3F2C-4211-ABA2-EE30FD442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6A9F-CEC3-4671-AC0E-411A7458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9D75-FF1F-4B3B-A7CF-BF5663AD0DB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D514-1CB6-4214-88ED-FD0A1BCB9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62B-2716-45A7-B57C-1CCDD5DD4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DD235-2FAA-4281-A688-560ABD83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Policy Gradient </a:t>
            </a:r>
            <a:r>
              <a:rPr lang="en-US" sz="3500">
                <a:solidFill>
                  <a:schemeClr val="tx1"/>
                </a:solidFill>
                <a:latin typeface="+mj-lt"/>
              </a:rPr>
              <a:t>and Actor Critic Methods</a:t>
            </a:r>
            <a:endParaRPr lang="en-US" sz="3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1625672-F2CD-0116-0673-77C49C92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Gradient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Find an </a:t>
            </a:r>
            <a:r>
              <a:rPr lang="en-US" sz="3200" b="1" dirty="0"/>
              <a:t>analytic</a:t>
            </a:r>
            <a:r>
              <a:rPr lang="en-US" sz="3200" dirty="0"/>
              <a:t> representation of the </a:t>
            </a:r>
            <a:r>
              <a:rPr lang="en-US" sz="3200" b="1" dirty="0"/>
              <a:t>policy gradient</a:t>
            </a:r>
          </a:p>
          <a:p>
            <a:r>
              <a:rPr lang="en-US" dirty="0"/>
              <a:t>For episodic MDP, the Monte Carlo performance measure is the </a:t>
            </a:r>
            <a:r>
              <a:rPr lang="en-US" b="1" dirty="0"/>
              <a:t>loss function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               Where s</a:t>
            </a:r>
            <a:r>
              <a:rPr lang="en-US" baseline="-25000" dirty="0"/>
              <a:t>0</a:t>
            </a:r>
            <a:r>
              <a:rPr lang="en-US" dirty="0"/>
              <a:t> is the initial state</a:t>
            </a:r>
          </a:p>
          <a:p>
            <a:r>
              <a:rPr lang="en-US" dirty="0"/>
              <a:t>Given this loss function the policy gradient is then: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1A13-2818-4102-A3B7-557A6D8E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71" y="2661314"/>
            <a:ext cx="2454680" cy="500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F231B-F153-4F11-8251-2C3BE674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8" y="4383709"/>
            <a:ext cx="7093048" cy="1067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5802E5-0359-483B-A9D9-22A9203D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5469144"/>
            <a:ext cx="5628251" cy="10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Gradient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to compute                      ?</a:t>
            </a:r>
            <a:endParaRPr lang="en-US" sz="3200" b="1" dirty="0"/>
          </a:p>
          <a:p>
            <a:r>
              <a:rPr lang="en-US" dirty="0"/>
              <a:t>Start with the likelihood ratio: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identity to define the </a:t>
            </a:r>
            <a:r>
              <a:rPr lang="en-US" b="1" dirty="0"/>
              <a:t>score function</a:t>
            </a:r>
            <a:r>
              <a:rPr lang="en-US" dirty="0"/>
              <a:t>: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dirty="0"/>
              <a:t>Substituting the score function gives the gradient:</a:t>
            </a:r>
            <a:endParaRPr lang="en-US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C379E-B8BC-43E7-A88F-FC2780AE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7" y="1315616"/>
            <a:ext cx="2019946" cy="528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8D969-FFEE-4B8C-9023-AF0B50E7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0" y="2326603"/>
            <a:ext cx="6093981" cy="96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30A0A-4E69-4B8A-B235-F8B814B3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036" y="3921798"/>
            <a:ext cx="5507486" cy="1104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246B6-C2DF-4261-8E10-85DD97E33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428" y="5583118"/>
            <a:ext cx="7127687" cy="5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589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Direct application of policy gradient theorem: </a:t>
            </a:r>
            <a:r>
              <a:rPr lang="en-US" sz="3200" b="1" dirty="0"/>
              <a:t>Reinforce algorithm</a:t>
            </a:r>
          </a:p>
          <a:p>
            <a:r>
              <a:rPr lang="en-US" dirty="0"/>
              <a:t>Stochastic gradient ascent method</a:t>
            </a:r>
          </a:p>
          <a:p>
            <a:r>
              <a:rPr lang="en-US" dirty="0"/>
              <a:t>Basic 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Unbiased estimate of v(s) with Monte Carlo estimation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Update the parameters: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        </a:t>
            </a:r>
          </a:p>
          <a:p>
            <a:pPr marL="457200" lvl="1" indent="0">
              <a:buNone/>
            </a:pPr>
            <a:r>
              <a:rPr lang="en-US" sz="2800" dirty="0"/>
              <a:t>        where </a:t>
            </a:r>
            <a:r>
              <a:rPr lang="en-US" sz="2800" dirty="0">
                <a:latin typeface="Symbol" panose="05050102010706020507" pitchFamily="18" charset="2"/>
              </a:rPr>
              <a:t>a</a:t>
            </a:r>
            <a:r>
              <a:rPr lang="en-US" sz="2800" dirty="0"/>
              <a:t> is the learning rate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800" dirty="0"/>
              <a:t>Repeat 1. and 2.</a:t>
            </a:r>
          </a:p>
          <a:p>
            <a:r>
              <a:rPr lang="en-US" dirty="0"/>
              <a:t>But, policy gradient has high variance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9A08-35D4-40B0-BBFD-D9B1488A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29" y="4254366"/>
            <a:ext cx="6171715" cy="5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Deterministic vs. </a:t>
            </a:r>
            <a:r>
              <a:rPr lang="en-US" sz="3200" b="1" dirty="0"/>
              <a:t>stochastic policy</a:t>
            </a:r>
          </a:p>
          <a:p>
            <a:r>
              <a:rPr lang="en-US" dirty="0"/>
              <a:t>Deterministic policy maximizes state-value or action-value,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max</a:t>
            </a:r>
            <a:r>
              <a:rPr lang="en-US" sz="2800" baseline="-25000" dirty="0" err="1"/>
              <a:t>a</a:t>
            </a:r>
            <a:r>
              <a:rPr lang="en-US" sz="2800" baseline="-25000" dirty="0"/>
              <a:t> </a:t>
            </a:r>
            <a:r>
              <a:rPr lang="en-US" sz="2800" dirty="0"/>
              <a:t>Q(</a:t>
            </a:r>
            <a:r>
              <a:rPr lang="en-US" sz="2800" dirty="0" err="1"/>
              <a:t>s,a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Or,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-greedy</a:t>
            </a:r>
          </a:p>
          <a:p>
            <a:r>
              <a:rPr lang="en-US" b="1" dirty="0"/>
              <a:t>Stochastic policy </a:t>
            </a:r>
            <a:r>
              <a:rPr lang="en-US" dirty="0"/>
              <a:t>uses probabilistic actions</a:t>
            </a:r>
          </a:p>
          <a:p>
            <a:pPr lvl="1"/>
            <a:r>
              <a:rPr lang="en-US" sz="2800" dirty="0"/>
              <a:t>Does not need specific exploration steps</a:t>
            </a:r>
          </a:p>
          <a:p>
            <a:r>
              <a:rPr lang="en-US" dirty="0"/>
              <a:t>Stochastic policy useful when uncertainty in the optimal action:</a:t>
            </a:r>
          </a:p>
          <a:p>
            <a:pPr lvl="1"/>
            <a:r>
              <a:rPr lang="en-US" sz="2800" dirty="0"/>
              <a:t>Data from unreliable or inaccurate sensors: poor GPS signal</a:t>
            </a:r>
          </a:p>
          <a:p>
            <a:pPr lvl="1"/>
            <a:r>
              <a:rPr lang="en-US" sz="2800" dirty="0"/>
              <a:t>Response to actions uncertain: Self-driving car on ice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Stochastic policy for </a:t>
            </a:r>
            <a:r>
              <a:rPr lang="en-US" sz="3200" b="1" dirty="0"/>
              <a:t>discrete actions</a:t>
            </a:r>
          </a:p>
          <a:p>
            <a:r>
              <a:rPr lang="en-US" dirty="0"/>
              <a:t>Use </a:t>
            </a:r>
            <a:r>
              <a:rPr lang="en-US" b="1" dirty="0" err="1"/>
              <a:t>softmax</a:t>
            </a:r>
            <a:r>
              <a:rPr lang="en-US" b="1" dirty="0"/>
              <a:t> action preferences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linear function approximation</a:t>
            </a:r>
            <a:r>
              <a:rPr lang="en-US" dirty="0"/>
              <a:t>,                 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b="1" dirty="0"/>
              <a:t>Policy gradient theorem </a:t>
            </a:r>
            <a:r>
              <a:rPr lang="en-US" dirty="0"/>
              <a:t>gives </a:t>
            </a:r>
            <a:r>
              <a:rPr lang="en-US" b="1" dirty="0"/>
              <a:t>score function</a:t>
            </a:r>
            <a:r>
              <a:rPr lang="en-US" dirty="0"/>
              <a:t>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379BE-89A5-4DBE-A43B-68743D56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14" y="1986449"/>
            <a:ext cx="3780940" cy="1200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089C-1E3E-4677-8BCB-FF4D51C2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3161170"/>
            <a:ext cx="1370656" cy="48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02A43-215E-40EB-9BA7-31936285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14" y="3739409"/>
            <a:ext cx="3433276" cy="658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02CB2-DE62-488E-AD66-4E8BE9B2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292" y="5237331"/>
            <a:ext cx="6304674" cy="8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Stochastic policy for </a:t>
            </a:r>
            <a:r>
              <a:rPr lang="en-US" sz="3200" b="1" dirty="0"/>
              <a:t>continuous actions</a:t>
            </a:r>
          </a:p>
          <a:p>
            <a:r>
              <a:rPr lang="en-US" dirty="0"/>
              <a:t>Start with </a:t>
            </a:r>
            <a:r>
              <a:rPr lang="en-US" b="1" dirty="0"/>
              <a:t>Normally distributed action preferences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linear function approximation</a:t>
            </a:r>
            <a:r>
              <a:rPr lang="en-US" dirty="0"/>
              <a:t>,                 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Policy gradient theorem gives </a:t>
            </a:r>
            <a:r>
              <a:rPr lang="en-US" b="1" dirty="0"/>
              <a:t>score function </a:t>
            </a:r>
            <a:r>
              <a:rPr lang="en-US" dirty="0"/>
              <a:t>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089C-1E3E-4677-8BCB-FF4D51C2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9" y="3161170"/>
            <a:ext cx="1370656" cy="48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02A43-215E-40EB-9BA7-31936285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14" y="3739409"/>
            <a:ext cx="3433276" cy="658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775F2-7D72-44C6-A1BA-C805DF59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75" y="2300413"/>
            <a:ext cx="2644620" cy="604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2549F-4056-4524-B316-FB10C5D95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12" y="5316051"/>
            <a:ext cx="4709456" cy="11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Variance with a 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Direct application of policy gradient has </a:t>
            </a:r>
            <a:r>
              <a:rPr lang="en-US" sz="3200" b="1" dirty="0"/>
              <a:t>high variance</a:t>
            </a:r>
            <a:r>
              <a:rPr lang="en-US" sz="3200" dirty="0"/>
              <a:t>; e.g. Reinforce</a:t>
            </a:r>
            <a:endParaRPr lang="en-US" sz="3200" b="1" dirty="0"/>
          </a:p>
          <a:p>
            <a:r>
              <a:rPr lang="en-US" dirty="0"/>
              <a:t>Use </a:t>
            </a:r>
            <a:r>
              <a:rPr lang="en-US" b="1" dirty="0"/>
              <a:t>Actor-Critic method</a:t>
            </a:r>
            <a:r>
              <a:rPr lang="en-US" dirty="0"/>
              <a:t> to reduce variance</a:t>
            </a:r>
          </a:p>
          <a:p>
            <a:r>
              <a:rPr lang="en-US" sz="3200" b="1" dirty="0"/>
              <a:t>Critic</a:t>
            </a:r>
            <a:r>
              <a:rPr lang="en-US" sz="3200" dirty="0"/>
              <a:t> evaluates the policy</a:t>
            </a:r>
          </a:p>
          <a:p>
            <a:r>
              <a:rPr lang="en-US" sz="3200" dirty="0"/>
              <a:t>Critic uses approximate action-value parameterized by weight vector, </a:t>
            </a:r>
            <a:r>
              <a:rPr lang="en-US" sz="3200" b="1" dirty="0"/>
              <a:t>w</a:t>
            </a:r>
          </a:p>
          <a:p>
            <a:endParaRPr lang="en-US" sz="3200" b="1" dirty="0"/>
          </a:p>
          <a:p>
            <a:r>
              <a:rPr lang="en-US" sz="3200" b="1" dirty="0"/>
              <a:t>Actor</a:t>
            </a:r>
            <a:r>
              <a:rPr lang="en-US" sz="3200" dirty="0"/>
              <a:t> determines action policy </a:t>
            </a:r>
          </a:p>
          <a:p>
            <a:r>
              <a:rPr lang="en-US" sz="3200" dirty="0"/>
              <a:t>Actor parameterized by vector, </a:t>
            </a:r>
            <a:r>
              <a:rPr lang="en-US" sz="3200" dirty="0">
                <a:latin typeface="Symbol" panose="05050102010706020507" pitchFamily="18" charset="2"/>
              </a:rPr>
              <a:t>q,</a:t>
            </a:r>
            <a:r>
              <a:rPr lang="en-US" sz="3200" dirty="0"/>
              <a:t> updated using critic,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0573CD-0723-436E-8FBC-8DE4F21E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68" y="4184730"/>
            <a:ext cx="2744573" cy="438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0055F-B87C-4392-9A13-D9B15030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574" y="5382167"/>
            <a:ext cx="1142491" cy="4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Variance with a 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Actor-Critic uses </a:t>
            </a:r>
            <a:r>
              <a:rPr lang="en-US" sz="3200" b="1" dirty="0"/>
              <a:t>approximate policy gradient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With the parameter update (recall policy gradient theorem):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dirty="0"/>
              <a:t>Methods to approximate                  : </a:t>
            </a:r>
          </a:p>
          <a:p>
            <a:pPr lvl="1"/>
            <a:r>
              <a:rPr lang="en-US" sz="2800" dirty="0"/>
              <a:t>Monte Carlo action-value evaluation</a:t>
            </a:r>
          </a:p>
          <a:p>
            <a:pPr lvl="1"/>
            <a:r>
              <a:rPr lang="en-US" sz="2800" dirty="0"/>
              <a:t>TD bootstrap methods</a:t>
            </a:r>
          </a:p>
          <a:p>
            <a:pPr lvl="1"/>
            <a:r>
              <a:rPr lang="en-US" sz="2800" dirty="0"/>
              <a:t>Least squares minimization function approximation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AF9B5-1845-4A95-90D5-149385F0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25" y="1714851"/>
            <a:ext cx="6583433" cy="753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0518E-5E2A-44E2-8F8C-9D1FB80C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69" y="3358988"/>
            <a:ext cx="5599816" cy="453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B1456-2CDC-4BB7-B2E7-89D2FCFA0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711" y="4170855"/>
            <a:ext cx="1375992" cy="4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Bias in Actor-Critic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Actor-Critic methods can introduce considerable </a:t>
            </a:r>
            <a:r>
              <a:rPr lang="en-US" sz="3200" b="1" dirty="0"/>
              <a:t>bias</a:t>
            </a:r>
            <a:r>
              <a:rPr lang="en-US" sz="3200" dirty="0"/>
              <a:t> in the solution</a:t>
            </a:r>
            <a:endParaRPr lang="en-US" dirty="0"/>
          </a:p>
          <a:p>
            <a:r>
              <a:rPr lang="en-US" b="1" dirty="0"/>
              <a:t>Bias</a:t>
            </a:r>
            <a:r>
              <a:rPr lang="en-US" dirty="0"/>
              <a:t> leads to </a:t>
            </a:r>
            <a:r>
              <a:rPr lang="en-US" b="1" dirty="0"/>
              <a:t>poor convergence </a:t>
            </a:r>
            <a:r>
              <a:rPr lang="en-US" dirty="0"/>
              <a:t>and </a:t>
            </a:r>
            <a:r>
              <a:rPr lang="en-US" b="1" dirty="0"/>
              <a:t>sub-optimal solutions</a:t>
            </a:r>
          </a:p>
          <a:p>
            <a:r>
              <a:rPr lang="en-US" dirty="0"/>
              <a:t>Two criteria limit bias:  </a:t>
            </a:r>
          </a:p>
          <a:p>
            <a:pPr lvl="1"/>
            <a:r>
              <a:rPr lang="en-US" sz="2800" dirty="0"/>
              <a:t>Value function must be </a:t>
            </a:r>
            <a:r>
              <a:rPr lang="en-US" sz="2800" b="1" dirty="0"/>
              <a:t>compatible</a:t>
            </a:r>
            <a:r>
              <a:rPr lang="en-US" sz="2800" dirty="0"/>
              <a:t> with the policy: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Parameterized value function </a:t>
            </a:r>
            <a:r>
              <a:rPr lang="en-US" sz="2800" b="1" dirty="0"/>
              <a:t>minimizes mean squared error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  <a:p>
            <a:r>
              <a:rPr lang="en-US" dirty="0"/>
              <a:t>An exact policy gradient that meets both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3D8A5-6BCD-4481-A30E-7E7EE4E7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99" y="3501062"/>
            <a:ext cx="5028616" cy="430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CEC8A-A68C-4C79-AD1C-3574C7B5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70" y="4427380"/>
            <a:ext cx="5366264" cy="70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24A96-7F00-43B1-A6C2-973C736F9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839" y="5831414"/>
            <a:ext cx="6487089" cy="6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the Critic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to update the critic? </a:t>
            </a:r>
            <a:endParaRPr lang="en-US" dirty="0"/>
          </a:p>
          <a:p>
            <a:r>
              <a:rPr lang="en-US" dirty="0"/>
              <a:t>Use gradient asset to update parameter vector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where,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5CC63-D2DC-4E83-8C0F-E3086E17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46" y="2263464"/>
            <a:ext cx="5863769" cy="551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4B5A4-4B54-4FD9-B514-28BCC669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17" y="3961667"/>
            <a:ext cx="8995550" cy="49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97029-3043-4B18-B3FF-8FB341111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517" y="4851886"/>
            <a:ext cx="9739249" cy="5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Gradient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5374486"/>
          </a:xfrm>
        </p:spPr>
        <p:txBody>
          <a:bodyPr>
            <a:normAutofit/>
          </a:bodyPr>
          <a:lstStyle/>
          <a:p>
            <a:r>
              <a:rPr lang="en-US" dirty="0"/>
              <a:t>What are policy gradient reinforcement learning methods?</a:t>
            </a:r>
          </a:p>
          <a:p>
            <a:r>
              <a:rPr lang="en-US" dirty="0"/>
              <a:t>Properties of parameterized policies</a:t>
            </a:r>
          </a:p>
          <a:p>
            <a:r>
              <a:rPr lang="en-US" dirty="0"/>
              <a:t>Policy gradient theorem</a:t>
            </a:r>
          </a:p>
          <a:p>
            <a:r>
              <a:rPr lang="en-US" dirty="0"/>
              <a:t>Reinforce algorithm</a:t>
            </a:r>
          </a:p>
          <a:p>
            <a:r>
              <a:rPr lang="en-US" dirty="0"/>
              <a:t>Stochastic policies</a:t>
            </a:r>
          </a:p>
          <a:p>
            <a:r>
              <a:rPr lang="en-US" dirty="0"/>
              <a:t>Reducing variance with a critic</a:t>
            </a:r>
          </a:p>
          <a:p>
            <a:r>
              <a:rPr lang="en-US" dirty="0"/>
              <a:t>Bias in actor-critic methods</a:t>
            </a:r>
          </a:p>
          <a:p>
            <a:r>
              <a:rPr lang="en-US" dirty="0"/>
              <a:t>Learning the critic function</a:t>
            </a:r>
          </a:p>
          <a:p>
            <a:r>
              <a:rPr lang="en-US" dirty="0"/>
              <a:t>Advantage Actor Critic (A2C) methods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the Critic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 of computing                        :</a:t>
            </a:r>
            <a:endParaRPr lang="en-US" dirty="0"/>
          </a:p>
          <a:p>
            <a:r>
              <a:rPr lang="en-US" dirty="0"/>
              <a:t>Start with a linear function approximation: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         where,               are the basis functions</a:t>
            </a:r>
          </a:p>
          <a:p>
            <a:endParaRPr lang="en-US" dirty="0"/>
          </a:p>
          <a:p>
            <a:r>
              <a:rPr lang="en-US" dirty="0"/>
              <a:t>Since the approximation is linear in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71FC3-1C83-4A30-ACD7-2903F746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15" y="1074653"/>
            <a:ext cx="2281018" cy="541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5A8D9-89E4-4F6F-A5A2-47A198F5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61" y="2288332"/>
            <a:ext cx="3581723" cy="588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C958A1-6CCE-443B-A2A9-21BD88C2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416" y="3250366"/>
            <a:ext cx="1157238" cy="357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C1E06-CB97-48D0-BD88-7729B9F64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298" y="4971985"/>
            <a:ext cx="3966274" cy="6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 Actor-Critic: A2C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Reduce variance using </a:t>
            </a:r>
            <a:r>
              <a:rPr lang="en-US" sz="3200" b="1" dirty="0"/>
              <a:t>baseline function</a:t>
            </a:r>
            <a:endParaRPr lang="en-US" b="1" dirty="0"/>
          </a:p>
          <a:p>
            <a:r>
              <a:rPr lang="en-US" dirty="0"/>
              <a:t>Easy method to reduce variance, minimize range of values by introducing baseline function </a:t>
            </a:r>
          </a:p>
          <a:p>
            <a:r>
              <a:rPr lang="en-US" dirty="0"/>
              <a:t>The expected value of the policy gradient with baseline: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seen the idea of using differences to improve learning before</a:t>
            </a:r>
          </a:p>
          <a:p>
            <a:r>
              <a:rPr lang="en-US" dirty="0"/>
              <a:t>Example, </a:t>
            </a:r>
            <a:r>
              <a:rPr lang="en-US" dirty="0" err="1"/>
              <a:t>ResNet</a:t>
            </a:r>
            <a:r>
              <a:rPr lang="en-US" dirty="0"/>
              <a:t> deep NN architecture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B19EC-C52E-468E-8EEA-3CDE1CCF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66" y="3139444"/>
            <a:ext cx="7590292" cy="86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DD8E9-E293-471A-BD61-3C28E693F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27" y="4066442"/>
            <a:ext cx="6281490" cy="9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 Actor-Critic: A2C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Baseline function does not change expectation of the gradient</a:t>
            </a:r>
            <a:endParaRPr lang="en-US" dirty="0"/>
          </a:p>
          <a:p>
            <a:r>
              <a:rPr lang="en-US" dirty="0"/>
              <a:t>Sum of the baseline component: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sum of probabilities over all actions is just 1, so: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7547D-ED5E-40FC-841F-9FEEE95E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97" y="2240797"/>
            <a:ext cx="6988090" cy="978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B2981-3485-4968-8049-D62172A5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51" y="4433989"/>
            <a:ext cx="2502169" cy="534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2084E-6BF0-49A3-AE94-8DDE2E4B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581" y="4384792"/>
            <a:ext cx="3766070" cy="9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 Actor-Critic: A2C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3"/>
            <a:ext cx="10515600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Need to choose a baseline function</a:t>
            </a:r>
          </a:p>
          <a:p>
            <a:r>
              <a:rPr lang="en-US" dirty="0"/>
              <a:t>Use the </a:t>
            </a:r>
            <a:r>
              <a:rPr lang="en-US" b="1" dirty="0"/>
              <a:t>state-value function </a:t>
            </a:r>
            <a:r>
              <a:rPr lang="en-US" dirty="0"/>
              <a:t>as baseline</a:t>
            </a:r>
          </a:p>
          <a:p>
            <a:r>
              <a:rPr lang="en-US" dirty="0"/>
              <a:t>Gives the </a:t>
            </a:r>
            <a:r>
              <a:rPr lang="en-US" b="1" dirty="0"/>
              <a:t>advantage function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convergence the action-value and state-value are equal so   </a:t>
            </a:r>
          </a:p>
          <a:p>
            <a:pPr marL="0" indent="0">
              <a:buNone/>
            </a:pPr>
            <a:r>
              <a:rPr lang="en-US" dirty="0"/>
              <a:t>                     converges to 0</a:t>
            </a:r>
          </a:p>
          <a:p>
            <a:r>
              <a:rPr lang="en-US" dirty="0"/>
              <a:t>The lower variance policy gradient is: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7F484-1846-42B5-A05A-227F3C4B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71" y="2838047"/>
            <a:ext cx="5025971" cy="481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66355-B55A-4BEF-B285-10B299774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15" y="4200041"/>
            <a:ext cx="1456110" cy="528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DA803-FB98-4399-8EA5-23F37F16C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36" y="5355466"/>
            <a:ext cx="6640862" cy="7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Actor-Critic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122" y="1074653"/>
            <a:ext cx="6373678" cy="54754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D6A2-D82D-4FC0-9044-185E63AE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8" y="2438400"/>
            <a:ext cx="1022654" cy="417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01191-33E8-4E13-9795-63AC4DF5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40" y="2389420"/>
            <a:ext cx="4043685" cy="517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57B8F-BEFB-4908-B138-20703296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10" y="3468069"/>
            <a:ext cx="1022654" cy="417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72A7D-F105-4025-A939-04EC1B12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252" y="3431492"/>
            <a:ext cx="4488374" cy="490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E492D-1303-4149-AFB7-50610F42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86" y="4523606"/>
            <a:ext cx="1022654" cy="417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2EFEA-4B4B-4DDE-8787-E5DC5641E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252" y="4512065"/>
            <a:ext cx="4621885" cy="50312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37BDAA-B9B3-48E6-892B-D8C12606E0D2}"/>
              </a:ext>
            </a:extLst>
          </p:cNvPr>
          <p:cNvSpPr txBox="1">
            <a:spLocks/>
          </p:cNvSpPr>
          <p:nvPr/>
        </p:nvSpPr>
        <p:spPr>
          <a:xfrm>
            <a:off x="838200" y="1375275"/>
            <a:ext cx="10515600" cy="55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Methods to find the policy parameter update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9D706C-550C-4A71-A44D-5A542280FF8D}"/>
              </a:ext>
            </a:extLst>
          </p:cNvPr>
          <p:cNvSpPr txBox="1">
            <a:spLocks/>
          </p:cNvSpPr>
          <p:nvPr/>
        </p:nvSpPr>
        <p:spPr>
          <a:xfrm>
            <a:off x="6690101" y="2389420"/>
            <a:ext cx="5420900" cy="55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Reinforce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F5A65F-DDDC-4B8B-9AE2-B79228B3AD7D}"/>
              </a:ext>
            </a:extLst>
          </p:cNvPr>
          <p:cNvSpPr txBox="1">
            <a:spLocks/>
          </p:cNvSpPr>
          <p:nvPr/>
        </p:nvSpPr>
        <p:spPr>
          <a:xfrm>
            <a:off x="6690101" y="3401299"/>
            <a:ext cx="5420900" cy="55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Q Actor-Critic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413B5E-3302-446D-8DDA-F6C9C8594808}"/>
              </a:ext>
            </a:extLst>
          </p:cNvPr>
          <p:cNvSpPr txBox="1">
            <a:spLocks/>
          </p:cNvSpPr>
          <p:nvPr/>
        </p:nvSpPr>
        <p:spPr>
          <a:xfrm>
            <a:off x="6690101" y="4523606"/>
            <a:ext cx="5420900" cy="55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Advantage Actor-Critic</a:t>
            </a:r>
          </a:p>
        </p:txBody>
      </p:sp>
    </p:spTree>
    <p:extLst>
      <p:ext uri="{BB962C8B-B14F-4D97-AF65-F5344CB8AC3E}">
        <p14:creationId xmlns:p14="http://schemas.microsoft.com/office/powerpoint/2010/main" val="23397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Policy Gradient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5374486"/>
          </a:xfrm>
        </p:spPr>
        <p:txBody>
          <a:bodyPr>
            <a:normAutofit/>
          </a:bodyPr>
          <a:lstStyle/>
          <a:p>
            <a:r>
              <a:rPr lang="en-US" dirty="0"/>
              <a:t>Policy gradient theorem</a:t>
            </a:r>
          </a:p>
          <a:p>
            <a:r>
              <a:rPr lang="en-US" dirty="0"/>
              <a:t>Reinforce algorithm</a:t>
            </a:r>
          </a:p>
          <a:p>
            <a:r>
              <a:rPr lang="en-US" dirty="0"/>
              <a:t>Stochastic policies</a:t>
            </a:r>
          </a:p>
          <a:p>
            <a:r>
              <a:rPr lang="en-US" dirty="0"/>
              <a:t>Reducing variance with a critic</a:t>
            </a:r>
          </a:p>
          <a:p>
            <a:r>
              <a:rPr lang="en-US" dirty="0"/>
              <a:t>Bias in actor-critic methods</a:t>
            </a:r>
          </a:p>
          <a:p>
            <a:r>
              <a:rPr lang="en-US" dirty="0"/>
              <a:t>Learning the critic function</a:t>
            </a:r>
          </a:p>
          <a:p>
            <a:r>
              <a:rPr lang="en-US" dirty="0"/>
              <a:t>Advantage Actor Critic (A2C)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19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Policy Gradient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28" y="1222626"/>
            <a:ext cx="4063740" cy="52711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Value Iteration</a:t>
            </a:r>
          </a:p>
          <a:p>
            <a:r>
              <a:rPr lang="en-US" dirty="0"/>
              <a:t>Learned value function</a:t>
            </a:r>
          </a:p>
          <a:p>
            <a:r>
              <a:rPr lang="en-US" dirty="0"/>
              <a:t>Implicit policy;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-greedy</a:t>
            </a:r>
          </a:p>
          <a:p>
            <a:pPr marL="0" indent="0">
              <a:buNone/>
            </a:pPr>
            <a:r>
              <a:rPr lang="en-US" b="1" dirty="0"/>
              <a:t>Policy Iteration</a:t>
            </a:r>
          </a:p>
          <a:p>
            <a:r>
              <a:rPr lang="en-US" dirty="0"/>
              <a:t>No value function</a:t>
            </a:r>
          </a:p>
          <a:p>
            <a:r>
              <a:rPr lang="en-US" dirty="0"/>
              <a:t>Learn policy, Q-learning</a:t>
            </a:r>
          </a:p>
          <a:p>
            <a:pPr marL="0" indent="0">
              <a:buNone/>
            </a:pPr>
            <a:r>
              <a:rPr lang="en-US" b="1" dirty="0"/>
              <a:t>Actor-Critic</a:t>
            </a:r>
          </a:p>
          <a:p>
            <a:r>
              <a:rPr lang="en-US" dirty="0"/>
              <a:t>Learn value function</a:t>
            </a:r>
          </a:p>
          <a:p>
            <a:r>
              <a:rPr lang="en-US" dirty="0"/>
              <a:t>Learn policy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2E541B-3553-4851-9862-9FA45EEF5B0C}"/>
              </a:ext>
            </a:extLst>
          </p:cNvPr>
          <p:cNvSpPr/>
          <p:nvPr/>
        </p:nvSpPr>
        <p:spPr>
          <a:xfrm>
            <a:off x="4758735" y="1662545"/>
            <a:ext cx="4611868" cy="4278890"/>
          </a:xfrm>
          <a:prstGeom prst="ellipse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239559-A32F-4D85-89FD-191C0DBA3D6F}"/>
              </a:ext>
            </a:extLst>
          </p:cNvPr>
          <p:cNvSpPr/>
          <p:nvPr/>
        </p:nvSpPr>
        <p:spPr>
          <a:xfrm>
            <a:off x="7336921" y="1662545"/>
            <a:ext cx="4611868" cy="4278890"/>
          </a:xfrm>
          <a:prstGeom prst="ellipse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BDD5D-184B-4F5B-95B4-C3CF6ECF4A3C}"/>
              </a:ext>
            </a:extLst>
          </p:cNvPr>
          <p:cNvSpPr txBox="1"/>
          <p:nvPr/>
        </p:nvSpPr>
        <p:spPr>
          <a:xfrm>
            <a:off x="5239072" y="2431472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EC88C-C721-4010-8FEE-61642E1FD082}"/>
              </a:ext>
            </a:extLst>
          </p:cNvPr>
          <p:cNvSpPr txBox="1"/>
          <p:nvPr/>
        </p:nvSpPr>
        <p:spPr>
          <a:xfrm>
            <a:off x="5239072" y="4536659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Value Iteration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68009-C2A9-4F9E-817B-7D8C35AEE7F3}"/>
              </a:ext>
            </a:extLst>
          </p:cNvPr>
          <p:cNvSpPr txBox="1"/>
          <p:nvPr/>
        </p:nvSpPr>
        <p:spPr>
          <a:xfrm>
            <a:off x="9148460" y="4536659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Policy Iteration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4EA11-2E90-482D-9878-64EAE3F7A724}"/>
              </a:ext>
            </a:extLst>
          </p:cNvPr>
          <p:cNvSpPr txBox="1"/>
          <p:nvPr/>
        </p:nvSpPr>
        <p:spPr>
          <a:xfrm>
            <a:off x="9189789" y="2431472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AD6C1-3412-4182-B96E-C85DDE68DEB1}"/>
              </a:ext>
            </a:extLst>
          </p:cNvPr>
          <p:cNvSpPr txBox="1"/>
          <p:nvPr/>
        </p:nvSpPr>
        <p:spPr>
          <a:xfrm>
            <a:off x="7766412" y="3269235"/>
            <a:ext cx="1212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Actor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Critic</a:t>
            </a:r>
          </a:p>
        </p:txBody>
      </p:sp>
    </p:spTree>
    <p:extLst>
      <p:ext uri="{BB962C8B-B14F-4D97-AF65-F5344CB8AC3E}">
        <p14:creationId xmlns:p14="http://schemas.microsoft.com/office/powerpoint/2010/main" val="25783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Policy Gradient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/>
          <a:p>
            <a:r>
              <a:rPr lang="en-US" dirty="0"/>
              <a:t>Previously, we parameterized approximate value or action value function with parameters, w: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weights with gradient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CE10B-AE31-45C6-8349-01BA25B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21" y="3006509"/>
            <a:ext cx="3810244" cy="422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C58E7-61D0-473E-92FF-85680B16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529" y="2386885"/>
            <a:ext cx="2710428" cy="456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67E2C-96B3-49C6-9012-929B9177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529" y="4564495"/>
            <a:ext cx="2783357" cy="7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Policy Gradient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/>
          <a:p>
            <a:r>
              <a:rPr lang="en-US" b="1" dirty="0"/>
              <a:t>Directly parameterize policy</a:t>
            </a:r>
            <a:r>
              <a:rPr lang="en-US" dirty="0"/>
              <a:t>, with </a:t>
            </a:r>
            <a:r>
              <a:rPr lang="en-US" b="1" dirty="0"/>
              <a:t>parameter vector, </a:t>
            </a:r>
            <a:r>
              <a:rPr lang="en-US" b="1" dirty="0">
                <a:latin typeface="Symbol" panose="05050102010706020507" pitchFamily="18" charset="2"/>
              </a:rPr>
              <a:t>q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parameters with error reduction using </a:t>
            </a:r>
            <a:r>
              <a:rPr lang="en-US" b="1" dirty="0"/>
              <a:t>policy gradient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this formation look familiar? </a:t>
            </a:r>
          </a:p>
          <a:p>
            <a:r>
              <a:rPr lang="en-US" b="1" dirty="0"/>
              <a:t>Yes!</a:t>
            </a:r>
            <a:r>
              <a:rPr lang="en-US" dirty="0"/>
              <a:t>  </a:t>
            </a:r>
          </a:p>
          <a:p>
            <a:r>
              <a:rPr lang="en-US" dirty="0"/>
              <a:t>Gradient descent algorithms at the core of much of machine learning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ADE41-D244-4D4D-A05C-3FECA1D0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95" y="2150164"/>
            <a:ext cx="6495486" cy="45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278FC-5983-4673-9BFE-24DBAE7B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48" y="3447580"/>
            <a:ext cx="2282672" cy="5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and Disadvantages of  PG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Advantages of policy gradient methods</a:t>
            </a:r>
          </a:p>
          <a:p>
            <a:r>
              <a:rPr lang="en-US" b="1" dirty="0"/>
              <a:t>Improved convergence properties </a:t>
            </a:r>
            <a:r>
              <a:rPr lang="en-US" dirty="0"/>
              <a:t>in some cases, with greater </a:t>
            </a:r>
            <a:r>
              <a:rPr lang="en-US" b="1" dirty="0"/>
              <a:t>sample efficiency</a:t>
            </a:r>
          </a:p>
          <a:p>
            <a:r>
              <a:rPr lang="en-US" dirty="0"/>
              <a:t>Scalable </a:t>
            </a:r>
          </a:p>
          <a:p>
            <a:pPr lvl="1"/>
            <a:r>
              <a:rPr lang="en-US" sz="2800" b="1" dirty="0"/>
              <a:t>High dimensional action spaces</a:t>
            </a:r>
          </a:p>
          <a:p>
            <a:pPr lvl="1"/>
            <a:r>
              <a:rPr lang="en-US" sz="2800" b="1" dirty="0"/>
              <a:t>Continuous action spaces</a:t>
            </a:r>
          </a:p>
          <a:p>
            <a:r>
              <a:rPr lang="en-US" dirty="0"/>
              <a:t>Supports </a:t>
            </a:r>
            <a:r>
              <a:rPr lang="en-US" b="1" dirty="0"/>
              <a:t>stochastic policy</a:t>
            </a:r>
          </a:p>
          <a:p>
            <a:pPr lvl="1"/>
            <a:r>
              <a:rPr lang="en-US" sz="2800" dirty="0"/>
              <a:t>Previous methods used </a:t>
            </a:r>
            <a:r>
              <a:rPr lang="en-US" sz="2800" b="1" dirty="0"/>
              <a:t>greedy or </a:t>
            </a:r>
            <a:r>
              <a:rPr lang="en-US" sz="2800" b="1" dirty="0">
                <a:latin typeface="Symbol" panose="05050102010706020507" pitchFamily="18" charset="2"/>
              </a:rPr>
              <a:t>e</a:t>
            </a:r>
            <a:r>
              <a:rPr lang="en-US" sz="2800" b="1" dirty="0"/>
              <a:t>-greedy </a:t>
            </a:r>
            <a:r>
              <a:rPr lang="en-US" sz="2800" dirty="0"/>
              <a:t>methods giving </a:t>
            </a:r>
            <a:r>
              <a:rPr lang="en-US" sz="2800" b="1" dirty="0"/>
              <a:t>deterministic policy</a:t>
            </a:r>
          </a:p>
          <a:p>
            <a:pPr lvl="1"/>
            <a:r>
              <a:rPr lang="en-US" sz="2800" dirty="0"/>
              <a:t>But optimal policy can be </a:t>
            </a:r>
            <a:r>
              <a:rPr lang="en-US" sz="2800" b="1" dirty="0"/>
              <a:t>non-deterministic, stochastic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and Disadvantages of  PG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Disadvantages of policy gradient methods</a:t>
            </a:r>
          </a:p>
          <a:p>
            <a:r>
              <a:rPr lang="en-US" dirty="0"/>
              <a:t>Often converge to a </a:t>
            </a:r>
            <a:r>
              <a:rPr lang="en-US" b="1" dirty="0"/>
              <a:t>locally, rather than globally, optimal solution</a:t>
            </a:r>
            <a:endParaRPr lang="en-US" sz="2800" b="1" dirty="0"/>
          </a:p>
          <a:p>
            <a:r>
              <a:rPr lang="en-US" dirty="0"/>
              <a:t>Policy evaluation has </a:t>
            </a:r>
            <a:r>
              <a:rPr lang="en-US" b="1" dirty="0"/>
              <a:t>high variance </a:t>
            </a:r>
            <a:r>
              <a:rPr lang="en-US" dirty="0"/>
              <a:t>leading to inaccurate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Parameterized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Policy gradient methods support </a:t>
            </a:r>
            <a:r>
              <a:rPr lang="en-US" sz="3200" b="1" dirty="0"/>
              <a:t>Stochastic policy </a:t>
            </a:r>
            <a:endParaRPr lang="en-US" sz="3200" dirty="0"/>
          </a:p>
          <a:p>
            <a:r>
              <a:rPr lang="en-US" sz="3200" dirty="0"/>
              <a:t>Required in real-world cases</a:t>
            </a:r>
          </a:p>
          <a:p>
            <a:r>
              <a:rPr lang="en-US" dirty="0"/>
              <a:t>Self-driving car on an icy road</a:t>
            </a:r>
            <a:endParaRPr lang="en-US" sz="2800" b="1" dirty="0"/>
          </a:p>
          <a:p>
            <a:r>
              <a:rPr lang="en-US" dirty="0"/>
              <a:t>Flying an aircraft in gusty cross-wind</a:t>
            </a:r>
          </a:p>
          <a:p>
            <a:r>
              <a:rPr lang="en-US" dirty="0"/>
              <a:t>Playing games of chance</a:t>
            </a:r>
          </a:p>
          <a:p>
            <a:r>
              <a:rPr lang="en-US" dirty="0"/>
              <a:t>Partially observable 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A58B-0ED4-469A-84FC-B697A8F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Parameterized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E7F-A030-4302-B2F5-BCA4A037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Parameterized policies,                    , </a:t>
            </a:r>
            <a:r>
              <a:rPr lang="en-US" sz="3200" dirty="0"/>
              <a:t>must: </a:t>
            </a:r>
          </a:p>
          <a:p>
            <a:r>
              <a:rPr lang="en-US" dirty="0"/>
              <a:t>Be </a:t>
            </a:r>
            <a:r>
              <a:rPr lang="en-US" b="1" dirty="0"/>
              <a:t>differentiable everywhere</a:t>
            </a:r>
          </a:p>
          <a:p>
            <a:pPr marL="457200" lvl="1" indent="0">
              <a:buNone/>
            </a:pPr>
            <a:r>
              <a:rPr lang="en-US" sz="2800" b="1" dirty="0"/>
              <a:t>                             </a:t>
            </a:r>
            <a:r>
              <a:rPr lang="en-US" sz="2800" dirty="0"/>
              <a:t>must be </a:t>
            </a:r>
            <a:r>
              <a:rPr lang="en-US" sz="2800" b="1" dirty="0"/>
              <a:t>continuous and bounded</a:t>
            </a:r>
            <a:r>
              <a:rPr lang="en-US" sz="2800" dirty="0"/>
              <a:t> for</a:t>
            </a:r>
          </a:p>
          <a:p>
            <a:pPr marL="457200" lvl="1" indent="0">
              <a:buNone/>
            </a:pPr>
            <a:r>
              <a:rPr lang="en-US" sz="2800" b="1" dirty="0"/>
              <a:t>                 </a:t>
            </a:r>
            <a:r>
              <a:rPr lang="en-US" sz="2800" dirty="0"/>
              <a:t> and </a:t>
            </a:r>
          </a:p>
          <a:p>
            <a:endParaRPr lang="en-US" dirty="0"/>
          </a:p>
          <a:p>
            <a:r>
              <a:rPr lang="en-US" b="1" dirty="0"/>
              <a:t>Never be deterministic</a:t>
            </a:r>
          </a:p>
          <a:p>
            <a:pPr marL="0" indent="0">
              <a:buNone/>
            </a:pPr>
            <a:r>
              <a:rPr lang="en-US" dirty="0"/>
              <a:t>           e.g.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/>
              <a:t>not</a:t>
            </a:r>
            <a:r>
              <a:rPr lang="en-US" dirty="0"/>
              <a:t>                                        , a deterministic action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46A9A-A49D-43E0-AA21-3094345A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21" y="1384515"/>
            <a:ext cx="1767353" cy="36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B079A-79BC-4065-9179-8071B67D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82" y="2293749"/>
            <a:ext cx="2060871" cy="505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5E9DC-600B-4A45-AA3E-ABF3D8D9D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44" y="2773596"/>
            <a:ext cx="1074465" cy="45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812E-2811-4F6A-B74C-AD4B229FD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661" y="2830647"/>
            <a:ext cx="1491307" cy="409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34BC7-DE48-43ED-80B9-BACA06455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882" y="4322181"/>
            <a:ext cx="5263451" cy="459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4FC95-BB9D-4F59-B054-2ECF44888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751" y="4827367"/>
            <a:ext cx="3107971" cy="4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944</Words>
  <Application>Microsoft Office PowerPoint</Application>
  <PresentationFormat>Widescreen</PresentationFormat>
  <Paragraphs>222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 Light</vt:lpstr>
      <vt:lpstr>Symbol</vt:lpstr>
      <vt:lpstr>Office Theme</vt:lpstr>
      <vt:lpstr>PowerPoint Presentation</vt:lpstr>
      <vt:lpstr>Policy Gradient Methods</vt:lpstr>
      <vt:lpstr>What Are Policy Gradient Methods?</vt:lpstr>
      <vt:lpstr>What Are Policy Gradient Methods?</vt:lpstr>
      <vt:lpstr>What Are Policy Gradient Methods?</vt:lpstr>
      <vt:lpstr>Advantages and Disadvantages of  PG Methods</vt:lpstr>
      <vt:lpstr>Advantages and Disadvantages of  PG Methods</vt:lpstr>
      <vt:lpstr>Properties of Parameterized Policies</vt:lpstr>
      <vt:lpstr>Properties of Parameterized Policies</vt:lpstr>
      <vt:lpstr>Policy Gradient Theorem</vt:lpstr>
      <vt:lpstr>Policy Gradient Theorem</vt:lpstr>
      <vt:lpstr>Reinforce Algorithm</vt:lpstr>
      <vt:lpstr>Stochastic Policies</vt:lpstr>
      <vt:lpstr>Stochastic Policies</vt:lpstr>
      <vt:lpstr>Stochastic Policies</vt:lpstr>
      <vt:lpstr>Reducing Variance with a Critic</vt:lpstr>
      <vt:lpstr>Reducing Variance with a Critic</vt:lpstr>
      <vt:lpstr>Bias in Actor-Critic Methods</vt:lpstr>
      <vt:lpstr>Learning the Critic Function</vt:lpstr>
      <vt:lpstr>Learning the Critic Function</vt:lpstr>
      <vt:lpstr>Advantage Actor-Critic: A2C</vt:lpstr>
      <vt:lpstr>Advantage Actor-Critic: A2C</vt:lpstr>
      <vt:lpstr>Advantage Actor-Critic: A2C</vt:lpstr>
      <vt:lpstr>Summary of Actor-Critic Updates</vt:lpstr>
      <vt:lpstr>Summary of Policy Gradient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Methods</dc:title>
  <dc:creator>Stephen Elston</dc:creator>
  <cp:lastModifiedBy>Stephe Elston</cp:lastModifiedBy>
  <cp:revision>154</cp:revision>
  <cp:lastPrinted>2019-06-24T21:43:18Z</cp:lastPrinted>
  <dcterms:created xsi:type="dcterms:W3CDTF">2019-06-20T23:55:29Z</dcterms:created>
  <dcterms:modified xsi:type="dcterms:W3CDTF">2022-06-19T17:26:23Z</dcterms:modified>
</cp:coreProperties>
</file>