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8"/>
  </p:notesMasterIdLst>
  <p:handoutMasterIdLst>
    <p:handoutMasterId r:id="rId99"/>
  </p:handoutMasterIdLst>
  <p:sldIdLst>
    <p:sldId id="348" r:id="rId5"/>
    <p:sldId id="351" r:id="rId6"/>
    <p:sldId id="349" r:id="rId7"/>
    <p:sldId id="320" r:id="rId8"/>
    <p:sldId id="321" r:id="rId9"/>
    <p:sldId id="541" r:id="rId10"/>
    <p:sldId id="323" r:id="rId11"/>
    <p:sldId id="325" r:id="rId12"/>
    <p:sldId id="544" r:id="rId13"/>
    <p:sldId id="324" r:id="rId14"/>
    <p:sldId id="329" r:id="rId15"/>
    <p:sldId id="331" r:id="rId16"/>
    <p:sldId id="448" r:id="rId17"/>
    <p:sldId id="322" r:id="rId18"/>
    <p:sldId id="383" r:id="rId19"/>
    <p:sldId id="547" r:id="rId20"/>
    <p:sldId id="548" r:id="rId21"/>
    <p:sldId id="340" r:id="rId22"/>
    <p:sldId id="449" r:id="rId23"/>
    <p:sldId id="450" r:id="rId24"/>
    <p:sldId id="451" r:id="rId25"/>
    <p:sldId id="485" r:id="rId26"/>
    <p:sldId id="490" r:id="rId27"/>
    <p:sldId id="491" r:id="rId28"/>
    <p:sldId id="492" r:id="rId29"/>
    <p:sldId id="493" r:id="rId30"/>
    <p:sldId id="523" r:id="rId31"/>
    <p:sldId id="328" r:id="rId32"/>
    <p:sldId id="355" r:id="rId33"/>
    <p:sldId id="486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542" r:id="rId42"/>
    <p:sldId id="326" r:id="rId43"/>
    <p:sldId id="327" r:id="rId44"/>
    <p:sldId id="545" r:id="rId45"/>
    <p:sldId id="330" r:id="rId46"/>
    <p:sldId id="347" r:id="rId47"/>
    <p:sldId id="333" r:id="rId48"/>
    <p:sldId id="332" r:id="rId49"/>
    <p:sldId id="334" r:id="rId50"/>
    <p:sldId id="352" r:id="rId51"/>
    <p:sldId id="353" r:id="rId52"/>
    <p:sldId id="354" r:id="rId53"/>
    <p:sldId id="543" r:id="rId54"/>
    <p:sldId id="335" r:id="rId55"/>
    <p:sldId id="336" r:id="rId56"/>
    <p:sldId id="341" r:id="rId57"/>
    <p:sldId id="337" r:id="rId58"/>
    <p:sldId id="350" r:id="rId59"/>
    <p:sldId id="343" r:id="rId60"/>
    <p:sldId id="344" r:id="rId61"/>
    <p:sldId id="345" r:id="rId62"/>
    <p:sldId id="346" r:id="rId63"/>
    <p:sldId id="487" r:id="rId64"/>
    <p:sldId id="524" r:id="rId65"/>
    <p:sldId id="525" r:id="rId66"/>
    <p:sldId id="526" r:id="rId67"/>
    <p:sldId id="527" r:id="rId68"/>
    <p:sldId id="488" r:id="rId69"/>
    <p:sldId id="528" r:id="rId70"/>
    <p:sldId id="529" r:id="rId71"/>
    <p:sldId id="489" r:id="rId72"/>
    <p:sldId id="530" r:id="rId73"/>
    <p:sldId id="531" r:id="rId74"/>
    <p:sldId id="532" r:id="rId75"/>
    <p:sldId id="533" r:id="rId76"/>
    <p:sldId id="361" r:id="rId77"/>
    <p:sldId id="362" r:id="rId78"/>
    <p:sldId id="546" r:id="rId79"/>
    <p:sldId id="522" r:id="rId80"/>
    <p:sldId id="338" r:id="rId81"/>
    <p:sldId id="549" r:id="rId82"/>
    <p:sldId id="480" r:id="rId83"/>
    <p:sldId id="534" r:id="rId84"/>
    <p:sldId id="535" r:id="rId85"/>
    <p:sldId id="536" r:id="rId86"/>
    <p:sldId id="537" r:id="rId87"/>
    <p:sldId id="538" r:id="rId88"/>
    <p:sldId id="539" r:id="rId89"/>
    <p:sldId id="540" r:id="rId90"/>
    <p:sldId id="392" r:id="rId91"/>
    <p:sldId id="393" r:id="rId92"/>
    <p:sldId id="394" r:id="rId93"/>
    <p:sldId id="395" r:id="rId94"/>
    <p:sldId id="396" r:id="rId95"/>
    <p:sldId id="397" r:id="rId96"/>
    <p:sldId id="398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0" autoAdjust="0"/>
    <p:restoredTop sz="77273" autoAdjust="0"/>
  </p:normalViewPr>
  <p:slideViewPr>
    <p:cSldViewPr snapToGrid="0">
      <p:cViewPr varScale="1">
        <p:scale>
          <a:sx n="67" d="100"/>
          <a:sy n="67" d="100"/>
        </p:scale>
        <p:origin x="115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09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9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63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0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8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15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0757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70" r:id="rId3"/>
    <p:sldLayoutId id="2147483671" r:id="rId4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Newton%27s_method_in_optimization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6641166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410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Lesson 4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Optimization  and Regularization for Deep 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1725563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FA61B47-3844-48A4-B7A6-E60C788D8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79" y="4274821"/>
            <a:ext cx="3874771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B0D5C-7C69-4360-8EE2-6BC453D0F7CC}"/>
              </a:ext>
            </a:extLst>
          </p:cNvPr>
          <p:cNvSpPr txBox="1"/>
          <p:nvPr/>
        </p:nvSpPr>
        <p:spPr>
          <a:xfrm>
            <a:off x="1324484" y="6534531"/>
            <a:ext cx="731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2018, 2019, 2022 Stephen F Elston. All rights reserved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267046" y="5120632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78" y="1331595"/>
            <a:ext cx="7039927" cy="35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03692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solution for the convex optimization problem: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" y="1355693"/>
            <a:ext cx="11130496" cy="7872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333374" y="217446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358" y="2700105"/>
            <a:ext cx="6495097" cy="8601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78696" y="3582388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97" y="4212218"/>
            <a:ext cx="3878103" cy="6030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8696" y="4688468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70" y="5012453"/>
            <a:ext cx="2490788" cy="12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47165"/>
            <a:ext cx="11525250" cy="51636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w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114425"/>
            <a:ext cx="11525250" cy="580644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NN problems are inherently over-parameterized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Overview of this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properties </a:t>
            </a:r>
            <a:r>
              <a:rPr lang="en-GB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of optimizer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L2 regularization and eigenvalue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L1 regularization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Neural net specific regularization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27" y="11430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383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281879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39525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41537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2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474470"/>
            <a:ext cx="11525250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Is an optimization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Over parameterized optimisation problems require regularization  </a:t>
            </a:r>
          </a:p>
          <a:p>
            <a:pPr lvl="1"/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Regularization prevents over-fitting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0861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527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693252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Nature of Gradients</a:t>
            </a:r>
          </a:p>
        </p:txBody>
      </p:sp>
    </p:spTree>
    <p:extLst>
      <p:ext uri="{BB962C8B-B14F-4D97-AF65-F5344CB8AC3E}">
        <p14:creationId xmlns:p14="http://schemas.microsoft.com/office/powerpoint/2010/main" val="3644935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64" y="2160270"/>
            <a:ext cx="2069899" cy="49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33" y="3813938"/>
            <a:ext cx="5416608" cy="26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77" y="328838"/>
            <a:ext cx="11903845" cy="683617"/>
          </a:xfrm>
        </p:spPr>
        <p:txBody>
          <a:bodyPr/>
          <a:lstStyle/>
          <a:p>
            <a:r>
              <a:rPr lang="en-US" dirty="0">
                <a:latin typeface="Segoe"/>
              </a:rPr>
              <a:t>Optimization for Deep Neural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AA2-491A-4858-A66F-74462B855A2F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4C4DBF-1AC1-4E8C-BF25-211A5D85F558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4FC689-E8D2-40C9-95EE-6B4E0CE7BDC1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49DF1-4BB7-442D-B21F-096288582D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7BDDD-AD78-4677-BB0A-8DD6CA4B7B36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FD71D-B9AF-4A22-8AE9-273CA5F30F4F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F8F7E6-5813-4699-A5A7-B59C385A6891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CA2614-66BF-466F-83C1-F08A292D7BF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73430-D6F2-4E27-A3DE-CDFF8766B213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BCC676-316F-46C7-BA99-ACC5D692A6EE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EA8E0-B27E-4990-95D4-3BE21EEA9995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9AA202-14F9-4A7F-BEC9-37E55487D22B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7695" y="954405"/>
            <a:ext cx="11525250" cy="546353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Gradients determine the nature of convergence of optimizers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convergence, the gradient must be zero along all dimensions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curvature of the quadradic surface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a minimum the Hessian has positive curvature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a maximum the Hessian has negative curvature 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440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1434465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6227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223" y="169690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54215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77" y="3553355"/>
            <a:ext cx="9196423" cy="462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3059833"/>
            <a:ext cx="8750653" cy="4356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3D985E-C230-454D-ACC2-7CD689E58E96}"/>
              </a:ext>
            </a:extLst>
          </p:cNvPr>
          <p:cNvSpPr txBox="1">
            <a:spLocks/>
          </p:cNvSpPr>
          <p:nvPr/>
        </p:nvSpPr>
        <p:spPr>
          <a:xfrm>
            <a:off x="333375" y="4114879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condition number is close to 1.0, the Hessian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well conditioned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convergence will be fast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condition number is large, the Hessian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ill-conditioned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convergence will be slow; gradient is flat in some dimensions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6227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2147" y="3410355"/>
            <a:ext cx="5520690" cy="30520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1024" y="3186894"/>
            <a:ext cx="7442935" cy="7668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73" y="2640546"/>
            <a:ext cx="2037397" cy="5704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459105" y="3250556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59105" y="4543243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8" y="3780266"/>
            <a:ext cx="4574857" cy="5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5850"/>
            <a:ext cx="11525250" cy="51303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011555"/>
            <a:ext cx="5944389" cy="51806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4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4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4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4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400" b="1" dirty="0">
                <a:latin typeface="+mj-lt"/>
                <a:cs typeface="Segoe UI" panose="020B0502040204020203" pitchFamily="34" charset="0"/>
              </a:rPr>
              <a:t>positive definite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925830"/>
            <a:ext cx="5886457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852610"/>
            <a:ext cx="11525250" cy="190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32" y="2054002"/>
            <a:ext cx="4521600" cy="6067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394662" y="275739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83" y="3329552"/>
            <a:ext cx="9078098" cy="509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081" y="5277343"/>
            <a:ext cx="5294154" cy="447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081" y="3949120"/>
            <a:ext cx="6312038" cy="519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486" y="4538435"/>
            <a:ext cx="9654699" cy="5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Gradient Descent </a:t>
            </a:r>
            <a:r>
              <a:rPr lang="en-US" sz="4400" b="1" dirty="0" err="1"/>
              <a:t>Alogorithms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60993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0"/>
            <a:ext cx="4521600" cy="606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4" y="2830749"/>
            <a:ext cx="8999666" cy="504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16" y="4064412"/>
            <a:ext cx="4803119" cy="405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3408315"/>
            <a:ext cx="8871585" cy="52518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717732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6776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18749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3759" y="991552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more scalable way to apply gradient descent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61" y="3160395"/>
            <a:ext cx="5164599" cy="942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53764" y="4128838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the Bernoulli sampled mini-batch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40" y="4704606"/>
            <a:ext cx="880110" cy="46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10" y="5157454"/>
            <a:ext cx="1082040" cy="5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stochastic gradient descent algorithm can be slow to converge if flat spots in the gradient are encountered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95" y="2674451"/>
            <a:ext cx="3242310" cy="367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5" y="3907790"/>
            <a:ext cx="2360295" cy="397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36" y="4471036"/>
            <a:ext cx="2480310" cy="3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1.0, update of the weight tensor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789420" cy="134551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3329108"/>
            <a:ext cx="4224337" cy="457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1" y="3812713"/>
            <a:ext cx="5897880" cy="334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90" y="4147128"/>
            <a:ext cx="3192919" cy="4077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666750" y="4638868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there are now two hyperparameters, momentum and learning rate</a:t>
            </a:r>
          </a:p>
        </p:txBody>
      </p:sp>
    </p:spTree>
    <p:extLst>
      <p:ext uri="{BB962C8B-B14F-4D97-AF65-F5344CB8AC3E}">
        <p14:creationId xmlns:p14="http://schemas.microsoft.com/office/powerpoint/2010/main" val="37156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presents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improve the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9801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1125854"/>
            <a:ext cx="11525250" cy="50806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33815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Convergence Properties of Optimizers </a:t>
            </a:r>
          </a:p>
        </p:txBody>
      </p:sp>
    </p:spTree>
    <p:extLst>
      <p:ext uri="{BB962C8B-B14F-4D97-AF65-F5344CB8AC3E}">
        <p14:creationId xmlns:p14="http://schemas.microsoft.com/office/powerpoint/2010/main" val="826946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7"/>
            <a:ext cx="11525250" cy="67044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 in the sample: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114425"/>
            <a:ext cx="11525250" cy="580644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NN problems are inherently over-parameterized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properties of optimizers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L2 regularization and eigenvalue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L1 regularization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Neural net specific regularization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27" y="11430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26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114425"/>
            <a:ext cx="11525250" cy="580644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NN problems are inherently over-parameterized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Overview of this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properties </a:t>
            </a:r>
            <a:r>
              <a:rPr lang="en-GB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of optimizer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L2 regularization and eigenvalue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L1 regularization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Neural net specific regularization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27" y="11430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240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7"/>
            <a:ext cx="11525250" cy="10744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as a Taylor series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1762734"/>
            <a:ext cx="11713153" cy="82849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430530" y="2484015"/>
            <a:ext cx="11525250" cy="400822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is formulation to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quadratic optimization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Newton’s method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899" y="3021543"/>
            <a:ext cx="6012006" cy="527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900" y="3579566"/>
            <a:ext cx="3817446" cy="598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899" y="4286077"/>
            <a:ext cx="4276221" cy="5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C7F73-8148-4FB5-B202-D57F58BF6F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79337"/>
                <a:ext cx="11525250" cy="58272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can you understand the gradient vector?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gradient is the vector of changes in the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with respect to the variables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Direction of the gradient vector is the direction of maximum change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C7F73-8148-4FB5-B202-D57F58BF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79337"/>
                <a:ext cx="11525250" cy="5827203"/>
              </a:xfrm>
              <a:blipFill>
                <a:blip r:embed="rId3"/>
                <a:stretch>
                  <a:fillRect l="-1111" t="-1151" r="-1746" b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schemas.microsoft.com/office/2006/metadata/properties"/>
    <ds:schemaRef ds:uri="http://purl.org/dc/terms/"/>
    <ds:schemaRef ds:uri="636b0322-90fb-440c-9cbc-22749e7231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15771</TotalTime>
  <Words>4160</Words>
  <Application>Microsoft Office PowerPoint</Application>
  <PresentationFormat>Widescreen</PresentationFormat>
  <Paragraphs>664</Paragraphs>
  <Slides>93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4" baseType="lpstr">
      <vt:lpstr>Arial</vt:lpstr>
      <vt:lpstr>Calibri</vt:lpstr>
      <vt:lpstr>Cambria Math</vt:lpstr>
      <vt:lpstr>Courier New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PowerPoint Presentation</vt:lpstr>
      <vt:lpstr>Optimization and Regularization for Deep Neural Networks</vt:lpstr>
      <vt:lpstr>Optimization and Regularization for Deep Neural Networks</vt:lpstr>
      <vt:lpstr>Optimization for Deep Neural Networks</vt:lpstr>
      <vt:lpstr>Optimization for Deep Neural Networks</vt:lpstr>
      <vt:lpstr>PowerPoint Presentation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Stochastic Gradient Descent</vt:lpstr>
      <vt:lpstr>Stochastic Gradient Descent</vt:lpstr>
      <vt:lpstr>Stochastic Gradient Descent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Optimization and Regularization for Deep Neural Networks</vt:lpstr>
      <vt:lpstr>PowerPoint Presentation</vt:lpstr>
      <vt:lpstr>Batch Normalization</vt:lpstr>
      <vt:lpstr>Optimization and Regularization for Deep Neural Networks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506</cp:revision>
  <dcterms:created xsi:type="dcterms:W3CDTF">2013-02-15T23:12:42Z</dcterms:created>
  <dcterms:modified xsi:type="dcterms:W3CDTF">2022-05-03T15:28:54Z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