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107"/>
  </p:notesMasterIdLst>
  <p:handoutMasterIdLst>
    <p:handoutMasterId r:id="rId108"/>
  </p:handoutMasterIdLst>
  <p:sldIdLst>
    <p:sldId id="455" r:id="rId6"/>
    <p:sldId id="376" r:id="rId7"/>
    <p:sldId id="456" r:id="rId8"/>
    <p:sldId id="457" r:id="rId9"/>
    <p:sldId id="405" r:id="rId10"/>
    <p:sldId id="288" r:id="rId11"/>
    <p:sldId id="462" r:id="rId12"/>
    <p:sldId id="463" r:id="rId13"/>
    <p:sldId id="465" r:id="rId14"/>
    <p:sldId id="461" r:id="rId15"/>
    <p:sldId id="466" r:id="rId16"/>
    <p:sldId id="459" r:id="rId17"/>
    <p:sldId id="464" r:id="rId18"/>
    <p:sldId id="320" r:id="rId19"/>
    <p:sldId id="321" r:id="rId20"/>
    <p:sldId id="322" r:id="rId21"/>
    <p:sldId id="438" r:id="rId22"/>
    <p:sldId id="323" r:id="rId23"/>
    <p:sldId id="361" r:id="rId24"/>
    <p:sldId id="324" r:id="rId25"/>
    <p:sldId id="325" r:id="rId26"/>
    <p:sldId id="326" r:id="rId27"/>
    <p:sldId id="357" r:id="rId28"/>
    <p:sldId id="439" r:id="rId29"/>
    <p:sldId id="327" r:id="rId30"/>
    <p:sldId id="344" r:id="rId31"/>
    <p:sldId id="328" r:id="rId32"/>
    <p:sldId id="329" r:id="rId33"/>
    <p:sldId id="440" r:id="rId34"/>
    <p:sldId id="330" r:id="rId35"/>
    <p:sldId id="331" r:id="rId36"/>
    <p:sldId id="332" r:id="rId37"/>
    <p:sldId id="441" r:id="rId38"/>
    <p:sldId id="333" r:id="rId39"/>
    <p:sldId id="349" r:id="rId40"/>
    <p:sldId id="334" r:id="rId41"/>
    <p:sldId id="346" r:id="rId42"/>
    <p:sldId id="442" r:id="rId43"/>
    <p:sldId id="545" r:id="rId44"/>
    <p:sldId id="336" r:id="rId45"/>
    <p:sldId id="553" r:id="rId46"/>
    <p:sldId id="530" r:id="rId47"/>
    <p:sldId id="532" r:id="rId48"/>
    <p:sldId id="534" r:id="rId49"/>
    <p:sldId id="337" r:id="rId50"/>
    <p:sldId id="338" r:id="rId51"/>
    <p:sldId id="339" r:id="rId52"/>
    <p:sldId id="340" r:id="rId53"/>
    <p:sldId id="341" r:id="rId54"/>
    <p:sldId id="342" r:id="rId55"/>
    <p:sldId id="356" r:id="rId56"/>
    <p:sldId id="443" r:id="rId57"/>
    <p:sldId id="374" r:id="rId58"/>
    <p:sldId id="451" r:id="rId59"/>
    <p:sldId id="452" r:id="rId60"/>
    <p:sldId id="454" r:id="rId61"/>
    <p:sldId id="453" r:id="rId62"/>
    <p:sldId id="348" r:id="rId63"/>
    <p:sldId id="363" r:id="rId64"/>
    <p:sldId id="371" r:id="rId65"/>
    <p:sldId id="364" r:id="rId66"/>
    <p:sldId id="366" r:id="rId67"/>
    <p:sldId id="365" r:id="rId68"/>
    <p:sldId id="368" r:id="rId69"/>
    <p:sldId id="370" r:id="rId70"/>
    <p:sldId id="447" r:id="rId71"/>
    <p:sldId id="444" r:id="rId72"/>
    <p:sldId id="289" r:id="rId73"/>
    <p:sldId id="293" r:id="rId74"/>
    <p:sldId id="448" r:id="rId75"/>
    <p:sldId id="372" r:id="rId76"/>
    <p:sldId id="373" r:id="rId77"/>
    <p:sldId id="445" r:id="rId78"/>
    <p:sldId id="449" r:id="rId79"/>
    <p:sldId id="446" r:id="rId80"/>
    <p:sldId id="554" r:id="rId81"/>
    <p:sldId id="407" r:id="rId82"/>
    <p:sldId id="434" r:id="rId83"/>
    <p:sldId id="435" r:id="rId84"/>
    <p:sldId id="258" r:id="rId85"/>
    <p:sldId id="436" r:id="rId86"/>
    <p:sldId id="437" r:id="rId87"/>
    <p:sldId id="384" r:id="rId88"/>
    <p:sldId id="317" r:id="rId89"/>
    <p:sldId id="555" r:id="rId90"/>
    <p:sldId id="556" r:id="rId91"/>
    <p:sldId id="557" r:id="rId92"/>
    <p:sldId id="414" r:id="rId93"/>
    <p:sldId id="429" r:id="rId94"/>
    <p:sldId id="380" r:id="rId95"/>
    <p:sldId id="417" r:id="rId96"/>
    <p:sldId id="558" r:id="rId97"/>
    <p:sldId id="382" r:id="rId98"/>
    <p:sldId id="408" r:id="rId99"/>
    <p:sldId id="367" r:id="rId100"/>
    <p:sldId id="559" r:id="rId101"/>
    <p:sldId id="409" r:id="rId102"/>
    <p:sldId id="381" r:id="rId103"/>
    <p:sldId id="257" r:id="rId104"/>
    <p:sldId id="415" r:id="rId105"/>
    <p:sldId id="416"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273" autoAdjust="0"/>
  </p:normalViewPr>
  <p:slideViewPr>
    <p:cSldViewPr snapToGrid="0">
      <p:cViewPr varScale="1">
        <p:scale>
          <a:sx n="65" d="100"/>
          <a:sy n="65" d="100"/>
        </p:scale>
        <p:origin x="1090" y="2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notesMaster" Target="notesMasters/notes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46</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49</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50</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64</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69</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70</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71</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8941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985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059410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645F9B-1C20-4C8D-902E-02C3DC178B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0480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2049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3056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2757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1125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774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7559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9983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8712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857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788823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0173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2854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4016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77163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22888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9272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91389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1387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112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48655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06291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985589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85197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4/13/2022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4/13/2022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0692458"/>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4/13/2022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Stephen.Elston@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26.emf"/><Relationship Id="rId12"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9.png"/><Relationship Id="rId5" Type="http://schemas.openxmlformats.org/officeDocument/2006/relationships/image" Target="../media/image25.emf"/><Relationship Id="rId10" Type="http://schemas.openxmlformats.org/officeDocument/2006/relationships/image" Target="../media/image28.png"/><Relationship Id="rId4" Type="http://schemas.openxmlformats.org/officeDocument/2006/relationships/oleObject" Target="../embeddings/oleObject1.bin"/><Relationship Id="rId9" Type="http://schemas.openxmlformats.org/officeDocument/2006/relationships/image" Target="../media/image27.emf"/></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5.xml"/><Relationship Id="rId7" Type="http://schemas.openxmlformats.org/officeDocument/2006/relationships/image" Target="../media/image27.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6.emf"/><Relationship Id="rId4" Type="http://schemas.openxmlformats.org/officeDocument/2006/relationships/oleObject" Target="../embeddings/oleObject4.bin"/><Relationship Id="rId9"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eartbeat.comet.ml/introduction-to-basic-object-detection-algorithms-b77295a95a63"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piazza.com/washington/spring2022/mlearn530" TargetMode="Externa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mailto:l.jensen4@live.com" TargetMode="External"/><Relationship Id="rId2" Type="http://schemas.openxmlformats.org/officeDocument/2006/relationships/hyperlink" Target="mailto:stephen.elston@gmail.com" TargetMode="Externa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6.png"/></Relationships>
</file>

<file path=ppt/slides/_rels/slide9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1</a:t>
            </a:r>
          </a:p>
          <a:p>
            <a:pPr marL="0" indent="0">
              <a:buNone/>
            </a:pPr>
            <a:r>
              <a:rPr lang="en-US" sz="3500" dirty="0">
                <a:solidFill>
                  <a:schemeClr val="tx1"/>
                </a:solidFill>
                <a:latin typeface="+mj-lt"/>
              </a:rPr>
              <a:t>Building Blocks of Deep </a:t>
            </a:r>
            <a:r>
              <a:rPr lang="en-US" sz="3500" dirty="0">
                <a:latin typeface="+mj-lt"/>
              </a:rPr>
              <a:t>L</a:t>
            </a:r>
            <a:r>
              <a:rPr lang="en-US" sz="3500" dirty="0">
                <a:solidFill>
                  <a:schemeClr val="tx1"/>
                </a:solidFill>
                <a:latin typeface="+mj-lt"/>
              </a:rPr>
              <a:t>earning</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r>
              <a:rPr lang="en-US" sz="900" dirty="0"/>
              <a:t>Credit: </a:t>
            </a:r>
            <a:r>
              <a:rPr lang="en-US" sz="900" dirty="0">
                <a:hlinkClick r:id="rId5"/>
              </a:rPr>
              <a:t>https://www.wellesleyfreelibrary.org/</a:t>
            </a:r>
            <a:endParaRPr lang="en-US" sz="900" dirty="0"/>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algn="ctr"/>
            <a:r>
              <a:rPr lang="en-US" sz="1200" dirty="0"/>
              <a:t>Copyright 2020, 2021, 2021, 2022 Stephen F Elston. All rights reserved</a:t>
            </a:r>
            <a:r>
              <a:rPr lang="en-US" sz="800" dirty="0"/>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Grades are determined by assignments and participation in discussion questions    </a:t>
            </a:r>
          </a:p>
          <a:p>
            <a:r>
              <a:rPr lang="en-US" sz="2800" dirty="0">
                <a:latin typeface="+mn-lt"/>
                <a:ea typeface="Segoe UI" panose="020B0502040204020203" pitchFamily="34" charset="0"/>
                <a:cs typeface="Segoe UI" panose="020B0502040204020203" pitchFamily="34" charset="0"/>
              </a:rPr>
              <a:t>Assignments and exercises: 80%</a:t>
            </a:r>
          </a:p>
          <a:p>
            <a:pPr lvl="1"/>
            <a:r>
              <a:rPr lang="en-US" sz="2400" dirty="0">
                <a:latin typeface="+mn-lt"/>
                <a:ea typeface="Segoe UI" panose="020B0502040204020203" pitchFamily="34" charset="0"/>
                <a:cs typeface="Segoe UI" panose="020B0502040204020203" pitchFamily="34" charset="0"/>
              </a:rPr>
              <a:t>Hands-on assignments in </a:t>
            </a:r>
            <a:r>
              <a:rPr lang="en-US" sz="2400" dirty="0" err="1">
                <a:latin typeface="+mn-lt"/>
                <a:ea typeface="Segoe UI" panose="020B0502040204020203" pitchFamily="34" charset="0"/>
                <a:cs typeface="Segoe UI" panose="020B0502040204020203" pitchFamily="34" charset="0"/>
              </a:rPr>
              <a:t>Jupyter</a:t>
            </a:r>
            <a:r>
              <a:rPr lang="en-US" sz="2400" dirty="0">
                <a:latin typeface="+mn-lt"/>
                <a:ea typeface="Segoe UI" panose="020B0502040204020203" pitchFamily="34" charset="0"/>
                <a:cs typeface="Segoe UI" panose="020B0502040204020203" pitchFamily="34" charset="0"/>
              </a:rPr>
              <a:t> notebooks </a:t>
            </a:r>
          </a:p>
          <a:p>
            <a:pPr lvl="1"/>
            <a:r>
              <a:rPr lang="en-US" sz="2400" dirty="0">
                <a:latin typeface="+mn-lt"/>
                <a:ea typeface="Segoe UI" panose="020B0502040204020203" pitchFamily="34" charset="0"/>
                <a:cs typeface="Segoe UI" panose="020B0502040204020203" pitchFamily="34" charset="0"/>
              </a:rPr>
              <a:t>Expect a few conceptual exercises for lessons with limited hands-on component</a:t>
            </a:r>
          </a:p>
          <a:p>
            <a:r>
              <a:rPr lang="en-US" sz="2800" dirty="0">
                <a:latin typeface="+mn-lt"/>
                <a:ea typeface="Segoe UI" panose="020B0502040204020203" pitchFamily="34" charset="0"/>
                <a:cs typeface="Segoe UI" panose="020B0502040204020203" pitchFamily="34" charset="0"/>
              </a:rPr>
              <a:t>Graded weekly discussion: 20%</a:t>
            </a: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4634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95" y="1181192"/>
            <a:ext cx="11525250" cy="53082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What could possibly go wrong? </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Probability differences between classes can be small   </a:t>
            </a:r>
          </a:p>
          <a:p>
            <a:pPr lvl="1"/>
            <a:r>
              <a:rPr lang="en-GB" sz="2400" dirty="0">
                <a:latin typeface="Segoe UI" panose="020B0502040204020203" pitchFamily="34" charset="0"/>
                <a:ea typeface="Segoe UI" panose="020B0502040204020203" pitchFamily="34" charset="0"/>
                <a:cs typeface="Segoe UI" panose="020B0502040204020203" pitchFamily="34" charset="0"/>
              </a:rPr>
              <a:t>Sometimes better to consider top few classes</a:t>
            </a:r>
          </a:p>
          <a:p>
            <a:pPr lvl="1"/>
            <a:r>
              <a:rPr lang="en-GB" sz="2400" dirty="0">
                <a:latin typeface="Segoe UI" panose="020B0502040204020203" pitchFamily="34" charset="0"/>
                <a:ea typeface="Segoe UI" panose="020B0502040204020203" pitchFamily="34" charset="0"/>
                <a:cs typeface="Segoe UI" panose="020B0502040204020203" pitchFamily="34" charset="0"/>
              </a:rPr>
              <a:t>Example; most probable 5 classes of 1,000 of objects in image</a:t>
            </a:r>
          </a:p>
          <a:p>
            <a:r>
              <a:rPr lang="en-GB" sz="2800" dirty="0">
                <a:latin typeface="Segoe UI" panose="020B0502040204020203" pitchFamily="34" charset="0"/>
                <a:ea typeface="Segoe UI" panose="020B0502040204020203" pitchFamily="34" charset="0"/>
                <a:cs typeface="Segoe UI" panose="020B0502040204020203" pitchFamily="34" charset="0"/>
              </a:rPr>
              <a:t>Assumption of well-separated classes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But class characteristics can overlap – be nonunique </a:t>
            </a:r>
          </a:p>
          <a:p>
            <a:r>
              <a:rPr lang="en-US" sz="2800" dirty="0">
                <a:latin typeface="Segoe UI" panose="020B0502040204020203" pitchFamily="34" charset="0"/>
                <a:ea typeface="Segoe UI" panose="020B0502040204020203" pitchFamily="34" charset="0"/>
                <a:cs typeface="Segoe UI" panose="020B0502040204020203" pitchFamily="34" charset="0"/>
              </a:rPr>
              <a:t>Assumption of balance in class samples in training data</a:t>
            </a:r>
          </a:p>
          <a:p>
            <a:pPr lvl="1"/>
            <a:r>
              <a:rPr lang="en-US" sz="2400" dirty="0">
                <a:latin typeface="Segoe UI" panose="020B0502040204020203" pitchFamily="34" charset="0"/>
                <a:ea typeface="Segoe UI" panose="020B0502040204020203" pitchFamily="34" charset="0"/>
                <a:cs typeface="Segoe UI" panose="020B0502040204020203" pitchFamily="34" charset="0"/>
              </a:rPr>
              <a:t>Imbalance common – some objects are rare  </a:t>
            </a:r>
          </a:p>
          <a:p>
            <a:pPr lvl="1"/>
            <a:r>
              <a:rPr lang="en-US" sz="2400" dirty="0">
                <a:latin typeface="Segoe UI" panose="020B0502040204020203" pitchFamily="34" charset="0"/>
                <a:ea typeface="Segoe UI" panose="020B0502040204020203" pitchFamily="34" charset="0"/>
                <a:cs typeface="Segoe UI" panose="020B0502040204020203" pitchFamily="34" charset="0"/>
              </a:rPr>
              <a:t>Model learning biased to more frequent cases</a:t>
            </a: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Multi-Class Logistic Regression</a:t>
            </a:r>
            <a:endParaRPr lang="en-US" dirty="0">
              <a:latin typeface="Segoe"/>
            </a:endParaRPr>
          </a:p>
        </p:txBody>
      </p:sp>
    </p:spTree>
    <p:extLst>
      <p:ext uri="{BB962C8B-B14F-4D97-AF65-F5344CB8AC3E}">
        <p14:creationId xmlns:p14="http://schemas.microsoft.com/office/powerpoint/2010/main" val="2567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429395" y="1359074"/>
                <a:ext cx="11525250" cy="5130396"/>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What could possibly go wrong? </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Consider fruit processing with 8 categories   </a:t>
                </a:r>
              </a:p>
              <a:p>
                <a:pPr marL="457046" lvl="1" indent="0">
                  <a:buNone/>
                </a:pPr>
                <a:r>
                  <a:rPr lang="en-US" dirty="0">
                    <a:latin typeface="Segoe UI" panose="020B0502040204020203" pitchFamily="34" charset="0"/>
                    <a:ea typeface="Segoe UI" panose="020B0502040204020203" pitchFamily="34" charset="0"/>
                    <a:cs typeface="Segoe UI" panose="020B0502040204020203" pitchFamily="34" charset="0"/>
                  </a:rPr>
                  <a:t>{A_large, A_medium,…, B_small, unmarketable, not_fruit}</a:t>
                </a:r>
              </a:p>
              <a:p>
                <a:r>
                  <a:rPr lang="en-US" sz="2800" dirty="0">
                    <a:latin typeface="Segoe UI" panose="020B0502040204020203" pitchFamily="34" charset="0"/>
                    <a:ea typeface="Segoe UI" panose="020B0502040204020203" pitchFamily="34" charset="0"/>
                    <a:cs typeface="Segoe UI" panose="020B0502040204020203" pitchFamily="34" charset="0"/>
                  </a:rPr>
                  <a:t>Imbalance in classes   </a:t>
                </a:r>
              </a:p>
              <a:p>
                <a:pPr lvl="1"/>
                <a:r>
                  <a:rPr lang="en-US" dirty="0">
                    <a:latin typeface="Segoe UI" panose="020B0502040204020203" pitchFamily="34" charset="0"/>
                    <a:ea typeface="Segoe UI" panose="020B0502040204020203" pitchFamily="34" charset="0"/>
                    <a:cs typeface="Segoe UI" panose="020B0502040204020203" pitchFamily="34" charset="0"/>
                  </a:rPr>
                  <a:t>Example; perhaps A_large infrequent, B_medium most frequent</a:t>
                </a:r>
              </a:p>
              <a:p>
                <a:r>
                  <a:rPr lang="en-US" sz="2800" dirty="0">
                    <a:latin typeface="Segoe UI" panose="020B0502040204020203" pitchFamily="34" charset="0"/>
                    <a:ea typeface="Segoe UI" panose="020B0502040204020203" pitchFamily="34" charset="0"/>
                    <a:cs typeface="Segoe UI" panose="020B0502040204020203" pitchFamily="34" charset="0"/>
                  </a:rPr>
                  <a:t>Classes not well defined </a:t>
                </a:r>
              </a:p>
              <a:p>
                <a:pPr lvl="1"/>
                <a:r>
                  <a:rPr lang="en-US" dirty="0">
                    <a:latin typeface="Segoe UI" panose="020B0502040204020203" pitchFamily="34" charset="0"/>
                    <a:ea typeface="Segoe UI" panose="020B0502040204020203" pitchFamily="34" charset="0"/>
                    <a:cs typeface="Segoe UI" panose="020B0502040204020203" pitchFamily="34" charset="0"/>
                  </a:rPr>
                  <a:t>How different is A_small from B_small in computer vision sensor? </a:t>
                </a:r>
              </a:p>
              <a:p>
                <a:r>
                  <a:rPr lang="en-US" sz="2800" dirty="0">
                    <a:latin typeface="Segoe UI" panose="020B0502040204020203" pitchFamily="34" charset="0"/>
                    <a:ea typeface="Segoe UI" panose="020B0502040204020203" pitchFamily="34" charset="0"/>
                    <a:cs typeface="Segoe UI" panose="020B0502040204020203" pitchFamily="34" charset="0"/>
                  </a:rPr>
                  <a:t>If each classifier is 95% accurate so overall accuracy is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0.95</m:t>
                        </m:r>
                      </m:e>
                      <m:sup>
                        <m:r>
                          <a:rPr lang="en-US" sz="2800" b="0" i="1" smtClean="0">
                            <a:latin typeface="Cambria Math" panose="02040503050406030204" pitchFamily="18" charset="0"/>
                            <a:cs typeface="Segoe UI" panose="020B0502040204020203" pitchFamily="34" charset="0"/>
                          </a:rPr>
                          <m:t>7</m:t>
                        </m:r>
                      </m:sup>
                    </m:sSup>
                    <m:r>
                      <a:rPr lang="en-US" sz="2800" b="0" i="1" smtClean="0">
                        <a:latin typeface="Cambria Math" panose="02040503050406030204" pitchFamily="18" charset="0"/>
                        <a:cs typeface="Segoe UI" panose="020B0502040204020203" pitchFamily="34" charset="0"/>
                      </a:rPr>
                      <m:t>=0.7</m:t>
                    </m:r>
                  </m:oMath>
                </a14:m>
                <a:r>
                  <a:rPr lang="en-US" sz="2800" dirty="0">
                    <a:latin typeface="Segoe UI" panose="020B0502040204020203" pitchFamily="34" charset="0"/>
                    <a:ea typeface="Segoe UI" panose="020B0502040204020203" pitchFamily="34" charset="0"/>
                    <a:cs typeface="Segoe UI" panose="020B0502040204020203" pitchFamily="34" charset="0"/>
                  </a:rPr>
                  <a:t>! </a:t>
                </a: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429395" y="1359074"/>
                <a:ext cx="11525250" cy="5130396"/>
              </a:xfrm>
              <a:blipFill>
                <a:blip r:embed="rId3"/>
                <a:stretch>
                  <a:fillRect l="-1058" t="-1306"/>
                </a:stretch>
              </a:blipFill>
            </p:spPr>
            <p:txBody>
              <a:bodyPr/>
              <a:lstStyle/>
              <a:p>
                <a:r>
                  <a:rPr lang="en-US">
                    <a:noFill/>
                  </a:rPr>
                  <a:t> </a:t>
                </a:r>
              </a:p>
            </p:txBody>
          </p:sp>
        </mc:Fallback>
      </mc:AlternateContent>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Multi-Class Logistic Regression</a:t>
            </a:r>
            <a:endParaRPr lang="en-US" dirty="0">
              <a:latin typeface="Segoe"/>
            </a:endParaRPr>
          </a:p>
        </p:txBody>
      </p:sp>
    </p:spTree>
    <p:extLst>
      <p:ext uri="{BB962C8B-B14F-4D97-AF65-F5344CB8AC3E}">
        <p14:creationId xmlns:p14="http://schemas.microsoft.com/office/powerpoint/2010/main" val="38712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By UW policy, you must attend at least 6 of 10 live class meetings to receive credit </a:t>
            </a:r>
            <a:endParaRPr lang="en-GB" sz="2400" dirty="0">
              <a:latin typeface="+mn-lt"/>
              <a:ea typeface="Segoe UI" panose="020B0502040204020203" pitchFamily="34" charset="0"/>
              <a:cs typeface="Segoe UI" panose="020B0502040204020203" pitchFamily="34" charset="0"/>
            </a:endParaRPr>
          </a:p>
          <a:p>
            <a:r>
              <a:rPr lang="en-US" dirty="0">
                <a:latin typeface="+mn-lt"/>
                <a:ea typeface="Segoe UI" panose="020B0502040204020203" pitchFamily="34" charset="0"/>
                <a:cs typeface="Segoe UI" panose="020B0502040204020203" pitchFamily="34" charset="0"/>
              </a:rPr>
              <a:t>Benefits of attending all class meetings:     </a:t>
            </a:r>
          </a:p>
          <a:p>
            <a:pPr lvl="1"/>
            <a:r>
              <a:rPr lang="en-US" dirty="0">
                <a:latin typeface="+mn-lt"/>
                <a:ea typeface="Segoe UI" panose="020B0502040204020203" pitchFamily="34" charset="0"/>
                <a:cs typeface="Segoe UI" panose="020B0502040204020203" pitchFamily="34" charset="0"/>
              </a:rPr>
              <a:t>You will find the course easier     </a:t>
            </a:r>
          </a:p>
          <a:p>
            <a:pPr lvl="1"/>
            <a:r>
              <a:rPr lang="en-US" dirty="0">
                <a:latin typeface="+mn-lt"/>
                <a:ea typeface="Segoe UI" panose="020B0502040204020203" pitchFamily="34" charset="0"/>
                <a:cs typeface="Segoe UI" panose="020B0502040204020203" pitchFamily="34" charset="0"/>
              </a:rPr>
              <a:t>You will gain a deeper understanding of the material by participating in the exercises    </a:t>
            </a:r>
          </a:p>
          <a:p>
            <a:r>
              <a:rPr lang="en-US" dirty="0">
                <a:latin typeface="+mn-lt"/>
                <a:ea typeface="Segoe UI" panose="020B0502040204020203" pitchFamily="34" charset="0"/>
                <a:cs typeface="Segoe UI" panose="020B0502040204020203" pitchFamily="34" charset="0"/>
              </a:rPr>
              <a:t>If you cannot attend, we will record the class meetings    </a:t>
            </a:r>
          </a:p>
          <a:p>
            <a:pPr lvl="1"/>
            <a:r>
              <a:rPr lang="en-US" dirty="0">
                <a:latin typeface="+mn-lt"/>
                <a:ea typeface="Segoe UI" panose="020B0502040204020203" pitchFamily="34" charset="0"/>
                <a:cs typeface="Segoe UI" panose="020B0502040204020203" pitchFamily="34" charset="0"/>
              </a:rPr>
              <a:t>Life happens sometimes!</a:t>
            </a:r>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5038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Late assignment policy facilitates timely release of solutions for assignments once all students have submitted    </a:t>
            </a:r>
          </a:p>
          <a:p>
            <a:r>
              <a:rPr lang="en-US" sz="2800" dirty="0">
                <a:latin typeface="+mn-lt"/>
                <a:ea typeface="Segoe UI" panose="020B0502040204020203" pitchFamily="34" charset="0"/>
                <a:cs typeface="Segoe UI" panose="020B0502040204020203" pitchFamily="34" charset="0"/>
              </a:rPr>
              <a:t>Late assignments are penalized as follows:    </a:t>
            </a:r>
          </a:p>
          <a:p>
            <a:pPr lvl="1"/>
            <a:r>
              <a:rPr lang="en-US" sz="2400" dirty="0">
                <a:latin typeface="+mn-lt"/>
                <a:ea typeface="Segoe UI" panose="020B0502040204020203" pitchFamily="34" charset="0"/>
                <a:cs typeface="Segoe UI" panose="020B0502040204020203" pitchFamily="34" charset="0"/>
              </a:rPr>
              <a:t>More that 1 day late minus 20 percent    </a:t>
            </a:r>
          </a:p>
          <a:p>
            <a:pPr lvl="1"/>
            <a:r>
              <a:rPr lang="en-US" sz="2400" dirty="0">
                <a:latin typeface="+mn-lt"/>
                <a:ea typeface="Segoe UI" panose="020B0502040204020203" pitchFamily="34" charset="0"/>
                <a:cs typeface="Segoe UI" panose="020B0502040204020203" pitchFamily="34" charset="0"/>
              </a:rPr>
              <a:t>More that 1 week late no credit    </a:t>
            </a:r>
          </a:p>
          <a:p>
            <a:r>
              <a:rPr lang="en-US" sz="2800" dirty="0">
                <a:latin typeface="+mn-lt"/>
                <a:ea typeface="Segoe UI" panose="020B0502040204020203" pitchFamily="34" charset="0"/>
                <a:cs typeface="Segoe UI" panose="020B0502040204020203" pitchFamily="34" charset="0"/>
              </a:rPr>
              <a:t>For unusual and unavoidable circumstance </a:t>
            </a:r>
            <a:r>
              <a:rPr lang="en-US" sz="2800" b="1" dirty="0">
                <a:latin typeface="+mn-lt"/>
                <a:ea typeface="Segoe UI" panose="020B0502040204020203" pitchFamily="34" charset="0"/>
                <a:cs typeface="Segoe UI" panose="020B0502040204020203" pitchFamily="34" charset="0"/>
              </a:rPr>
              <a:t>contract your instructor in advance</a:t>
            </a:r>
            <a:endParaRPr lang="en-US" sz="2800" dirty="0">
              <a:latin typeface="+mn-lt"/>
              <a:ea typeface="Segoe UI" panose="020B0502040204020203" pitchFamily="34" charset="0"/>
              <a:cs typeface="Segoe UI" panose="020B0502040204020203" pitchFamily="34" charset="0"/>
            </a:endParaRPr>
          </a:p>
          <a:p>
            <a:pPr lvl="1"/>
            <a:r>
              <a:rPr lang="en-US" sz="2400" dirty="0">
                <a:latin typeface="+mn-lt"/>
                <a:ea typeface="Segoe UI" panose="020B0502040204020203" pitchFamily="34" charset="0"/>
                <a:cs typeface="Segoe UI" panose="020B0502040204020203" pitchFamily="34" charset="0"/>
              </a:rPr>
              <a:t>Private message in Piazza</a:t>
            </a:r>
          </a:p>
          <a:p>
            <a:pPr lvl="1"/>
            <a:r>
              <a:rPr lang="en-US" sz="2400" dirty="0">
                <a:latin typeface="+mn-lt"/>
                <a:ea typeface="Segoe UI" panose="020B0502040204020203" pitchFamily="34" charset="0"/>
                <a:cs typeface="Segoe UI" panose="020B0502040204020203" pitchFamily="34" charset="0"/>
              </a:rPr>
              <a:t>Or s</a:t>
            </a:r>
            <a:r>
              <a:rPr lang="en-US" sz="2400" dirty="0">
                <a:latin typeface="+mn-lt"/>
                <a:ea typeface="Segoe UI" panose="020B0502040204020203" pitchFamily="34" charset="0"/>
                <a:cs typeface="Segoe UI" panose="020B0502040204020203" pitchFamily="34" charset="0"/>
                <a:hlinkClick r:id="rId3"/>
              </a:rPr>
              <a:t>tephen.elston@gmail.com</a:t>
            </a:r>
            <a:r>
              <a:rPr lang="en-US" sz="2400" dirty="0">
                <a:latin typeface="+mn-lt"/>
                <a:ea typeface="Segoe UI" panose="020B0502040204020203" pitchFamily="34" charset="0"/>
                <a:cs typeface="Segoe UI" panose="020B0502040204020203" pitchFamily="34" charset="0"/>
              </a:rPr>
              <a:t>  </a:t>
            </a:r>
            <a:endParaRPr lang="en-GB" sz="24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Late Assignment Policy</a:t>
            </a:r>
          </a:p>
        </p:txBody>
      </p:sp>
    </p:spTree>
    <p:extLst>
      <p:ext uri="{BB962C8B-B14F-4D97-AF65-F5344CB8AC3E}">
        <p14:creationId xmlns:p14="http://schemas.microsoft.com/office/powerpoint/2010/main" val="8867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a:t>Building Blocks of Deep Learning</a:t>
            </a:r>
          </a:p>
        </p:txBody>
      </p:sp>
    </p:spTree>
    <p:extLst>
      <p:ext uri="{BB962C8B-B14F-4D97-AF65-F5344CB8AC3E}">
        <p14:creationId xmlns:p14="http://schemas.microsoft.com/office/powerpoint/2010/main" val="58451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322"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and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196788"/>
            <a:ext cx="10875984" cy="5394927"/>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Object detection and classification </a:t>
            </a:r>
          </a:p>
          <a:p>
            <a:r>
              <a:rPr lang="en-GB" sz="2800" dirty="0">
                <a:latin typeface="+mn-lt"/>
                <a:ea typeface="Segoe UI" panose="020B0502040204020203" pitchFamily="34" charset="0"/>
                <a:cs typeface="Segoe UI" panose="020B0502040204020203" pitchFamily="34" charset="0"/>
              </a:rPr>
              <a:t>Image segmentation</a:t>
            </a:r>
          </a:p>
          <a:p>
            <a:r>
              <a:rPr lang="en-GB" sz="2800" dirty="0">
                <a:latin typeface="+mn-lt"/>
                <a:ea typeface="Segoe UI" panose="020B0502040204020203" pitchFamily="34" charset="0"/>
                <a:cs typeface="Segoe UI" panose="020B0502040204020203" pitchFamily="34" charset="0"/>
              </a:rPr>
              <a:t>Natural language processing </a:t>
            </a:r>
          </a:p>
          <a:p>
            <a:r>
              <a:rPr lang="en-GB" sz="2800" dirty="0">
                <a:latin typeface="+mn-lt"/>
                <a:ea typeface="Segoe UI" panose="020B0502040204020203" pitchFamily="34" charset="0"/>
                <a:cs typeface="Segoe UI" panose="020B0502040204020203" pitchFamily="34" charset="0"/>
              </a:rPr>
              <a:t>Generative models for images and natural language</a:t>
            </a:r>
          </a:p>
          <a:p>
            <a:r>
              <a:rPr lang="en-GB" sz="2800" dirty="0">
                <a:latin typeface="+mn-lt"/>
                <a:ea typeface="Segoe UI" panose="020B0502040204020203" pitchFamily="34" charset="0"/>
                <a:cs typeface="Segoe UI" panose="020B0502040204020203" pitchFamily="34" charset="0"/>
              </a:rPr>
              <a:t>…</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Many types of deep neural networks used in CV</a:t>
            </a:r>
          </a:p>
          <a:p>
            <a:r>
              <a:rPr lang="en-GB" sz="3000" dirty="0">
                <a:latin typeface="+mn-lt"/>
                <a:ea typeface="Segoe UI" panose="020B0502040204020203" pitchFamily="34" charset="0"/>
                <a:cs typeface="Segoe UI" panose="020B0502040204020203" pitchFamily="34" charset="0"/>
              </a:rPr>
              <a:t>Fully connected NNs – our focus this week</a:t>
            </a:r>
          </a:p>
          <a:p>
            <a:r>
              <a:rPr lang="en-GB" sz="3000" dirty="0">
                <a:latin typeface="+mn-lt"/>
                <a:ea typeface="Segoe UI" panose="020B0502040204020203" pitchFamily="34" charset="0"/>
                <a:cs typeface="Segoe UI" panose="020B0502040204020203" pitchFamily="34" charset="0"/>
              </a:rPr>
              <a:t>Convolutional NNs for building feature maps – next week</a:t>
            </a:r>
          </a:p>
          <a:p>
            <a:r>
              <a:rPr lang="en-GB" sz="3000" dirty="0">
                <a:latin typeface="+mn-lt"/>
                <a:ea typeface="Segoe UI" panose="020B0502040204020203" pitchFamily="34" charset="0"/>
                <a:cs typeface="Segoe UI" panose="020B0502040204020203" pitchFamily="34" charset="0"/>
              </a:rPr>
              <a:t>Recurrent NNs for series data – e.g. NLP</a:t>
            </a:r>
          </a:p>
          <a:p>
            <a:r>
              <a:rPr lang="en-GB" sz="30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37738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pPr marL="0" indent="0">
              <a:buNone/>
            </a:pPr>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1219" y="1883602"/>
            <a:ext cx="9259165" cy="3170099"/>
          </a:xfrm>
          <a:prstGeom prst="rect">
            <a:avLst/>
          </a:prstGeom>
          <a:noFill/>
        </p:spPr>
        <p:txBody>
          <a:bodyPr wrap="none" lIns="91440" tIns="45720" rIns="91440" bIns="45720">
            <a:spAutoFit/>
          </a:bodyPr>
          <a:lstStyle/>
          <a:p>
            <a:pPr algn="ctr"/>
            <a:r>
              <a:rPr lang="en-US" sz="20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Entropy</a:t>
            </a:r>
            <a:endParaRPr lang="en-US" sz="20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1337724" y="914400"/>
            <a:ext cx="9973734" cy="5401733"/>
          </a:xfrm>
          <a:prstGeom prst="rect">
            <a:avLst/>
          </a:prstGeom>
          <a:gradFill flip="none" rotWithShape="1">
            <a:gsLst>
              <a:gs pos="0">
                <a:schemeClr val="bg1"/>
              </a:gs>
              <a:gs pos="72000">
                <a:schemeClr val="bg1">
                  <a:alpha val="20000"/>
                </a:schemeClr>
              </a:gs>
              <a:gs pos="7000">
                <a:schemeClr val="bg1"/>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994400" y="2167467"/>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078133" y="1303867"/>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50667" y="2895600"/>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009466" y="0"/>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992533" y="3318934"/>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6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Reinforcement learning is a rapidly evolving area of research and application</a:t>
            </a:r>
          </a:p>
          <a:p>
            <a:r>
              <a:rPr lang="en-GB" sz="2800" dirty="0">
                <a:latin typeface="+mn-lt"/>
                <a:ea typeface="Segoe UI" panose="020B0502040204020203" pitchFamily="34" charset="0"/>
                <a:cs typeface="Segoe UI" panose="020B0502040204020203" pitchFamily="34" charset="0"/>
              </a:rPr>
              <a:t>RL has had spectacular success playing  certain games at superhuman level</a:t>
            </a:r>
          </a:p>
          <a:p>
            <a:pPr lvl="1"/>
            <a:r>
              <a:rPr lang="en-GB" sz="2400" dirty="0">
                <a:latin typeface="+mn-lt"/>
                <a:ea typeface="Segoe UI" panose="020B0502040204020203" pitchFamily="34" charset="0"/>
                <a:cs typeface="Segoe UI" panose="020B0502040204020203" pitchFamily="34" charset="0"/>
              </a:rPr>
              <a:t>Take these results with a gain of salt – RL fails spectacularly on other simple games </a:t>
            </a:r>
          </a:p>
          <a:p>
            <a:r>
              <a:rPr lang="en-GB" sz="2800" dirty="0">
                <a:latin typeface="+mn-lt"/>
                <a:ea typeface="Segoe UI" panose="020B0502040204020203" pitchFamily="34" charset="0"/>
                <a:cs typeface="Segoe UI" panose="020B0502040204020203" pitchFamily="34" charset="0"/>
              </a:rPr>
              <a:t>RL shows promise for certain complex robotic planning tasks </a:t>
            </a:r>
          </a:p>
          <a:p>
            <a:r>
              <a:rPr lang="en-GB" sz="2800" dirty="0">
                <a:latin typeface="+mn-lt"/>
                <a:ea typeface="Segoe UI" panose="020B0502040204020203" pitchFamily="34" charset="0"/>
                <a:cs typeface="Segoe UI" panose="020B0502040204020203" pitchFamily="34" charset="0"/>
              </a:rPr>
              <a:t>RL has advanced folding models for complex proteins</a:t>
            </a:r>
          </a:p>
          <a:p>
            <a:r>
              <a:rPr lang="en-GB" sz="2800" dirty="0">
                <a:latin typeface="+mn-lt"/>
                <a:ea typeface="Segoe UI" panose="020B0502040204020203" pitchFamily="34" charset="0"/>
                <a:cs typeface="Segoe UI" panose="020B0502040204020203" pitchFamily="34" charset="0"/>
              </a:rPr>
              <a:t>Expect to see more RL solutions in the future </a:t>
            </a:r>
          </a:p>
          <a:p>
            <a:pPr lvl="1"/>
            <a:r>
              <a:rPr lang="en-GB" sz="2400" dirty="0">
                <a:latin typeface="+mn-lt"/>
                <a:ea typeface="Segoe UI" panose="020B0502040204020203" pitchFamily="34" charset="0"/>
                <a:cs typeface="Segoe UI" panose="020B0502040204020203" pitchFamily="34" charset="0"/>
              </a:rPr>
              <a:t>Focus of massive research efforts  </a:t>
            </a:r>
            <a:endParaRPr lang="en-GB" sz="2600" dirty="0">
              <a:latin typeface="+mn-lt"/>
              <a:ea typeface="Segoe UI" panose="020B0502040204020203" pitchFamily="34" charset="0"/>
              <a:cs typeface="Segoe UI" panose="020B0502040204020203" pitchFamily="34" charset="0"/>
            </a:endParaRP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163117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sp>
        <p:nvSpPr>
          <p:cNvPr id="3" name="Content Placeholder 2"/>
          <p:cNvSpPr>
            <a:spLocks noGrp="1"/>
          </p:cNvSpPr>
          <p:nvPr>
            <p:ph sz="quarter" idx="10"/>
          </p:nvPr>
        </p:nvSpPr>
        <p:spPr>
          <a:xfrm>
            <a:off x="379413" y="1066493"/>
            <a:ext cx="11525250" cy="5290388"/>
          </a:xfrm>
        </p:spPr>
        <p:txBody>
          <a:bodyPr/>
          <a:lstStyle/>
          <a:p>
            <a:r>
              <a:rPr lang="en-US" b="1" dirty="0">
                <a:latin typeface="+mn-lt"/>
              </a:rPr>
              <a:t>Information</a:t>
            </a:r>
            <a:r>
              <a:rPr lang="en-US" dirty="0">
                <a:latin typeface="+mn-lt"/>
              </a:rPr>
              <a:t> from observing the occurrence of an event </a:t>
            </a:r>
          </a:p>
          <a:p>
            <a:pPr marL="1828800" lvl="1" indent="-1139825">
              <a:buNone/>
            </a:pPr>
            <a:r>
              <a:rPr lang="en-US" dirty="0">
                <a:latin typeface="+mn-lt"/>
              </a:rPr>
              <a:t>        = the </a:t>
            </a:r>
            <a:r>
              <a:rPr lang="en-US" b="1" dirty="0">
                <a:latin typeface="+mn-lt"/>
              </a:rPr>
              <a:t>number of bits needed to encode the probability</a:t>
            </a:r>
            <a:r>
              <a:rPr lang="en-US" dirty="0">
                <a:latin typeface="+mn-lt"/>
              </a:rPr>
              <a:t> of the event.</a:t>
            </a:r>
          </a:p>
          <a:p>
            <a:r>
              <a:rPr lang="en-US" dirty="0">
                <a:latin typeface="+mn-lt"/>
              </a:rPr>
              <a:t>If an event has probability p, we need </a:t>
            </a:r>
            <a:r>
              <a:rPr lang="en-US" dirty="0">
                <a:solidFill>
                  <a:srgbClr val="800000"/>
                </a:solidFill>
                <a:latin typeface="+mn-lt"/>
              </a:rPr>
              <a:t>–log</a:t>
            </a:r>
            <a:r>
              <a:rPr lang="en-US" baseline="-25000" dirty="0">
                <a:solidFill>
                  <a:srgbClr val="800000"/>
                </a:solidFill>
                <a:latin typeface="+mn-lt"/>
              </a:rPr>
              <a:t>2</a:t>
            </a:r>
            <a:r>
              <a:rPr lang="en-US" dirty="0">
                <a:solidFill>
                  <a:srgbClr val="800000"/>
                </a:solidFill>
                <a:latin typeface="+mn-lt"/>
              </a:rPr>
              <a:t>(p) </a:t>
            </a:r>
            <a:r>
              <a:rPr lang="en-US" dirty="0">
                <a:latin typeface="+mn-lt"/>
              </a:rPr>
              <a:t>bits</a:t>
            </a:r>
          </a:p>
          <a:p>
            <a:pPr lvl="1"/>
            <a:r>
              <a:rPr lang="en-US" dirty="0">
                <a:latin typeface="+mn-lt"/>
              </a:rPr>
              <a:t>A coin flip from a fair coin encodes 1 bit of information.</a:t>
            </a:r>
          </a:p>
          <a:p>
            <a:pPr marL="457046" lvl="1" indent="0">
              <a:buNone/>
            </a:pPr>
            <a:r>
              <a:rPr lang="en-US" dirty="0">
                <a:latin typeface="+mn-lt"/>
              </a:rPr>
              <a:t>                   p =1/2, and then –log</a:t>
            </a:r>
            <a:r>
              <a:rPr lang="en-US" baseline="-25000" dirty="0">
                <a:latin typeface="+mn-lt"/>
              </a:rPr>
              <a:t>2</a:t>
            </a:r>
            <a:r>
              <a:rPr lang="en-US" dirty="0">
                <a:latin typeface="+mn-lt"/>
              </a:rPr>
              <a:t>(1/2) = 1 bit</a:t>
            </a:r>
          </a:p>
          <a:p>
            <a:pPr lvl="1"/>
            <a:r>
              <a:rPr lang="en-US" dirty="0">
                <a:latin typeface="+mn-lt"/>
              </a:rPr>
              <a:t>For an event with probability 1, we don’t need any bits.</a:t>
            </a:r>
          </a:p>
          <a:p>
            <a:pPr marL="457046" lvl="1" indent="0">
              <a:buNone/>
            </a:pPr>
            <a:r>
              <a:rPr lang="en-US" dirty="0">
                <a:latin typeface="+mn-lt"/>
              </a:rPr>
              <a:t>                    p =1, and then –log</a:t>
            </a:r>
            <a:r>
              <a:rPr lang="en-US" baseline="-25000" dirty="0">
                <a:latin typeface="+mn-lt"/>
              </a:rPr>
              <a:t>2</a:t>
            </a:r>
            <a:r>
              <a:rPr lang="en-US" dirty="0">
                <a:latin typeface="+mn-lt"/>
              </a:rPr>
              <a:t>(1) = 0 bits  </a:t>
            </a:r>
          </a:p>
        </p:txBody>
      </p:sp>
    </p:spTree>
    <p:extLst>
      <p:ext uri="{BB962C8B-B14F-4D97-AF65-F5344CB8AC3E}">
        <p14:creationId xmlns:p14="http://schemas.microsoft.com/office/powerpoint/2010/main" val="21303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72996" y="707354"/>
            <a:ext cx="11678749" cy="5290388"/>
          </a:xfrm>
        </p:spPr>
        <p:txBody>
          <a:bodyPr/>
          <a:lstStyle/>
          <a:p>
            <a:r>
              <a:rPr lang="en-US" dirty="0">
                <a:latin typeface="+mn-lt"/>
              </a:rPr>
              <a:t>If we had many events, with probabilities [p</a:t>
            </a:r>
            <a:r>
              <a:rPr lang="en-US" baseline="-25000" dirty="0">
                <a:latin typeface="+mn-lt"/>
              </a:rPr>
              <a:t>1,</a:t>
            </a:r>
            <a:r>
              <a:rPr lang="is-IS" baseline="-25000" dirty="0">
                <a:latin typeface="+mn-lt"/>
              </a:rPr>
              <a:t>…,</a:t>
            </a:r>
            <a:r>
              <a:rPr lang="is-IS" dirty="0">
                <a:latin typeface="+mn-lt"/>
              </a:rPr>
              <a:t>p</a:t>
            </a:r>
            <a:r>
              <a:rPr lang="is-IS" baseline="-25000" dirty="0">
                <a:latin typeface="+mn-lt"/>
              </a:rPr>
              <a:t>M</a:t>
            </a:r>
            <a:r>
              <a:rPr lang="is-IS" dirty="0">
                <a:latin typeface="+mn-lt"/>
              </a:rPr>
              <a:t>]</a:t>
            </a:r>
            <a:r>
              <a:rPr lang="en-US" dirty="0">
                <a:latin typeface="+mn-lt"/>
              </a:rPr>
              <a:t>, what is their mean information?</a:t>
            </a:r>
          </a:p>
          <a:p>
            <a:pPr marL="0" indent="0">
              <a:buNone/>
            </a:pPr>
            <a:endParaRPr lang="en-US" dirty="0">
              <a:latin typeface="+mn-lt"/>
            </a:endParaRPr>
          </a:p>
          <a:p>
            <a:pPr marL="0" indent="0">
              <a:buNone/>
            </a:pPr>
            <a:endParaRPr lang="en-US" dirty="0">
              <a:latin typeface="+mn-lt"/>
            </a:endParaRPr>
          </a:p>
          <a:p>
            <a:r>
              <a:rPr lang="en-US" dirty="0">
                <a:latin typeface="+mn-lt"/>
              </a:rPr>
              <a:t>If there are only 2 events (binary) with probabilities p and 1-p, </a:t>
            </a:r>
          </a:p>
          <a:p>
            <a:pPr marL="0" indent="0">
              <a:buNone/>
            </a:pPr>
            <a:endParaRPr lang="en-US" dirty="0">
              <a:latin typeface="+mn-lt"/>
            </a:endParaRPr>
          </a:p>
          <a:p>
            <a:r>
              <a:rPr lang="en-US" dirty="0">
                <a:latin typeface="+mn-lt"/>
              </a:rPr>
              <a:t>If the probabilities are ½ and ½:</a:t>
            </a:r>
          </a:p>
          <a:p>
            <a:endParaRPr lang="en-US" dirty="0"/>
          </a:p>
        </p:txBody>
      </p:sp>
      <p:graphicFrame>
        <p:nvGraphicFramePr>
          <p:cNvPr id="6" name="Object 5"/>
          <p:cNvGraphicFramePr>
            <a:graphicFrameLocks noChangeAspect="1"/>
          </p:cNvGraphicFramePr>
          <p:nvPr/>
        </p:nvGraphicFramePr>
        <p:xfrm>
          <a:off x="1957415" y="3871032"/>
          <a:ext cx="8156414" cy="589532"/>
        </p:xfrm>
        <a:graphic>
          <a:graphicData uri="http://schemas.openxmlformats.org/presentationml/2006/ole">
            <mc:AlternateContent xmlns:mc="http://schemas.openxmlformats.org/markup-compatibility/2006">
              <mc:Choice xmlns:v="urn:schemas-microsoft-com:vml" Requires="v">
                <p:oleObj spid="_x0000_s1041" name="Equation" r:id="rId4" imgW="2806700" imgH="203200" progId="Equation.DSMT4">
                  <p:embed/>
                </p:oleObj>
              </mc:Choice>
              <mc:Fallback>
                <p:oleObj name="Equation" r:id="rId4" imgW="2806700" imgH="203200" progId="Equation.DSMT4">
                  <p:embed/>
                  <p:pic>
                    <p:nvPicPr>
                      <p:cNvPr id="6" name="Object 5"/>
                      <p:cNvPicPr/>
                      <p:nvPr/>
                    </p:nvPicPr>
                    <p:blipFill>
                      <a:blip r:embed="rId5"/>
                      <a:stretch>
                        <a:fillRect/>
                      </a:stretch>
                    </p:blipFill>
                    <p:spPr>
                      <a:xfrm>
                        <a:off x="1957415" y="3871032"/>
                        <a:ext cx="8156414" cy="589532"/>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791857" y="5160664"/>
          <a:ext cx="4895850" cy="1150937"/>
        </p:xfrm>
        <a:graphic>
          <a:graphicData uri="http://schemas.openxmlformats.org/presentationml/2006/ole">
            <mc:AlternateContent xmlns:mc="http://schemas.openxmlformats.org/markup-compatibility/2006">
              <mc:Choice xmlns:v="urn:schemas-microsoft-com:vml" Requires="v">
                <p:oleObj spid="_x0000_s1042" name="Equation" r:id="rId6" imgW="1943100" imgH="457200" progId="Equation.DSMT4">
                  <p:embed/>
                </p:oleObj>
              </mc:Choice>
              <mc:Fallback>
                <p:oleObj name="Equation" r:id="rId6" imgW="1943100" imgH="457200" progId="Equation.DSMT4">
                  <p:embed/>
                  <p:pic>
                    <p:nvPicPr>
                      <p:cNvPr id="7" name="Object 6"/>
                      <p:cNvPicPr/>
                      <p:nvPr/>
                    </p:nvPicPr>
                    <p:blipFill>
                      <a:blip r:embed="rId7"/>
                      <a:stretch>
                        <a:fillRect/>
                      </a:stretch>
                    </p:blipFill>
                    <p:spPr>
                      <a:xfrm>
                        <a:off x="791857" y="516066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6869555" y="5287860"/>
          <a:ext cx="3776662" cy="671513"/>
        </p:xfrm>
        <a:graphic>
          <a:graphicData uri="http://schemas.openxmlformats.org/presentationml/2006/ole">
            <mc:AlternateContent xmlns:mc="http://schemas.openxmlformats.org/markup-compatibility/2006">
              <mc:Choice xmlns:v="urn:schemas-microsoft-com:vml" Requires="v">
                <p:oleObj spid="_x0000_s1043" name="Equation" r:id="rId8" imgW="1498600" imgH="266700" progId="Equation.DSMT4">
                  <p:embed/>
                </p:oleObj>
              </mc:Choice>
              <mc:Fallback>
                <p:oleObj name="Equation" r:id="rId8" imgW="1498600" imgH="266700" progId="Equation.DSMT4">
                  <p:embed/>
                  <p:pic>
                    <p:nvPicPr>
                      <p:cNvPr id="8" name="Object 7"/>
                      <p:cNvPicPr/>
                      <p:nvPr/>
                    </p:nvPicPr>
                    <p:blipFill>
                      <a:blip r:embed="rId9"/>
                      <a:stretch>
                        <a:fillRect/>
                      </a:stretch>
                    </p:blipFill>
                    <p:spPr>
                      <a:xfrm>
                        <a:off x="6869555" y="5287860"/>
                        <a:ext cx="3776662" cy="671513"/>
                      </a:xfrm>
                      <a:prstGeom prst="rect">
                        <a:avLst/>
                      </a:prstGeom>
                    </p:spPr>
                  </p:pic>
                </p:oleObj>
              </mc:Fallback>
            </mc:AlternateContent>
          </a:graphicData>
        </a:graphic>
      </p:graphicFrame>
      <p:sp>
        <p:nvSpPr>
          <p:cNvPr id="10" name="TextBox 9"/>
          <p:cNvSpPr txBox="1"/>
          <p:nvPr/>
        </p:nvSpPr>
        <p:spPr>
          <a:xfrm>
            <a:off x="6586470" y="4575908"/>
            <a:ext cx="5204373" cy="523220"/>
          </a:xfrm>
          <a:prstGeom prst="rect">
            <a:avLst/>
          </a:prstGeom>
          <a:noFill/>
        </p:spPr>
        <p:txBody>
          <a:bodyPr wrap="none" rtlCol="0">
            <a:spAutoFit/>
          </a:bodyPr>
          <a:lstStyle/>
          <a:p>
            <a:r>
              <a:rPr lang="en-US" sz="2800" dirty="0"/>
              <a:t>If the probabilities are .99 and .01:</a:t>
            </a:r>
          </a:p>
        </p:txBody>
      </p:sp>
      <p:sp>
        <p:nvSpPr>
          <p:cNvPr id="9" name="TextBox 8">
            <a:extLst>
              <a:ext uri="{FF2B5EF4-FFF2-40B4-BE49-F238E27FC236}">
                <a16:creationId xmlns:a16="http://schemas.microsoft.com/office/drawing/2014/main" id="{8F89525A-FEDF-4E79-8820-46CD64830BE1}"/>
              </a:ext>
            </a:extLst>
          </p:cNvPr>
          <p:cNvSpPr txBox="1"/>
          <p:nvPr/>
        </p:nvSpPr>
        <p:spPr>
          <a:xfrm>
            <a:off x="9756390" y="1304508"/>
            <a:ext cx="1779654" cy="630942"/>
          </a:xfrm>
          <a:prstGeom prst="rect">
            <a:avLst/>
          </a:prstGeom>
          <a:noFill/>
        </p:spPr>
        <p:txBody>
          <a:bodyPr wrap="none" rtlCol="0">
            <a:spAutoFit/>
          </a:bodyPr>
          <a:lstStyle/>
          <a:p>
            <a:r>
              <a:rPr lang="en-US" sz="3500" dirty="0">
                <a:solidFill>
                  <a:srgbClr val="800000"/>
                </a:solidFill>
              </a:rPr>
              <a:t>Entropy!</a:t>
            </a:r>
          </a:p>
        </p:txBody>
      </p:sp>
      <p:cxnSp>
        <p:nvCxnSpPr>
          <p:cNvPr id="5" name="Straight Arrow Connector 4">
            <a:extLst>
              <a:ext uri="{FF2B5EF4-FFF2-40B4-BE49-F238E27FC236}">
                <a16:creationId xmlns:a16="http://schemas.microsoft.com/office/drawing/2014/main" id="{98AF09B9-E971-41CC-B644-535A03A993B3}"/>
              </a:ext>
            </a:extLst>
          </p:cNvPr>
          <p:cNvCxnSpPr>
            <a:cxnSpLocks/>
          </p:cNvCxnSpPr>
          <p:nvPr/>
        </p:nvCxnSpPr>
        <p:spPr>
          <a:xfrm flipH="1">
            <a:off x="9086218" y="1570140"/>
            <a:ext cx="691638" cy="50861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648C80-BE35-4D9D-BF70-DBBD2C71BC5F}"/>
              </a:ext>
            </a:extLst>
          </p:cNvPr>
          <p:cNvPicPr>
            <a:picLocks noChangeAspect="1"/>
          </p:cNvPicPr>
          <p:nvPr/>
        </p:nvPicPr>
        <p:blipFill>
          <a:blip r:embed="rId10"/>
          <a:stretch>
            <a:fillRect/>
          </a:stretch>
        </p:blipFill>
        <p:spPr>
          <a:xfrm>
            <a:off x="452063" y="1838303"/>
            <a:ext cx="4533919" cy="1234444"/>
          </a:xfrm>
          <a:prstGeom prst="rect">
            <a:avLst/>
          </a:prstGeom>
        </p:spPr>
      </p:pic>
      <p:pic>
        <p:nvPicPr>
          <p:cNvPr id="13" name="Picture 12">
            <a:extLst>
              <a:ext uri="{FF2B5EF4-FFF2-40B4-BE49-F238E27FC236}">
                <a16:creationId xmlns:a16="http://schemas.microsoft.com/office/drawing/2014/main" id="{3003CCE1-EE08-467E-B550-40C79C3653A4}"/>
              </a:ext>
            </a:extLst>
          </p:cNvPr>
          <p:cNvPicPr>
            <a:picLocks noChangeAspect="1"/>
          </p:cNvPicPr>
          <p:nvPr/>
        </p:nvPicPr>
        <p:blipFill>
          <a:blip r:embed="rId11"/>
          <a:stretch>
            <a:fillRect/>
          </a:stretch>
        </p:blipFill>
        <p:spPr>
          <a:xfrm>
            <a:off x="4985982" y="1846974"/>
            <a:ext cx="3032454" cy="1229375"/>
          </a:xfrm>
          <a:prstGeom prst="rect">
            <a:avLst/>
          </a:prstGeom>
        </p:spPr>
      </p:pic>
      <p:pic>
        <p:nvPicPr>
          <p:cNvPr id="14" name="Picture 13">
            <a:extLst>
              <a:ext uri="{FF2B5EF4-FFF2-40B4-BE49-F238E27FC236}">
                <a16:creationId xmlns:a16="http://schemas.microsoft.com/office/drawing/2014/main" id="{3305B1D6-FAE7-4482-B370-6D4513397C6B}"/>
              </a:ext>
            </a:extLst>
          </p:cNvPr>
          <p:cNvPicPr>
            <a:picLocks noChangeAspect="1"/>
          </p:cNvPicPr>
          <p:nvPr/>
        </p:nvPicPr>
        <p:blipFill>
          <a:blip r:embed="rId12"/>
          <a:stretch>
            <a:fillRect/>
          </a:stretch>
        </p:blipFill>
        <p:spPr>
          <a:xfrm>
            <a:off x="8141750" y="2199938"/>
            <a:ext cx="3025832" cy="511175"/>
          </a:xfrm>
          <a:prstGeom prst="rect">
            <a:avLst/>
          </a:prstGeom>
        </p:spPr>
      </p:pic>
      <p:sp>
        <p:nvSpPr>
          <p:cNvPr id="16" name="Title 1">
            <a:extLst>
              <a:ext uri="{FF2B5EF4-FFF2-40B4-BE49-F238E27FC236}">
                <a16:creationId xmlns:a16="http://schemas.microsoft.com/office/drawing/2014/main" id="{B99881BC-AB50-42C6-AB29-DCBEFEAA82E4}"/>
              </a:ext>
            </a:extLst>
          </p:cNvPr>
          <p:cNvSpPr>
            <a:spLocks noGrp="1"/>
          </p:cNvSpPr>
          <p:nvPr>
            <p:ph type="title"/>
          </p:nvPr>
        </p:nvSpPr>
        <p:spPr>
          <a:xfrm>
            <a:off x="379514" y="182215"/>
            <a:ext cx="11524432" cy="1063487"/>
          </a:xfrm>
        </p:spPr>
        <p:txBody>
          <a:bodyPr/>
          <a:lstStyle/>
          <a:p>
            <a:r>
              <a:rPr lang="en-US" dirty="0">
                <a:latin typeface="+mn-lt"/>
                <a:cs typeface="Segoe UI Semilight" panose="020B0402040204020203" pitchFamily="34" charset="0"/>
              </a:rPr>
              <a:t>Information</a:t>
            </a:r>
          </a:p>
        </p:txBody>
      </p:sp>
    </p:spTree>
    <p:extLst>
      <p:ext uri="{BB962C8B-B14F-4D97-AF65-F5344CB8AC3E}">
        <p14:creationId xmlns:p14="http://schemas.microsoft.com/office/powerpoint/2010/main" val="32290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42277"/>
            <a:ext cx="11525250" cy="4801803"/>
          </a:xfrm>
        </p:spPr>
        <p:txBody>
          <a:bodyPr/>
          <a:lstStyle/>
          <a:p>
            <a:r>
              <a:rPr lang="en-US" dirty="0">
                <a:solidFill>
                  <a:schemeClr val="bg1"/>
                </a:solidFill>
              </a:rPr>
              <a:t>If we had many events, with probabilities [p</a:t>
            </a:r>
            <a:r>
              <a:rPr lang="en-US" baseline="-25000" dirty="0">
                <a:solidFill>
                  <a:schemeClr val="bg1"/>
                </a:solidFill>
              </a:rPr>
              <a:t>1,</a:t>
            </a:r>
            <a:r>
              <a:rPr lang="is-IS" baseline="-25000" dirty="0">
                <a:solidFill>
                  <a:schemeClr val="bg1"/>
                </a:solidFill>
              </a:rPr>
              <a:t>…,</a:t>
            </a:r>
            <a:r>
              <a:rPr lang="is-IS" dirty="0">
                <a:solidFill>
                  <a:schemeClr val="bg1"/>
                </a:solidFill>
              </a:rPr>
              <a:t>p</a:t>
            </a:r>
            <a:r>
              <a:rPr lang="is-IS" baseline="-25000" dirty="0">
                <a:solidFill>
                  <a:schemeClr val="bg1"/>
                </a:solidFill>
              </a:rPr>
              <a:t>M</a:t>
            </a:r>
            <a:r>
              <a:rPr lang="is-IS" dirty="0">
                <a:solidFill>
                  <a:schemeClr val="bg1"/>
                </a:solidFill>
              </a:rPr>
              <a:t>]</a:t>
            </a:r>
            <a:r>
              <a:rPr lang="en-US" dirty="0">
                <a:solidFill>
                  <a:schemeClr val="bg1"/>
                </a:solidFill>
              </a:rPr>
              <a:t>, what is their mean information?</a:t>
            </a: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If there are only 2 events (binary) with probabilities p and 1-p, </a:t>
            </a:r>
          </a:p>
          <a:p>
            <a:endParaRPr lang="en-US" dirty="0"/>
          </a:p>
          <a:p>
            <a:pPr marL="0" indent="0">
              <a:buNone/>
            </a:pPr>
            <a:r>
              <a:rPr lang="en-US" dirty="0"/>
              <a:t>If the probabilities are ½ and ½:</a:t>
            </a:r>
          </a:p>
          <a:p>
            <a:endParaRPr lang="en-US" dirty="0"/>
          </a:p>
        </p:txBody>
      </p:sp>
      <p:graphicFrame>
        <p:nvGraphicFramePr>
          <p:cNvPr id="7" name="Object 6"/>
          <p:cNvGraphicFramePr>
            <a:graphicFrameLocks noChangeAspect="1"/>
          </p:cNvGraphicFramePr>
          <p:nvPr/>
        </p:nvGraphicFramePr>
        <p:xfrm>
          <a:off x="717121" y="5287504"/>
          <a:ext cx="4895850" cy="1150937"/>
        </p:xfrm>
        <a:graphic>
          <a:graphicData uri="http://schemas.openxmlformats.org/presentationml/2006/ole">
            <mc:AlternateContent xmlns:mc="http://schemas.openxmlformats.org/markup-compatibility/2006">
              <mc:Choice xmlns:v="urn:schemas-microsoft-com:vml" Requires="v">
                <p:oleObj spid="_x0000_s2060" name="Equation" r:id="rId4" imgW="1943100" imgH="457200" progId="Equation.DSMT4">
                  <p:embed/>
                </p:oleObj>
              </mc:Choice>
              <mc:Fallback>
                <p:oleObj name="Equation" r:id="rId4" imgW="1943100" imgH="457200" progId="Equation.DSMT4">
                  <p:embed/>
                  <p:pic>
                    <p:nvPicPr>
                      <p:cNvPr id="7" name="Object 6"/>
                      <p:cNvPicPr/>
                      <p:nvPr/>
                    </p:nvPicPr>
                    <p:blipFill>
                      <a:blip r:embed="rId5"/>
                      <a:stretch>
                        <a:fillRect/>
                      </a:stretch>
                    </p:blipFill>
                    <p:spPr>
                      <a:xfrm>
                        <a:off x="717121" y="528750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7319727" y="5527215"/>
          <a:ext cx="3776662" cy="671513"/>
        </p:xfrm>
        <a:graphic>
          <a:graphicData uri="http://schemas.openxmlformats.org/presentationml/2006/ole">
            <mc:AlternateContent xmlns:mc="http://schemas.openxmlformats.org/markup-compatibility/2006">
              <mc:Choice xmlns:v="urn:schemas-microsoft-com:vml" Requires="v">
                <p:oleObj spid="_x0000_s2061" name="Equation" r:id="rId6" imgW="1498600" imgH="266700" progId="Equation.DSMT4">
                  <p:embed/>
                </p:oleObj>
              </mc:Choice>
              <mc:Fallback>
                <p:oleObj name="Equation" r:id="rId6" imgW="1498600" imgH="266700" progId="Equation.DSMT4">
                  <p:embed/>
                  <p:pic>
                    <p:nvPicPr>
                      <p:cNvPr id="8" name="Object 7"/>
                      <p:cNvPicPr/>
                      <p:nvPr/>
                    </p:nvPicPr>
                    <p:blipFill>
                      <a:blip r:embed="rId7"/>
                      <a:stretch>
                        <a:fillRect/>
                      </a:stretch>
                    </p:blipFill>
                    <p:spPr>
                      <a:xfrm>
                        <a:off x="7319727" y="5527215"/>
                        <a:ext cx="3776662" cy="671513"/>
                      </a:xfrm>
                      <a:prstGeom prst="rect">
                        <a:avLst/>
                      </a:prstGeom>
                    </p:spPr>
                  </p:pic>
                </p:oleObj>
              </mc:Fallback>
            </mc:AlternateContent>
          </a:graphicData>
        </a:graphic>
      </p:graphicFrame>
      <p:sp>
        <p:nvSpPr>
          <p:cNvPr id="10" name="TextBox 9"/>
          <p:cNvSpPr txBox="1"/>
          <p:nvPr/>
        </p:nvSpPr>
        <p:spPr>
          <a:xfrm>
            <a:off x="6527633" y="4591597"/>
            <a:ext cx="5614237" cy="523220"/>
          </a:xfrm>
          <a:prstGeom prst="rect">
            <a:avLst/>
          </a:prstGeom>
          <a:noFill/>
        </p:spPr>
        <p:txBody>
          <a:bodyPr wrap="none" rtlCol="0">
            <a:spAutoFit/>
          </a:bodyPr>
          <a:lstStyle/>
          <a:p>
            <a:r>
              <a:rPr lang="en-US" sz="2800" dirty="0">
                <a:latin typeface="Segoe UI light"/>
                <a:cs typeface="Segoe UI light"/>
              </a:rPr>
              <a:t>If the probabilities are .99 and .01:</a:t>
            </a:r>
          </a:p>
        </p:txBody>
      </p:sp>
      <p:pic>
        <p:nvPicPr>
          <p:cNvPr id="2" name="Picture 1" descr="Screen Shot 2016-03-21 at 1.48.3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32" y="1109245"/>
            <a:ext cx="4658369" cy="3481917"/>
          </a:xfrm>
          <a:prstGeom prst="rect">
            <a:avLst/>
          </a:prstGeom>
        </p:spPr>
      </p:pic>
      <p:pic>
        <p:nvPicPr>
          <p:cNvPr id="9" name="Picture 8" descr="Screen Shot 2016-03-21 at 1.49.3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365" y="1117712"/>
            <a:ext cx="4579930" cy="3439583"/>
          </a:xfrm>
          <a:prstGeom prst="rect">
            <a:avLst/>
          </a:prstGeom>
        </p:spPr>
      </p:pic>
      <p:sp>
        <p:nvSpPr>
          <p:cNvPr id="11" name="Title 1">
            <a:extLst>
              <a:ext uri="{FF2B5EF4-FFF2-40B4-BE49-F238E27FC236}">
                <a16:creationId xmlns:a16="http://schemas.microsoft.com/office/drawing/2014/main" id="{65DD4AD2-DFBD-423E-A419-EA5017420EC5}"/>
              </a:ext>
            </a:extLst>
          </p:cNvPr>
          <p:cNvSpPr>
            <a:spLocks noGrp="1"/>
          </p:cNvSpPr>
          <p:nvPr>
            <p:ph type="title"/>
          </p:nvPr>
        </p:nvSpPr>
        <p:spPr>
          <a:xfrm>
            <a:off x="379514" y="182215"/>
            <a:ext cx="11524432" cy="1063487"/>
          </a:xfrm>
        </p:spPr>
        <p:txBody>
          <a:bodyPr/>
          <a:lstStyle/>
          <a:p>
            <a:r>
              <a:rPr lang="en-US" dirty="0">
                <a:latin typeface="+mn-lt"/>
              </a:rPr>
              <a:t>Information</a:t>
            </a:r>
          </a:p>
        </p:txBody>
      </p:sp>
    </p:spTree>
    <p:extLst>
      <p:ext uri="{BB962C8B-B14F-4D97-AF65-F5344CB8AC3E}">
        <p14:creationId xmlns:p14="http://schemas.microsoft.com/office/powerpoint/2010/main" val="35912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877060"/>
            <a:ext cx="4864953" cy="5290388"/>
          </a:xfrm>
        </p:spPr>
        <p:txBody>
          <a:bodyPr/>
          <a:lstStyle/>
          <a:p>
            <a:r>
              <a:rPr lang="en-US" dirty="0">
                <a:latin typeface="+mn-lt"/>
              </a:rPr>
              <a:t>Entropy changes with the probability of an event</a:t>
            </a:r>
          </a:p>
          <a:p>
            <a:r>
              <a:rPr lang="en-US" dirty="0">
                <a:latin typeface="+mn-lt"/>
              </a:rPr>
              <a:t>Max entropy when max uncertainty, </a:t>
            </a:r>
            <a:br>
              <a:rPr lang="en-US" dirty="0">
                <a:latin typeface="+mn-lt"/>
              </a:rPr>
            </a:br>
            <a:r>
              <a:rPr lang="en-US" dirty="0">
                <a:latin typeface="+mn-lt"/>
              </a:rPr>
              <a:t>p = 0.5 – can’t predict next event</a:t>
            </a:r>
          </a:p>
          <a:p>
            <a:r>
              <a:rPr lang="en-US" dirty="0">
                <a:latin typeface="+mn-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mn-lt"/>
                <a:cs typeface="Segoe UI" panose="020B0502040204020203" pitchFamily="34" charset="0"/>
              </a:rPr>
              <a:t>How can we apply </a:t>
            </a:r>
            <a:r>
              <a:rPr lang="en-US" sz="2800" b="1" dirty="0">
                <a:latin typeface="+mn-lt"/>
                <a:cs typeface="Segoe UI" panose="020B0502040204020203" pitchFamily="34" charset="0"/>
              </a:rPr>
              <a:t>Shannon Entropy</a:t>
            </a:r>
            <a:r>
              <a:rPr lang="en-US" sz="2800" dirty="0">
                <a:latin typeface="+mn-lt"/>
                <a:cs typeface="Segoe UI" panose="020B0502040204020203" pitchFamily="34" charset="0"/>
              </a:rPr>
              <a:t>? </a:t>
            </a:r>
            <a:endParaRPr lang="en-US" sz="2800" b="1" dirty="0">
              <a:latin typeface="+mn-lt"/>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We are working with probability distributions, so: </a:t>
            </a:r>
            <a:endParaRPr lang="en-US" sz="2800" b="1" dirty="0">
              <a:latin typeface="+mn-lt"/>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02E0-8834-4A3F-B84B-C334800C9753}"/>
              </a:ext>
            </a:extLst>
          </p:cNvPr>
          <p:cNvSpPr>
            <a:spLocks noGrp="1"/>
          </p:cNvSpPr>
          <p:nvPr>
            <p:ph type="title"/>
          </p:nvPr>
        </p:nvSpPr>
        <p:spPr>
          <a:xfrm>
            <a:off x="838198" y="262439"/>
            <a:ext cx="11073849" cy="583504"/>
          </a:xfrm>
        </p:spPr>
        <p:txBody>
          <a:bodyPr>
            <a:normAutofit fontScale="90000"/>
          </a:bodyPr>
          <a:lstStyle/>
          <a:p>
            <a:r>
              <a:rPr lang="en-US" dirty="0">
                <a:latin typeface="+mn-lt"/>
              </a:rPr>
              <a:t>Autonomous vehicle Application of Deep Learning</a:t>
            </a:r>
          </a:p>
        </p:txBody>
      </p:sp>
      <p:sp>
        <p:nvSpPr>
          <p:cNvPr id="5" name="TextBox 4">
            <a:extLst>
              <a:ext uri="{FF2B5EF4-FFF2-40B4-BE49-F238E27FC236}">
                <a16:creationId xmlns:a16="http://schemas.microsoft.com/office/drawing/2014/main" id="{6602666B-3A66-442A-8183-0B640B8F2638}"/>
              </a:ext>
            </a:extLst>
          </p:cNvPr>
          <p:cNvSpPr txBox="1"/>
          <p:nvPr/>
        </p:nvSpPr>
        <p:spPr>
          <a:xfrm>
            <a:off x="658498" y="4840940"/>
            <a:ext cx="10875003" cy="1231106"/>
          </a:xfrm>
          <a:prstGeom prst="rect">
            <a:avLst/>
          </a:prstGeom>
          <a:noFill/>
        </p:spPr>
        <p:txBody>
          <a:bodyPr wrap="square" rtlCol="0">
            <a:spAutoFit/>
          </a:bodyPr>
          <a:lstStyle/>
          <a:p>
            <a:r>
              <a:rPr lang="en-US" sz="2800" dirty="0"/>
              <a:t>Learning to track and identify moving objects in the environment</a:t>
            </a:r>
          </a:p>
          <a:p>
            <a:endParaRPr lang="en-US" sz="2800" dirty="0"/>
          </a:p>
          <a:p>
            <a:r>
              <a:rPr lang="en-US">
                <a:hlinkClick r:id="rId2"/>
              </a:rPr>
              <a:t>https://heartbeat.comet.ml/introduction-to-basic-object-detection-algorithms-b77295a95a63</a:t>
            </a:r>
            <a:r>
              <a:rPr lang="en-US"/>
              <a:t> </a:t>
            </a:r>
            <a:endParaRPr lang="en-US" dirty="0"/>
          </a:p>
        </p:txBody>
      </p:sp>
      <p:pic>
        <p:nvPicPr>
          <p:cNvPr id="2050" name="Picture 2">
            <a:extLst>
              <a:ext uri="{FF2B5EF4-FFF2-40B4-BE49-F238E27FC236}">
                <a16:creationId xmlns:a16="http://schemas.microsoft.com/office/drawing/2014/main" id="{24E09709-50A6-4A78-9BEA-36FA675F8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643" y="938441"/>
            <a:ext cx="7822095" cy="391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12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etc. for classification</a:t>
                </a:r>
              </a:p>
            </p:txBody>
          </p:sp>
        </mc:Choice>
        <mc:Fallback xmlns="">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486573"/>
          </a:xfrm>
        </p:spPr>
        <p:txBody>
          <a:bodyPr>
            <a:normAutofit fontScale="90000"/>
          </a:bodyPr>
          <a:lstStyle/>
          <a:p>
            <a:r>
              <a:rPr lang="en-US" dirty="0">
                <a:latin typeface="+mn-lt"/>
              </a:rPr>
              <a:t>About your Instructor: Steve Elston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26528" y="1453248"/>
            <a:ext cx="10515600" cy="4538867"/>
          </a:xfrm>
        </p:spPr>
        <p:txBody>
          <a:bodyPr>
            <a:normAutofit lnSpcReduction="10000"/>
          </a:bodyPr>
          <a:lstStyle/>
          <a:p>
            <a:pPr>
              <a:spcBef>
                <a:spcPts val="300"/>
              </a:spcBef>
            </a:pPr>
            <a:r>
              <a:rPr lang="en-US" sz="2800" b="0" dirty="0">
                <a:latin typeface="+mn-lt"/>
                <a:cs typeface="Arial" panose="020B0604020202020204" pitchFamily="34" charset="0"/>
              </a:rPr>
              <a:t>Instructor for UW since 2017</a:t>
            </a:r>
          </a:p>
          <a:p>
            <a:pPr>
              <a:spcBef>
                <a:spcPts val="300"/>
              </a:spcBef>
            </a:pPr>
            <a:r>
              <a:rPr lang="en-US" sz="2800" b="0" dirty="0">
                <a:latin typeface="+mn-lt"/>
                <a:cs typeface="Arial" panose="020B0604020202020204" pitchFamily="34" charset="0"/>
              </a:rPr>
              <a:t>Data science consultant with several decades of experience</a:t>
            </a:r>
          </a:p>
          <a:p>
            <a:pPr>
              <a:spcBef>
                <a:spcPts val="300"/>
              </a:spcBef>
            </a:pPr>
            <a:r>
              <a:rPr lang="en-US" sz="2800" b="0" dirty="0">
                <a:latin typeface="+mn-lt"/>
                <a:cs typeface="Arial" panose="020B0604020202020204" pitchFamily="34" charset="0"/>
              </a:rPr>
              <a:t>Lead team that commercialized Bell Labs S, now open source R</a:t>
            </a:r>
          </a:p>
          <a:p>
            <a:pPr>
              <a:spcBef>
                <a:spcPts val="300"/>
              </a:spcBef>
            </a:pPr>
            <a:r>
              <a:rPr lang="en-US" sz="2800" b="0" dirty="0">
                <a:latin typeface="+mn-lt"/>
                <a:cs typeface="Arial" panose="020B0604020202020204" pitchFamily="34" charset="0"/>
              </a:rPr>
              <a:t>Company co-founder and held executive positions in several industries </a:t>
            </a:r>
          </a:p>
          <a:p>
            <a:pPr>
              <a:spcBef>
                <a:spcPts val="300"/>
              </a:spcBef>
            </a:pPr>
            <a:r>
              <a:rPr lang="en-US" sz="2800" b="0" dirty="0">
                <a:latin typeface="+mn-lt"/>
                <a:cs typeface="Arial" panose="020B0604020202020204" pitchFamily="34" charset="0"/>
              </a:rPr>
              <a:t>Creator of multiple edX courses, author of books and articles </a:t>
            </a:r>
          </a:p>
          <a:p>
            <a:pPr>
              <a:spcBef>
                <a:spcPts val="300"/>
              </a:spcBef>
            </a:pPr>
            <a:r>
              <a:rPr lang="en-US" sz="2800" b="0" dirty="0">
                <a:latin typeface="+mn-lt"/>
                <a:cs typeface="Arial" panose="020B0604020202020204" pitchFamily="34" charset="0"/>
              </a:rPr>
              <a:t>Holder of several patents</a:t>
            </a:r>
          </a:p>
          <a:p>
            <a:pPr>
              <a:spcBef>
                <a:spcPts val="300"/>
              </a:spcBef>
            </a:pPr>
            <a:r>
              <a:rPr lang="en-US" sz="2800" b="0" dirty="0">
                <a:latin typeface="+mn-lt"/>
                <a:cs typeface="Arial" panose="020B0604020202020204" pitchFamily="34" charset="0"/>
              </a:rPr>
              <a:t>BS, physics and math (minor), University of New Mexico</a:t>
            </a:r>
          </a:p>
          <a:p>
            <a:pPr>
              <a:spcBef>
                <a:spcPts val="300"/>
              </a:spcBef>
            </a:pPr>
            <a:r>
              <a:rPr lang="en-US" sz="2800" b="0" dirty="0">
                <a:latin typeface="+mn-lt"/>
                <a:cs typeface="Arial" panose="020B0604020202020204" pitchFamily="34" charset="0"/>
              </a:rPr>
              <a:t>MS and PhD, geophysics, Princeton University – John von Neuman Supercomputing Fellow</a:t>
            </a:r>
          </a:p>
        </p:txBody>
      </p:sp>
      <p:pic>
        <p:nvPicPr>
          <p:cNvPr id="5" name="Picture 4">
            <a:extLst>
              <a:ext uri="{FF2B5EF4-FFF2-40B4-BE49-F238E27FC236}">
                <a16:creationId xmlns:a16="http://schemas.microsoft.com/office/drawing/2014/main" id="{72A9FBFE-8924-49BD-9D2A-723640CD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611" y="2073493"/>
            <a:ext cx="1714500" cy="2222500"/>
          </a:xfrm>
          <a:prstGeom prst="rect">
            <a:avLst/>
          </a:prstGeom>
        </p:spPr>
      </p:pic>
    </p:spTree>
    <p:extLst>
      <p:ext uri="{BB962C8B-B14F-4D97-AF65-F5344CB8AC3E}">
        <p14:creationId xmlns:p14="http://schemas.microsoft.com/office/powerpoint/2010/main" val="25059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95297" y="509163"/>
            <a:ext cx="10515600" cy="486573"/>
          </a:xfrm>
        </p:spPr>
        <p:txBody>
          <a:bodyPr>
            <a:normAutofit fontScale="90000"/>
          </a:bodyPr>
          <a:lstStyle/>
          <a:p>
            <a:r>
              <a:rPr lang="en-US" dirty="0">
                <a:latin typeface="+mn-lt"/>
              </a:rPr>
              <a:t>About your Teaching Assistant: Lauren Jensen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96325" y="1459511"/>
            <a:ext cx="10515600" cy="4538867"/>
          </a:xfrm>
        </p:spPr>
        <p:txBody>
          <a:bodyPr>
            <a:normAutofit/>
          </a:bodyPr>
          <a:lstStyle/>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Currently works for Accenture</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Previously took UW Statistical Analysis with R Programming Certification and the Machine Learning Certification</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Over 8 years of experience in retail data science and analytics </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Worked in a variety of areas – marketing and membership, eCommerce, travel, supply chain, operations, employee engagement, and sustainability</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Designed customer retention and acquisition models and campaign, as well as identified the best target audience, and calculated member lifetime value</a:t>
            </a:r>
          </a:p>
        </p:txBody>
      </p:sp>
      <p:pic>
        <p:nvPicPr>
          <p:cNvPr id="6" name="Picture Placeholder 6" descr="A person smiling for the camera&#10;&#10;Description automatically generated with medium confidence">
            <a:extLst>
              <a:ext uri="{FF2B5EF4-FFF2-40B4-BE49-F238E27FC236}">
                <a16:creationId xmlns:a16="http://schemas.microsoft.com/office/drawing/2014/main" id="{98556D80-C8FA-4F00-B0D2-699416BCBFA8}"/>
              </a:ext>
            </a:extLst>
          </p:cNvPr>
          <p:cNvPicPr>
            <a:picLocks noChangeAspect="1"/>
          </p:cNvPicPr>
          <p:nvPr/>
        </p:nvPicPr>
        <p:blipFill>
          <a:blip r:embed="rId2">
            <a:extLst>
              <a:ext uri="{28A0092B-C50C-407E-A947-70E740481C1C}">
                <a14:useLocalDpi xmlns:a14="http://schemas.microsoft.com/office/drawing/2010/main" val="0"/>
              </a:ext>
            </a:extLst>
          </a:blip>
          <a:srcRect t="7336" b="7336"/>
          <a:stretch>
            <a:fillRect/>
          </a:stretch>
        </p:blipFill>
        <p:spPr>
          <a:xfrm>
            <a:off x="10127229" y="1922351"/>
            <a:ext cx="2064771" cy="1630362"/>
          </a:xfrm>
          <a:prstGeom prst="rect">
            <a:avLst/>
          </a:prstGeom>
        </p:spPr>
      </p:pic>
    </p:spTree>
    <p:extLst>
      <p:ext uri="{BB962C8B-B14F-4D97-AF65-F5344CB8AC3E}">
        <p14:creationId xmlns:p14="http://schemas.microsoft.com/office/powerpoint/2010/main" val="294370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FA9-1ED4-443C-B48D-608412F7D8B1}"/>
              </a:ext>
            </a:extLst>
          </p:cNvPr>
          <p:cNvSpPr>
            <a:spLocks noGrp="1"/>
          </p:cNvSpPr>
          <p:nvPr>
            <p:ph type="title"/>
          </p:nvPr>
        </p:nvSpPr>
        <p:spPr>
          <a:xfrm>
            <a:off x="838200" y="2221524"/>
            <a:ext cx="10515600" cy="1766521"/>
          </a:xfrm>
        </p:spPr>
        <p:txBody>
          <a:bodyPr/>
          <a:lstStyle/>
          <a:p>
            <a:r>
              <a:rPr lang="en-US" dirty="0"/>
              <a:t>Appendix – Working with images and multi-class classification</a:t>
            </a:r>
          </a:p>
        </p:txBody>
      </p:sp>
    </p:spTree>
    <p:extLst>
      <p:ext uri="{BB962C8B-B14F-4D97-AF65-F5344CB8AC3E}">
        <p14:creationId xmlns:p14="http://schemas.microsoft.com/office/powerpoint/2010/main" val="1630885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609600" y="1757473"/>
            <a:ext cx="10972800" cy="1460779"/>
          </a:xfrm>
        </p:spPr>
        <p:txBody>
          <a:bodyPr>
            <a:normAutofit/>
          </a:bodyPr>
          <a:lstStyle/>
          <a:p>
            <a:r>
              <a:rPr lang="en-US" sz="4400" b="1" dirty="0"/>
              <a:t>Machine Learning with Image Data</a:t>
            </a:r>
          </a:p>
        </p:txBody>
      </p:sp>
    </p:spTree>
    <p:extLst>
      <p:ext uri="{BB962C8B-B14F-4D97-AF65-F5344CB8AC3E}">
        <p14:creationId xmlns:p14="http://schemas.microsoft.com/office/powerpoint/2010/main" val="29281751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845" cy="1142999"/>
          </a:xfrm>
        </p:spPr>
        <p:txBody>
          <a:bodyPr>
            <a:normAutofit/>
          </a:bodyPr>
          <a:lstStyle/>
          <a:p>
            <a:br>
              <a:rPr lang="en-US" sz="3400" dirty="0">
                <a:latin typeface="Segoe"/>
              </a:rPr>
            </a:br>
            <a:r>
              <a:rPr lang="en-US" sz="3400" dirty="0">
                <a:latin typeface="Segoe"/>
              </a:rPr>
              <a:t>   </a:t>
            </a:r>
            <a:r>
              <a:rPr lang="en-US" sz="3400" dirty="0">
                <a:latin typeface="Segoe UI" panose="020B0502040204020203" pitchFamily="34" charset="0"/>
                <a:cs typeface="Segoe UI" panose="020B0502040204020203" pitchFamily="34" charset="0"/>
              </a:rPr>
              <a:t>Formulating a Computer Vision Machine Learning Model</a:t>
            </a:r>
            <a:endParaRPr lang="en-US" sz="3400" dirty="0">
              <a:latin typeface="Segoe"/>
            </a:endParaRPr>
          </a:p>
        </p:txBody>
      </p:sp>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5C53ECBA-1403-4EB8-A257-656654FE2D31}"/>
                  </a:ext>
                </a:extLst>
              </p:cNvPr>
              <p:cNvSpPr txBox="1">
                <a:spLocks/>
              </p:cNvSpPr>
              <p:nvPr/>
            </p:nvSpPr>
            <p:spPr>
              <a:xfrm>
                <a:off x="483939" y="1302794"/>
                <a:ext cx="11525250" cy="510768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How do we formulate the machine learning model for computer vision </a:t>
                </a:r>
              </a:p>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𝐴𝑥</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𝑏</m:t>
                      </m:r>
                    </m:oMath>
                  </m:oMathPara>
                </a14:m>
                <a:endPar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Features, </a:t>
                </a:r>
                <a14:m>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𝑏</m:t>
                    </m:r>
                  </m:oMath>
                </a14:m>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are the categories of the objects</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These are the know </a:t>
                </a:r>
                <a:r>
                  <a:rPr kumimoji="0" lang="en-GB" sz="24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labels</a:t>
                </a: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used to train the model</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14:m>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𝐴</m:t>
                    </m:r>
                  </m:oMath>
                </a14:m>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is the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feature matrix</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Features values are in the columns</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Are </a:t>
                </a:r>
                <a14:m>
                  <m:oMath xmlns:m="http://schemas.openxmlformats.org/officeDocument/2006/math">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𝑝</m:t>
                    </m:r>
                  </m:oMath>
                </a14:m>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columns </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14:m>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𝑥</m:t>
                    </m:r>
                  </m:oMath>
                </a14:m>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is the vector of length </a:t>
                </a:r>
                <a14:m>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𝑝</m:t>
                    </m:r>
                  </m:oMath>
                </a14:m>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model parameters</a:t>
                </a: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or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weights</a:t>
                </a: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These values are </a:t>
                </a:r>
                <a:r>
                  <a:rPr kumimoji="0" lang="en-GB" sz="24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learned</a:t>
                </a: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p:txBody>
          </p:sp>
        </mc:Choice>
        <mc:Fallback xmlns="">
          <p:sp>
            <p:nvSpPr>
              <p:cNvPr id="5" name="Content Placeholder 6">
                <a:extLst>
                  <a:ext uri="{FF2B5EF4-FFF2-40B4-BE49-F238E27FC236}">
                    <a16:creationId xmlns:a16="http://schemas.microsoft.com/office/drawing/2014/main" id="{5C53ECBA-1403-4EB8-A257-656654FE2D31}"/>
                  </a:ext>
                </a:extLst>
              </p:cNvPr>
              <p:cNvSpPr txBox="1">
                <a:spLocks noRot="1" noChangeAspect="1" noMove="1" noResize="1" noEditPoints="1" noAdjustHandles="1" noChangeArrowheads="1" noChangeShapeType="1" noTextEdit="1"/>
              </p:cNvSpPr>
              <p:nvPr/>
            </p:nvSpPr>
            <p:spPr>
              <a:xfrm>
                <a:off x="483939" y="1302794"/>
                <a:ext cx="11525250" cy="5107686"/>
              </a:xfrm>
              <a:prstGeom prst="rect">
                <a:avLst/>
              </a:prstGeom>
              <a:blipFill>
                <a:blip r:embed="rId3"/>
                <a:stretch>
                  <a:fillRect l="-1058" t="-1313"/>
                </a:stretch>
              </a:blipFill>
            </p:spPr>
            <p:txBody>
              <a:bodyPr/>
              <a:lstStyle/>
              <a:p>
                <a:r>
                  <a:rPr lang="en-US">
                    <a:noFill/>
                  </a:rPr>
                  <a:t> </a:t>
                </a:r>
              </a:p>
            </p:txBody>
          </p:sp>
        </mc:Fallback>
      </mc:AlternateContent>
    </p:spTree>
    <p:extLst>
      <p:ext uri="{BB962C8B-B14F-4D97-AF65-F5344CB8AC3E}">
        <p14:creationId xmlns:p14="http://schemas.microsoft.com/office/powerpoint/2010/main" val="30947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845" cy="1142999"/>
          </a:xfrm>
        </p:spPr>
        <p:txBody>
          <a:bodyPr>
            <a:normAutofit/>
          </a:bodyPr>
          <a:lstStyle/>
          <a:p>
            <a:br>
              <a:rPr lang="en-US" sz="3400" dirty="0">
                <a:latin typeface="Segoe"/>
              </a:rPr>
            </a:br>
            <a:r>
              <a:rPr lang="en-US" sz="3400" dirty="0">
                <a:latin typeface="Segoe"/>
              </a:rPr>
              <a:t>   </a:t>
            </a:r>
            <a:r>
              <a:rPr lang="en-US" sz="3400" dirty="0">
                <a:latin typeface="Segoe UI" panose="020B0502040204020203" pitchFamily="34" charset="0"/>
                <a:cs typeface="Segoe UI" panose="020B0502040204020203" pitchFamily="34" charset="0"/>
              </a:rPr>
              <a:t>Formulating a Computer Vision Machine Learning Model</a:t>
            </a:r>
            <a:endParaRPr lang="en-US" sz="3400" dirty="0">
              <a:latin typeface="Segoe"/>
            </a:endParaRPr>
          </a:p>
        </p:txBody>
      </p:sp>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5C53ECBA-1403-4EB8-A257-656654FE2D31}"/>
                  </a:ext>
                </a:extLst>
              </p:cNvPr>
              <p:cNvSpPr txBox="1">
                <a:spLocks/>
              </p:cNvSpPr>
              <p:nvPr/>
            </p:nvSpPr>
            <p:spPr>
              <a:xfrm>
                <a:off x="483939" y="1271391"/>
                <a:ext cx="11525250" cy="5430033"/>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How do we formulate the machine learning model for computer vision </a:t>
                </a:r>
              </a:p>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𝐴𝑥</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m:t>
                      </m:r>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𝑏</m:t>
                      </m:r>
                    </m:oMath>
                  </m:oMathPara>
                </a14:m>
                <a:endPar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14:m>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𝐴</m:t>
                    </m:r>
                  </m:oMath>
                </a14:m>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is the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feature matrix</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Features values are in the columns</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Are </a:t>
                </a:r>
                <a14:m>
                  <m:oMath xmlns:m="http://schemas.openxmlformats.org/officeDocument/2006/math">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ea typeface="Segoe UI" panose="020B0502040204020203" pitchFamily="34" charset="0"/>
                        <a:cs typeface="Segoe UI" panose="020B0502040204020203" pitchFamily="34" charset="0"/>
                      </a:rPr>
                      <m:t>𝑝</m:t>
                    </m:r>
                  </m:oMath>
                </a14:m>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columns </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What types of features can we use?   </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Gray-scale pixel values</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err="1">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Color</a:t>
                </a: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channel pixel values</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Lines</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Corners and interest points </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Texture</a:t>
                </a:r>
              </a:p>
              <a:p>
                <a:pPr marL="742698" marR="0" lvl="1" indent="-285652" algn="l" defTabSz="914088" rtl="0" eaLnBrk="1" fontAlgn="auto" latinLnBrk="0" hangingPunct="1">
                  <a:lnSpc>
                    <a:spcPct val="100000"/>
                  </a:lnSpc>
                  <a:spcBef>
                    <a:spcPts val="300"/>
                  </a:spcBef>
                  <a:spcAft>
                    <a:spcPts val="300"/>
                  </a:spcAft>
                  <a:buClrTx/>
                  <a:buSzTx/>
                  <a:buFont typeface="Arial" pitchFamily="34" charset="0"/>
                  <a:buChar char="–"/>
                  <a:tabLst/>
                  <a:defRPr/>
                </a:pPr>
                <a:r>
                  <a:rPr kumimoji="0" lang="en-GB" sz="2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p:txBody>
          </p:sp>
        </mc:Choice>
        <mc:Fallback xmlns="">
          <p:sp>
            <p:nvSpPr>
              <p:cNvPr id="5" name="Content Placeholder 6">
                <a:extLst>
                  <a:ext uri="{FF2B5EF4-FFF2-40B4-BE49-F238E27FC236}">
                    <a16:creationId xmlns:a16="http://schemas.microsoft.com/office/drawing/2014/main" id="{5C53ECBA-1403-4EB8-A257-656654FE2D31}"/>
                  </a:ext>
                </a:extLst>
              </p:cNvPr>
              <p:cNvSpPr txBox="1">
                <a:spLocks noRot="1" noChangeAspect="1" noMove="1" noResize="1" noEditPoints="1" noAdjustHandles="1" noChangeArrowheads="1" noChangeShapeType="1" noTextEdit="1"/>
              </p:cNvSpPr>
              <p:nvPr/>
            </p:nvSpPr>
            <p:spPr>
              <a:xfrm>
                <a:off x="483939" y="1271391"/>
                <a:ext cx="11525250" cy="5430033"/>
              </a:xfrm>
              <a:prstGeom prst="rect">
                <a:avLst/>
              </a:prstGeom>
              <a:blipFill>
                <a:blip r:embed="rId3"/>
                <a:stretch>
                  <a:fillRect l="-1058" t="-2022"/>
                </a:stretch>
              </a:blipFill>
            </p:spPr>
            <p:txBody>
              <a:bodyPr/>
              <a:lstStyle/>
              <a:p>
                <a:r>
                  <a:rPr lang="en-US">
                    <a:noFill/>
                  </a:rPr>
                  <a:t> </a:t>
                </a:r>
              </a:p>
            </p:txBody>
          </p:sp>
        </mc:Fallback>
      </mc:AlternateContent>
    </p:spTree>
    <p:extLst>
      <p:ext uri="{BB962C8B-B14F-4D97-AF65-F5344CB8AC3E}">
        <p14:creationId xmlns:p14="http://schemas.microsoft.com/office/powerpoint/2010/main" val="29506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Communicating with your instructors and other students is a significant aspect of participation in this course!</a:t>
            </a:r>
          </a:p>
          <a:p>
            <a:pPr algn="l">
              <a:buFont typeface="Arial" panose="020B0604020202020204" pitchFamily="34" charset="0"/>
              <a:buChar char="•"/>
            </a:pPr>
            <a:r>
              <a:rPr lang="en-US" sz="2800" b="0" i="0" dirty="0">
                <a:solidFill>
                  <a:srgbClr val="000000"/>
                </a:solidFill>
                <a:effectLst/>
                <a:latin typeface="+mn-lt"/>
              </a:rPr>
              <a:t>Ask questions about the course material, homework, etc.</a:t>
            </a:r>
          </a:p>
          <a:p>
            <a:pPr algn="l">
              <a:buFont typeface="Arial" panose="020B0604020202020204" pitchFamily="34" charset="0"/>
              <a:buChar char="•"/>
            </a:pPr>
            <a:r>
              <a:rPr lang="en-US" sz="2800" b="0" i="0" dirty="0">
                <a:solidFill>
                  <a:srgbClr val="000000"/>
                </a:solidFill>
                <a:effectLst/>
                <a:latin typeface="+mn-lt"/>
              </a:rPr>
              <a:t>Ask questions in the public forum so others can answer and gain from the discussion: if you have a question others do as well!</a:t>
            </a:r>
          </a:p>
          <a:p>
            <a:pPr algn="l">
              <a:buFont typeface="Arial" panose="020B0604020202020204" pitchFamily="34" charset="0"/>
              <a:buChar char="•"/>
            </a:pPr>
            <a:r>
              <a:rPr lang="en-US" sz="2800" b="0" i="0" dirty="0">
                <a:solidFill>
                  <a:srgbClr val="000000"/>
                </a:solidFill>
                <a:effectLst/>
                <a:latin typeface="+mn-lt"/>
              </a:rPr>
              <a:t>Answer other students’ questions</a:t>
            </a:r>
          </a:p>
          <a:p>
            <a:pPr algn="l">
              <a:buFont typeface="Arial" panose="020B0604020202020204" pitchFamily="34" charset="0"/>
              <a:buChar char="•"/>
            </a:pPr>
            <a:r>
              <a:rPr lang="en-US" sz="2800" b="0" i="0" dirty="0">
                <a:solidFill>
                  <a:srgbClr val="000000"/>
                </a:solidFill>
                <a:effectLst/>
                <a:latin typeface="+mn-lt"/>
              </a:rPr>
              <a:t>Comment on weekly graded discussion topics</a:t>
            </a:r>
          </a:p>
          <a:p>
            <a:pPr algn="l"/>
            <a:r>
              <a:rPr lang="en-US" sz="2800" b="1" i="0" dirty="0">
                <a:solidFill>
                  <a:srgbClr val="000000"/>
                </a:solidFill>
                <a:effectLst/>
                <a:latin typeface="+mn-lt"/>
              </a:rPr>
              <a:t>Piazza is the primary communications</a:t>
            </a:r>
            <a:r>
              <a:rPr lang="en-US" sz="2800" b="0" i="0" dirty="0">
                <a:solidFill>
                  <a:srgbClr val="000000"/>
                </a:solidFill>
                <a:effectLst/>
                <a:latin typeface="+mn-lt"/>
              </a:rPr>
              <a:t> method and you are </a:t>
            </a:r>
            <a:r>
              <a:rPr lang="en-US" sz="2800" b="1" i="0" dirty="0">
                <a:solidFill>
                  <a:srgbClr val="000000"/>
                </a:solidFill>
                <a:effectLst/>
                <a:latin typeface="+mn-lt"/>
              </a:rPr>
              <a:t>required to sign up for the course Piazza forum</a:t>
            </a:r>
            <a:br>
              <a:rPr lang="en-US" sz="2800" b="0" i="0" dirty="0">
                <a:solidFill>
                  <a:srgbClr val="000000"/>
                </a:solidFill>
                <a:effectLst/>
                <a:latin typeface="+mn-lt"/>
              </a:rPr>
            </a:br>
            <a:r>
              <a:rPr lang="en-US" sz="2800" b="0" i="0" dirty="0">
                <a:solidFill>
                  <a:srgbClr val="000000"/>
                </a:solidFill>
                <a:effectLst/>
                <a:latin typeface="+mn-lt"/>
              </a:rPr>
              <a:t>- </a:t>
            </a:r>
            <a:r>
              <a:rPr lang="en-US" sz="2400" b="0" i="0" dirty="0">
                <a:solidFill>
                  <a:srgbClr val="30424D"/>
                </a:solidFill>
                <a:effectLst/>
                <a:latin typeface="+mn-lt"/>
                <a:hlinkClick r:id="rId2" action="ppaction://hlinkfile"/>
              </a:rPr>
              <a:t>piazza.com/</a:t>
            </a:r>
            <a:r>
              <a:rPr lang="en-US" sz="2400" b="0" i="0" dirty="0" err="1">
                <a:solidFill>
                  <a:srgbClr val="30424D"/>
                </a:solidFill>
                <a:effectLst/>
                <a:latin typeface="+mn-lt"/>
                <a:hlinkClick r:id="rId2" action="ppaction://hlinkfile"/>
              </a:rPr>
              <a:t>washington</a:t>
            </a:r>
            <a:r>
              <a:rPr lang="en-US" sz="2400" b="0" i="0" dirty="0">
                <a:solidFill>
                  <a:srgbClr val="30424D"/>
                </a:solidFill>
                <a:effectLst/>
                <a:latin typeface="+mn-lt"/>
                <a:hlinkClick r:id="rId2" action="ppaction://hlinkfile"/>
              </a:rPr>
              <a:t>/spring2022/mlearn530 </a:t>
            </a:r>
            <a:r>
              <a:rPr lang="en-US" sz="2400" b="0" i="0" dirty="0">
                <a:solidFill>
                  <a:srgbClr val="30424D"/>
                </a:solidFill>
                <a:effectLst/>
                <a:latin typeface="+mn-lt"/>
              </a:rPr>
              <a:t>        </a:t>
            </a:r>
            <a:br>
              <a:rPr lang="en-US" sz="2400" b="0" i="0" dirty="0">
                <a:solidFill>
                  <a:srgbClr val="000000"/>
                </a:solidFill>
                <a:effectLst/>
                <a:latin typeface="+mn-lt"/>
              </a:rPr>
            </a:br>
            <a:r>
              <a:rPr lang="en-US" sz="2400" b="0" i="0" dirty="0">
                <a:solidFill>
                  <a:srgbClr val="000000"/>
                </a:solidFill>
                <a:effectLst/>
                <a:latin typeface="+mn-lt"/>
              </a:rPr>
              <a:t>- Pass code: MLearn530</a:t>
            </a:r>
          </a:p>
        </p:txBody>
      </p:sp>
    </p:spTree>
    <p:extLst>
      <p:ext uri="{BB962C8B-B14F-4D97-AF65-F5344CB8AC3E}">
        <p14:creationId xmlns:p14="http://schemas.microsoft.com/office/powerpoint/2010/main" val="30011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4F185C1-B39F-4F46-99EF-CAA6739F21EB}"/>
              </a:ext>
            </a:extLst>
          </p:cNvPr>
          <p:cNvSpPr/>
          <p:nvPr/>
        </p:nvSpPr>
        <p:spPr>
          <a:xfrm>
            <a:off x="5322523" y="2324937"/>
            <a:ext cx="3738147" cy="30163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F08759A5-497D-4CBB-8C66-BC86AD032F66}"/>
              </a:ext>
            </a:extLst>
          </p:cNvPr>
          <p:cNvSpPr/>
          <p:nvPr/>
        </p:nvSpPr>
        <p:spPr>
          <a:xfrm>
            <a:off x="10929751" y="1078029"/>
            <a:ext cx="974192"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0,0</a:t>
            </a:r>
          </a:p>
        </p:txBody>
      </p:sp>
      <p:sp>
        <p:nvSpPr>
          <p:cNvPr id="3" name="Rectangle 2">
            <a:extLst>
              <a:ext uri="{FF2B5EF4-FFF2-40B4-BE49-F238E27FC236}">
                <a16:creationId xmlns:a16="http://schemas.microsoft.com/office/drawing/2014/main" id="{9945674B-8B1B-4A37-83B3-29450CB3A9F0}"/>
              </a:ext>
            </a:extLst>
          </p:cNvPr>
          <p:cNvSpPr/>
          <p:nvPr/>
        </p:nvSpPr>
        <p:spPr>
          <a:xfrm>
            <a:off x="10929750" y="1440875"/>
            <a:ext cx="974193"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6" name="Rectangle 5">
            <a:extLst>
              <a:ext uri="{FF2B5EF4-FFF2-40B4-BE49-F238E27FC236}">
                <a16:creationId xmlns:a16="http://schemas.microsoft.com/office/drawing/2014/main" id="{6465C640-16B1-4184-AE80-A5A4715C7C20}"/>
              </a:ext>
            </a:extLst>
          </p:cNvPr>
          <p:cNvSpPr/>
          <p:nvPr/>
        </p:nvSpPr>
        <p:spPr>
          <a:xfrm>
            <a:off x="10929746" y="2609549"/>
            <a:ext cx="974197"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N-2,0</a:t>
            </a:r>
          </a:p>
        </p:txBody>
      </p:sp>
      <p:sp>
        <p:nvSpPr>
          <p:cNvPr id="7" name="Rectangle 6">
            <a:extLst>
              <a:ext uri="{FF2B5EF4-FFF2-40B4-BE49-F238E27FC236}">
                <a16:creationId xmlns:a16="http://schemas.microsoft.com/office/drawing/2014/main" id="{DF00A05F-0DC3-4527-929D-4E5AD0C1B376}"/>
              </a:ext>
            </a:extLst>
          </p:cNvPr>
          <p:cNvSpPr/>
          <p:nvPr/>
        </p:nvSpPr>
        <p:spPr>
          <a:xfrm>
            <a:off x="10929745" y="2972395"/>
            <a:ext cx="974198"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N-1,0</a:t>
            </a:r>
          </a:p>
        </p:txBody>
      </p:sp>
      <p:sp>
        <p:nvSpPr>
          <p:cNvPr id="8" name="TextBox 7">
            <a:extLst>
              <a:ext uri="{FF2B5EF4-FFF2-40B4-BE49-F238E27FC236}">
                <a16:creationId xmlns:a16="http://schemas.microsoft.com/office/drawing/2014/main" id="{790D29E1-E299-47D3-A7ED-5960D5550D5B}"/>
              </a:ext>
            </a:extLst>
          </p:cNvPr>
          <p:cNvSpPr txBox="1"/>
          <p:nvPr/>
        </p:nvSpPr>
        <p:spPr>
          <a:xfrm>
            <a:off x="11385123" y="1720853"/>
            <a:ext cx="1000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p:txBody>
      </p:sp>
      <p:sp>
        <p:nvSpPr>
          <p:cNvPr id="17" name="Rectangle 16">
            <a:extLst>
              <a:ext uri="{FF2B5EF4-FFF2-40B4-BE49-F238E27FC236}">
                <a16:creationId xmlns:a16="http://schemas.microsoft.com/office/drawing/2014/main" id="{9ED7FB03-090F-4A03-A9EF-1CB0A0A8FC59}"/>
              </a:ext>
            </a:extLst>
          </p:cNvPr>
          <p:cNvSpPr/>
          <p:nvPr/>
        </p:nvSpPr>
        <p:spPr>
          <a:xfrm>
            <a:off x="8039203" y="2324937"/>
            <a:ext cx="1021467"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 ,M-1</a:t>
            </a:r>
          </a:p>
        </p:txBody>
      </p:sp>
      <p:sp>
        <p:nvSpPr>
          <p:cNvPr id="18" name="Rectangle 17">
            <a:extLst>
              <a:ext uri="{FF2B5EF4-FFF2-40B4-BE49-F238E27FC236}">
                <a16:creationId xmlns:a16="http://schemas.microsoft.com/office/drawing/2014/main" id="{9B63A23B-9CB0-462F-8441-97250BEBB93D}"/>
              </a:ext>
            </a:extLst>
          </p:cNvPr>
          <p:cNvSpPr/>
          <p:nvPr/>
        </p:nvSpPr>
        <p:spPr>
          <a:xfrm>
            <a:off x="8039203" y="2687783"/>
            <a:ext cx="1021468"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,M-1</a:t>
            </a:r>
          </a:p>
        </p:txBody>
      </p:sp>
      <p:sp>
        <p:nvSpPr>
          <p:cNvPr id="19" name="Rectangle 18">
            <a:extLst>
              <a:ext uri="{FF2B5EF4-FFF2-40B4-BE49-F238E27FC236}">
                <a16:creationId xmlns:a16="http://schemas.microsoft.com/office/drawing/2014/main" id="{FD30A452-FF41-449F-99E6-A4463BFAF587}"/>
              </a:ext>
            </a:extLst>
          </p:cNvPr>
          <p:cNvSpPr/>
          <p:nvPr/>
        </p:nvSpPr>
        <p:spPr>
          <a:xfrm>
            <a:off x="8039203" y="3036959"/>
            <a:ext cx="1021468"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,M-1</a:t>
            </a:r>
          </a:p>
        </p:txBody>
      </p:sp>
      <p:sp>
        <p:nvSpPr>
          <p:cNvPr id="20" name="Rectangle 19">
            <a:extLst>
              <a:ext uri="{FF2B5EF4-FFF2-40B4-BE49-F238E27FC236}">
                <a16:creationId xmlns:a16="http://schemas.microsoft.com/office/drawing/2014/main" id="{BA93F5E5-10A4-4F1B-AFB7-B3536051E975}"/>
              </a:ext>
            </a:extLst>
          </p:cNvPr>
          <p:cNvSpPr/>
          <p:nvPr/>
        </p:nvSpPr>
        <p:spPr>
          <a:xfrm>
            <a:off x="8039201" y="3399805"/>
            <a:ext cx="1021470"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,M-1</a:t>
            </a:r>
          </a:p>
        </p:txBody>
      </p:sp>
      <p:sp>
        <p:nvSpPr>
          <p:cNvPr id="21" name="Rectangle 20">
            <a:extLst>
              <a:ext uri="{FF2B5EF4-FFF2-40B4-BE49-F238E27FC236}">
                <a16:creationId xmlns:a16="http://schemas.microsoft.com/office/drawing/2014/main" id="{9F2FDB9F-CC63-430E-9F06-36EA3938884E}"/>
              </a:ext>
            </a:extLst>
          </p:cNvPr>
          <p:cNvSpPr/>
          <p:nvPr/>
        </p:nvSpPr>
        <p:spPr>
          <a:xfrm>
            <a:off x="8039200" y="4615601"/>
            <a:ext cx="1021473"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N-2 ,M-1</a:t>
            </a:r>
          </a:p>
        </p:txBody>
      </p:sp>
      <p:sp>
        <p:nvSpPr>
          <p:cNvPr id="22" name="Rectangle 21">
            <a:extLst>
              <a:ext uri="{FF2B5EF4-FFF2-40B4-BE49-F238E27FC236}">
                <a16:creationId xmlns:a16="http://schemas.microsoft.com/office/drawing/2014/main" id="{16E9AF65-9D2F-44D8-9AF7-BB72F5830975}"/>
              </a:ext>
            </a:extLst>
          </p:cNvPr>
          <p:cNvSpPr/>
          <p:nvPr/>
        </p:nvSpPr>
        <p:spPr>
          <a:xfrm>
            <a:off x="8039198" y="4978447"/>
            <a:ext cx="1021473"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N-1,M-1</a:t>
            </a:r>
          </a:p>
        </p:txBody>
      </p:sp>
      <p:sp>
        <p:nvSpPr>
          <p:cNvPr id="23" name="TextBox 22">
            <a:extLst>
              <a:ext uri="{FF2B5EF4-FFF2-40B4-BE49-F238E27FC236}">
                <a16:creationId xmlns:a16="http://schemas.microsoft.com/office/drawing/2014/main" id="{742943BD-F168-492F-AD43-C7828BDFD873}"/>
              </a:ext>
            </a:extLst>
          </p:cNvPr>
          <p:cNvSpPr txBox="1"/>
          <p:nvPr/>
        </p:nvSpPr>
        <p:spPr>
          <a:xfrm>
            <a:off x="8258095" y="3692271"/>
            <a:ext cx="4571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p:txBody>
      </p:sp>
      <p:sp>
        <p:nvSpPr>
          <p:cNvPr id="24" name="Rectangle 23">
            <a:extLst>
              <a:ext uri="{FF2B5EF4-FFF2-40B4-BE49-F238E27FC236}">
                <a16:creationId xmlns:a16="http://schemas.microsoft.com/office/drawing/2014/main" id="{9D189837-388D-4F8D-956E-9E5411B7A8CF}"/>
              </a:ext>
            </a:extLst>
          </p:cNvPr>
          <p:cNvSpPr/>
          <p:nvPr/>
        </p:nvSpPr>
        <p:spPr>
          <a:xfrm>
            <a:off x="5322528" y="2324937"/>
            <a:ext cx="1021467"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0 ,0</a:t>
            </a:r>
          </a:p>
        </p:txBody>
      </p:sp>
      <p:sp>
        <p:nvSpPr>
          <p:cNvPr id="25" name="Rectangle 24">
            <a:extLst>
              <a:ext uri="{FF2B5EF4-FFF2-40B4-BE49-F238E27FC236}">
                <a16:creationId xmlns:a16="http://schemas.microsoft.com/office/drawing/2014/main" id="{BA444A8B-41E5-4834-A379-6195E0C5EFF1}"/>
              </a:ext>
            </a:extLst>
          </p:cNvPr>
          <p:cNvSpPr/>
          <p:nvPr/>
        </p:nvSpPr>
        <p:spPr>
          <a:xfrm>
            <a:off x="5322528" y="2687783"/>
            <a:ext cx="1021468"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1 ,0</a:t>
            </a:r>
          </a:p>
        </p:txBody>
      </p:sp>
      <p:sp>
        <p:nvSpPr>
          <p:cNvPr id="26" name="Rectangle 25">
            <a:extLst>
              <a:ext uri="{FF2B5EF4-FFF2-40B4-BE49-F238E27FC236}">
                <a16:creationId xmlns:a16="http://schemas.microsoft.com/office/drawing/2014/main" id="{2CCDBEA7-F0E8-42A8-B47B-2D996BA97DA3}"/>
              </a:ext>
            </a:extLst>
          </p:cNvPr>
          <p:cNvSpPr/>
          <p:nvPr/>
        </p:nvSpPr>
        <p:spPr>
          <a:xfrm>
            <a:off x="5322528" y="3036959"/>
            <a:ext cx="1021468"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2 ,0</a:t>
            </a:r>
          </a:p>
        </p:txBody>
      </p:sp>
      <p:sp>
        <p:nvSpPr>
          <p:cNvPr id="27" name="Rectangle 26">
            <a:extLst>
              <a:ext uri="{FF2B5EF4-FFF2-40B4-BE49-F238E27FC236}">
                <a16:creationId xmlns:a16="http://schemas.microsoft.com/office/drawing/2014/main" id="{08C821E8-F6FE-4D31-9EA0-224B0B75B548}"/>
              </a:ext>
            </a:extLst>
          </p:cNvPr>
          <p:cNvSpPr/>
          <p:nvPr/>
        </p:nvSpPr>
        <p:spPr>
          <a:xfrm>
            <a:off x="5322526" y="3399805"/>
            <a:ext cx="1021470"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3 ,0</a:t>
            </a:r>
          </a:p>
        </p:txBody>
      </p:sp>
      <p:sp>
        <p:nvSpPr>
          <p:cNvPr id="28" name="Rectangle 27">
            <a:extLst>
              <a:ext uri="{FF2B5EF4-FFF2-40B4-BE49-F238E27FC236}">
                <a16:creationId xmlns:a16="http://schemas.microsoft.com/office/drawing/2014/main" id="{2D29695D-18E0-46BA-9936-CED445FEB4A6}"/>
              </a:ext>
            </a:extLst>
          </p:cNvPr>
          <p:cNvSpPr/>
          <p:nvPr/>
        </p:nvSpPr>
        <p:spPr>
          <a:xfrm>
            <a:off x="5322525" y="4615601"/>
            <a:ext cx="1021473"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N-2 ,0</a:t>
            </a:r>
          </a:p>
        </p:txBody>
      </p:sp>
      <p:sp>
        <p:nvSpPr>
          <p:cNvPr id="29" name="Rectangle 28">
            <a:extLst>
              <a:ext uri="{FF2B5EF4-FFF2-40B4-BE49-F238E27FC236}">
                <a16:creationId xmlns:a16="http://schemas.microsoft.com/office/drawing/2014/main" id="{59944952-4F3E-48A8-84A7-23A537ABF6E1}"/>
              </a:ext>
            </a:extLst>
          </p:cNvPr>
          <p:cNvSpPr/>
          <p:nvPr/>
        </p:nvSpPr>
        <p:spPr>
          <a:xfrm>
            <a:off x="5322523" y="4978447"/>
            <a:ext cx="1021473"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N-1,0</a:t>
            </a:r>
          </a:p>
        </p:txBody>
      </p:sp>
      <p:sp>
        <p:nvSpPr>
          <p:cNvPr id="31" name="Rectangle 30">
            <a:extLst>
              <a:ext uri="{FF2B5EF4-FFF2-40B4-BE49-F238E27FC236}">
                <a16:creationId xmlns:a16="http://schemas.microsoft.com/office/drawing/2014/main" id="{8305560D-70F6-48D7-A11D-E15625F5A887}"/>
              </a:ext>
            </a:extLst>
          </p:cNvPr>
          <p:cNvSpPr/>
          <p:nvPr/>
        </p:nvSpPr>
        <p:spPr>
          <a:xfrm>
            <a:off x="6343995" y="2324937"/>
            <a:ext cx="1021467"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0 ,1</a:t>
            </a:r>
          </a:p>
        </p:txBody>
      </p:sp>
      <p:sp>
        <p:nvSpPr>
          <p:cNvPr id="32" name="Rectangle 31">
            <a:extLst>
              <a:ext uri="{FF2B5EF4-FFF2-40B4-BE49-F238E27FC236}">
                <a16:creationId xmlns:a16="http://schemas.microsoft.com/office/drawing/2014/main" id="{8578EFBF-E70F-40E0-9291-D132B0CB3485}"/>
              </a:ext>
            </a:extLst>
          </p:cNvPr>
          <p:cNvSpPr/>
          <p:nvPr/>
        </p:nvSpPr>
        <p:spPr>
          <a:xfrm>
            <a:off x="6343995" y="2687783"/>
            <a:ext cx="1021468"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1 ,1</a:t>
            </a:r>
          </a:p>
        </p:txBody>
      </p:sp>
      <p:sp>
        <p:nvSpPr>
          <p:cNvPr id="33" name="Rectangle 32">
            <a:extLst>
              <a:ext uri="{FF2B5EF4-FFF2-40B4-BE49-F238E27FC236}">
                <a16:creationId xmlns:a16="http://schemas.microsoft.com/office/drawing/2014/main" id="{CBF17705-5110-420C-8C00-5046943DCBF7}"/>
              </a:ext>
            </a:extLst>
          </p:cNvPr>
          <p:cNvSpPr/>
          <p:nvPr/>
        </p:nvSpPr>
        <p:spPr>
          <a:xfrm>
            <a:off x="6343995" y="3036959"/>
            <a:ext cx="1021468"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2 ,1</a:t>
            </a:r>
          </a:p>
        </p:txBody>
      </p:sp>
      <p:sp>
        <p:nvSpPr>
          <p:cNvPr id="34" name="Rectangle 33">
            <a:extLst>
              <a:ext uri="{FF2B5EF4-FFF2-40B4-BE49-F238E27FC236}">
                <a16:creationId xmlns:a16="http://schemas.microsoft.com/office/drawing/2014/main" id="{0A7860C3-B1E0-4677-841B-4EA84EF7747F}"/>
              </a:ext>
            </a:extLst>
          </p:cNvPr>
          <p:cNvSpPr/>
          <p:nvPr/>
        </p:nvSpPr>
        <p:spPr>
          <a:xfrm>
            <a:off x="6343993" y="3399805"/>
            <a:ext cx="1021470"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3 ,1</a:t>
            </a:r>
          </a:p>
        </p:txBody>
      </p:sp>
      <p:sp>
        <p:nvSpPr>
          <p:cNvPr id="35" name="Rectangle 34">
            <a:extLst>
              <a:ext uri="{FF2B5EF4-FFF2-40B4-BE49-F238E27FC236}">
                <a16:creationId xmlns:a16="http://schemas.microsoft.com/office/drawing/2014/main" id="{3FC60657-88E9-419A-988B-D81EEDA5BDCF}"/>
              </a:ext>
            </a:extLst>
          </p:cNvPr>
          <p:cNvSpPr/>
          <p:nvPr/>
        </p:nvSpPr>
        <p:spPr>
          <a:xfrm>
            <a:off x="6343992" y="4615601"/>
            <a:ext cx="1021473"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N-2 ,1</a:t>
            </a:r>
          </a:p>
        </p:txBody>
      </p:sp>
      <p:sp>
        <p:nvSpPr>
          <p:cNvPr id="36" name="Rectangle 35">
            <a:extLst>
              <a:ext uri="{FF2B5EF4-FFF2-40B4-BE49-F238E27FC236}">
                <a16:creationId xmlns:a16="http://schemas.microsoft.com/office/drawing/2014/main" id="{7B5C8F7F-916B-4811-94B8-F9D0A8A8F4EA}"/>
              </a:ext>
            </a:extLst>
          </p:cNvPr>
          <p:cNvSpPr/>
          <p:nvPr/>
        </p:nvSpPr>
        <p:spPr>
          <a:xfrm>
            <a:off x="6343990" y="4978447"/>
            <a:ext cx="1021473"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N-1,1</a:t>
            </a:r>
          </a:p>
        </p:txBody>
      </p:sp>
      <p:sp>
        <p:nvSpPr>
          <p:cNvPr id="37" name="TextBox 36">
            <a:extLst>
              <a:ext uri="{FF2B5EF4-FFF2-40B4-BE49-F238E27FC236}">
                <a16:creationId xmlns:a16="http://schemas.microsoft.com/office/drawing/2014/main" id="{97CE46EE-2A40-40C5-96FB-8EABC41BA2C7}"/>
              </a:ext>
            </a:extLst>
          </p:cNvPr>
          <p:cNvSpPr txBox="1"/>
          <p:nvPr/>
        </p:nvSpPr>
        <p:spPr>
          <a:xfrm>
            <a:off x="6562887" y="3692271"/>
            <a:ext cx="4571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p:txBody>
      </p:sp>
      <p:sp>
        <p:nvSpPr>
          <p:cNvPr id="38" name="TextBox 37">
            <a:extLst>
              <a:ext uri="{FF2B5EF4-FFF2-40B4-BE49-F238E27FC236}">
                <a16:creationId xmlns:a16="http://schemas.microsoft.com/office/drawing/2014/main" id="{15F13B37-95EC-4A54-9949-602E79DB6FF7}"/>
              </a:ext>
            </a:extLst>
          </p:cNvPr>
          <p:cNvSpPr txBox="1"/>
          <p:nvPr/>
        </p:nvSpPr>
        <p:spPr>
          <a:xfrm>
            <a:off x="7365462" y="2247987"/>
            <a:ext cx="6601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 .</a:t>
            </a:r>
          </a:p>
        </p:txBody>
      </p:sp>
      <p:sp>
        <p:nvSpPr>
          <p:cNvPr id="39" name="TextBox 38">
            <a:extLst>
              <a:ext uri="{FF2B5EF4-FFF2-40B4-BE49-F238E27FC236}">
                <a16:creationId xmlns:a16="http://schemas.microsoft.com/office/drawing/2014/main" id="{1266EB8A-E3A3-44F8-86BC-0E809D147435}"/>
              </a:ext>
            </a:extLst>
          </p:cNvPr>
          <p:cNvSpPr txBox="1"/>
          <p:nvPr/>
        </p:nvSpPr>
        <p:spPr>
          <a:xfrm>
            <a:off x="7326624" y="2632395"/>
            <a:ext cx="6601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 .</a:t>
            </a:r>
          </a:p>
        </p:txBody>
      </p:sp>
      <p:sp>
        <p:nvSpPr>
          <p:cNvPr id="40" name="TextBox 39">
            <a:extLst>
              <a:ext uri="{FF2B5EF4-FFF2-40B4-BE49-F238E27FC236}">
                <a16:creationId xmlns:a16="http://schemas.microsoft.com/office/drawing/2014/main" id="{9A529BE4-61F5-4E9A-AC15-18968E816E14}"/>
              </a:ext>
            </a:extLst>
          </p:cNvPr>
          <p:cNvSpPr txBox="1"/>
          <p:nvPr/>
        </p:nvSpPr>
        <p:spPr>
          <a:xfrm>
            <a:off x="7326624" y="2998484"/>
            <a:ext cx="6601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 .</a:t>
            </a:r>
          </a:p>
        </p:txBody>
      </p:sp>
      <p:sp>
        <p:nvSpPr>
          <p:cNvPr id="41" name="TextBox 40">
            <a:extLst>
              <a:ext uri="{FF2B5EF4-FFF2-40B4-BE49-F238E27FC236}">
                <a16:creationId xmlns:a16="http://schemas.microsoft.com/office/drawing/2014/main" id="{6555AA61-77D6-4A0F-9CBB-F1DF3E8BC777}"/>
              </a:ext>
            </a:extLst>
          </p:cNvPr>
          <p:cNvSpPr txBox="1"/>
          <p:nvPr/>
        </p:nvSpPr>
        <p:spPr>
          <a:xfrm>
            <a:off x="7274178" y="3370864"/>
            <a:ext cx="6601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 .</a:t>
            </a:r>
          </a:p>
        </p:txBody>
      </p:sp>
      <p:sp>
        <p:nvSpPr>
          <p:cNvPr id="42" name="TextBox 41">
            <a:extLst>
              <a:ext uri="{FF2B5EF4-FFF2-40B4-BE49-F238E27FC236}">
                <a16:creationId xmlns:a16="http://schemas.microsoft.com/office/drawing/2014/main" id="{E8A0EEDB-7CAF-4D2D-B7A7-E4706D85BD20}"/>
              </a:ext>
            </a:extLst>
          </p:cNvPr>
          <p:cNvSpPr txBox="1"/>
          <p:nvPr/>
        </p:nvSpPr>
        <p:spPr>
          <a:xfrm>
            <a:off x="7301074" y="4555021"/>
            <a:ext cx="6601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 .</a:t>
            </a:r>
          </a:p>
        </p:txBody>
      </p:sp>
      <p:sp>
        <p:nvSpPr>
          <p:cNvPr id="43" name="TextBox 42">
            <a:extLst>
              <a:ext uri="{FF2B5EF4-FFF2-40B4-BE49-F238E27FC236}">
                <a16:creationId xmlns:a16="http://schemas.microsoft.com/office/drawing/2014/main" id="{C6A859C5-2657-47DF-9827-BF0DC271BD6B}"/>
              </a:ext>
            </a:extLst>
          </p:cNvPr>
          <p:cNvSpPr txBox="1"/>
          <p:nvPr/>
        </p:nvSpPr>
        <p:spPr>
          <a:xfrm>
            <a:off x="7274178" y="4921110"/>
            <a:ext cx="6601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 .</a:t>
            </a:r>
          </a:p>
        </p:txBody>
      </p:sp>
      <p:sp>
        <p:nvSpPr>
          <p:cNvPr id="47" name="Rectangle 46">
            <a:extLst>
              <a:ext uri="{FF2B5EF4-FFF2-40B4-BE49-F238E27FC236}">
                <a16:creationId xmlns:a16="http://schemas.microsoft.com/office/drawing/2014/main" id="{72E5F8F2-1055-41B0-BD0E-956A63914E84}"/>
              </a:ext>
            </a:extLst>
          </p:cNvPr>
          <p:cNvSpPr/>
          <p:nvPr/>
        </p:nvSpPr>
        <p:spPr>
          <a:xfrm>
            <a:off x="10929746" y="4310259"/>
            <a:ext cx="974198"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0,M-1</a:t>
            </a:r>
          </a:p>
        </p:txBody>
      </p:sp>
      <p:sp>
        <p:nvSpPr>
          <p:cNvPr id="48" name="Rectangle 47">
            <a:extLst>
              <a:ext uri="{FF2B5EF4-FFF2-40B4-BE49-F238E27FC236}">
                <a16:creationId xmlns:a16="http://schemas.microsoft.com/office/drawing/2014/main" id="{A1776340-F7A2-4160-B15C-CEFED6E9B252}"/>
              </a:ext>
            </a:extLst>
          </p:cNvPr>
          <p:cNvSpPr/>
          <p:nvPr/>
        </p:nvSpPr>
        <p:spPr>
          <a:xfrm>
            <a:off x="10929745" y="4673105"/>
            <a:ext cx="974199"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1,M-1</a:t>
            </a:r>
          </a:p>
        </p:txBody>
      </p:sp>
      <p:sp>
        <p:nvSpPr>
          <p:cNvPr id="51" name="Rectangle 50">
            <a:extLst>
              <a:ext uri="{FF2B5EF4-FFF2-40B4-BE49-F238E27FC236}">
                <a16:creationId xmlns:a16="http://schemas.microsoft.com/office/drawing/2014/main" id="{DFD97152-6E40-45B5-B59D-A4B2CCE28757}"/>
              </a:ext>
            </a:extLst>
          </p:cNvPr>
          <p:cNvSpPr/>
          <p:nvPr/>
        </p:nvSpPr>
        <p:spPr>
          <a:xfrm>
            <a:off x="10929743" y="5873008"/>
            <a:ext cx="974203" cy="36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N-2,M-1</a:t>
            </a:r>
          </a:p>
        </p:txBody>
      </p:sp>
      <p:sp>
        <p:nvSpPr>
          <p:cNvPr id="52" name="Rectangle 51">
            <a:extLst>
              <a:ext uri="{FF2B5EF4-FFF2-40B4-BE49-F238E27FC236}">
                <a16:creationId xmlns:a16="http://schemas.microsoft.com/office/drawing/2014/main" id="{16EBEEC8-5DF6-4E7E-936F-2AB0E5FEB7DD}"/>
              </a:ext>
            </a:extLst>
          </p:cNvPr>
          <p:cNvSpPr/>
          <p:nvPr/>
        </p:nvSpPr>
        <p:spPr>
          <a:xfrm>
            <a:off x="10929742" y="6235854"/>
            <a:ext cx="974204" cy="362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N-1,M-1</a:t>
            </a:r>
          </a:p>
        </p:txBody>
      </p:sp>
      <p:sp>
        <p:nvSpPr>
          <p:cNvPr id="53" name="TextBox 52">
            <a:extLst>
              <a:ext uri="{FF2B5EF4-FFF2-40B4-BE49-F238E27FC236}">
                <a16:creationId xmlns:a16="http://schemas.microsoft.com/office/drawing/2014/main" id="{E51005A8-866B-49E1-A825-A956ACC8E797}"/>
              </a:ext>
            </a:extLst>
          </p:cNvPr>
          <p:cNvSpPr txBox="1"/>
          <p:nvPr/>
        </p:nvSpPr>
        <p:spPr>
          <a:xfrm>
            <a:off x="11416839" y="4969531"/>
            <a:ext cx="4571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p:txBody>
      </p:sp>
      <p:sp>
        <p:nvSpPr>
          <p:cNvPr id="54" name="TextBox 53">
            <a:extLst>
              <a:ext uri="{FF2B5EF4-FFF2-40B4-BE49-F238E27FC236}">
                <a16:creationId xmlns:a16="http://schemas.microsoft.com/office/drawing/2014/main" id="{3B2ABF45-D96A-4945-8AAE-F2DAB27B607A}"/>
              </a:ext>
            </a:extLst>
          </p:cNvPr>
          <p:cNvSpPr txBox="1"/>
          <p:nvPr/>
        </p:nvSpPr>
        <p:spPr>
          <a:xfrm>
            <a:off x="11366809" y="3316558"/>
            <a:ext cx="1000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a:t>
            </a:r>
          </a:p>
        </p:txBody>
      </p:sp>
      <p:sp>
        <p:nvSpPr>
          <p:cNvPr id="10" name="Arrow: Right 9">
            <a:extLst>
              <a:ext uri="{FF2B5EF4-FFF2-40B4-BE49-F238E27FC236}">
                <a16:creationId xmlns:a16="http://schemas.microsoft.com/office/drawing/2014/main" id="{BFB3ED15-ABCF-4C38-84CD-26A0FA0FB68A}"/>
              </a:ext>
            </a:extLst>
          </p:cNvPr>
          <p:cNvSpPr/>
          <p:nvPr/>
        </p:nvSpPr>
        <p:spPr>
          <a:xfrm>
            <a:off x="9341674" y="3113197"/>
            <a:ext cx="1463733" cy="155990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Flatten</a:t>
            </a:r>
          </a:p>
        </p:txBody>
      </p:sp>
      <p:sp>
        <p:nvSpPr>
          <p:cNvPr id="44" name="Title 1">
            <a:extLst>
              <a:ext uri="{FF2B5EF4-FFF2-40B4-BE49-F238E27FC236}">
                <a16:creationId xmlns:a16="http://schemas.microsoft.com/office/drawing/2014/main" id="{6997D81B-A1D3-4680-923D-497A353D0758}"/>
              </a:ext>
            </a:extLst>
          </p:cNvPr>
          <p:cNvSpPr txBox="1">
            <a:spLocks/>
          </p:cNvSpPr>
          <p:nvPr/>
        </p:nvSpPr>
        <p:spPr>
          <a:xfrm>
            <a:off x="379514" y="182216"/>
            <a:ext cx="11524432" cy="774698"/>
          </a:xfrm>
          <a:prstGeom prst="rect">
            <a:avLst/>
          </a:prstGeom>
        </p:spPr>
        <p:txBody>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marL="0" marR="0" lvl="0" indent="0" algn="l" defTabSz="914088" rtl="0" eaLnBrk="1" fontAlgn="auto" latinLnBrk="0" hangingPunct="1">
              <a:lnSpc>
                <a:spcPct val="8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How Can We Work With Image Data?</a:t>
            </a:r>
          </a:p>
        </p:txBody>
      </p:sp>
      <p:sp>
        <p:nvSpPr>
          <p:cNvPr id="45" name="Content Placeholder 6">
            <a:extLst>
              <a:ext uri="{FF2B5EF4-FFF2-40B4-BE49-F238E27FC236}">
                <a16:creationId xmlns:a16="http://schemas.microsoft.com/office/drawing/2014/main" id="{DF3522B0-6D94-47F5-80E0-84A6047DCCD1}"/>
              </a:ext>
            </a:extLst>
          </p:cNvPr>
          <p:cNvSpPr txBox="1">
            <a:spLocks/>
          </p:cNvSpPr>
          <p:nvPr/>
        </p:nvSpPr>
        <p:spPr>
          <a:xfrm>
            <a:off x="210589" y="1803721"/>
            <a:ext cx="4921703" cy="4580454"/>
          </a:xfr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Must </a:t>
            </a: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flatten</a:t>
            </a: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the image into a feature vector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Example: start with a d-2 gray-scale image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Flatten to a 1-d feature vector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For color image concatenate channel feature vectors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3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5A018F62-D31A-4FB3-B89A-C2A1924FA777}"/>
              </a:ext>
            </a:extLst>
          </p:cNvPr>
          <p:cNvSpPr txBox="1"/>
          <p:nvPr/>
        </p:nvSpPr>
        <p:spPr>
          <a:xfrm>
            <a:off x="645090" y="908137"/>
            <a:ext cx="9200368"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How to prepare image pixel values for 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3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animBg="1"/>
      <p:bldP spid="3" grpId="0" animBg="1"/>
      <p:bldP spid="6" grpId="0" animBg="1"/>
      <p:bldP spid="7" grpId="0" animBg="1"/>
      <p:bldP spid="8" grpId="0"/>
      <p:bldP spid="17" grpId="0" animBg="1"/>
      <p:bldP spid="18" grpId="0" animBg="1"/>
      <p:bldP spid="19" grpId="0" animBg="1"/>
      <p:bldP spid="20" grpId="0" animBg="1"/>
      <p:bldP spid="21" grpId="0" animBg="1"/>
      <p:bldP spid="22" grpId="0" animBg="1"/>
      <p:bldP spid="23" grpId="0"/>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p:bldP spid="38" grpId="0"/>
      <p:bldP spid="39" grpId="0"/>
      <p:bldP spid="40" grpId="0"/>
      <p:bldP spid="41" grpId="0"/>
      <p:bldP spid="42" grpId="0"/>
      <p:bldP spid="43" grpId="0"/>
      <p:bldP spid="47" grpId="0" animBg="1"/>
      <p:bldP spid="48" grpId="0" animBg="1"/>
      <p:bldP spid="51" grpId="0" animBg="1"/>
      <p:bldP spid="52" grpId="0" animBg="1"/>
      <p:bldP spid="53" grpId="0"/>
      <p:bldP spid="54" grpId="0"/>
      <p:bldP spid="10" grpId="0" animBg="1"/>
      <p:bldP spid="45"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49EED082-C86F-4DC0-AB66-B31D314B540E}"/>
              </a:ext>
            </a:extLst>
          </p:cNvPr>
          <p:cNvSpPr txBox="1">
            <a:spLocks/>
          </p:cNvSpPr>
          <p:nvPr/>
        </p:nvSpPr>
        <p:spPr>
          <a:xfrm>
            <a:off x="379514" y="182216"/>
            <a:ext cx="11524432" cy="774698"/>
          </a:xfrm>
          <a:prstGeom prst="rect">
            <a:avLst/>
          </a:prstGeom>
        </p:spPr>
        <p:txBody>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marL="0" marR="0" lvl="0" indent="0" algn="l" defTabSz="914088"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How Can We Work With Image Data?</a:t>
            </a:r>
          </a:p>
        </p:txBody>
      </p:sp>
      <p:sp>
        <p:nvSpPr>
          <p:cNvPr id="47" name="Content Placeholder 6">
            <a:extLst>
              <a:ext uri="{FF2B5EF4-FFF2-40B4-BE49-F238E27FC236}">
                <a16:creationId xmlns:a16="http://schemas.microsoft.com/office/drawing/2014/main" id="{5FA20502-19C0-4BCB-B33D-A782E7DAA6CD}"/>
              </a:ext>
            </a:extLst>
          </p:cNvPr>
          <p:cNvSpPr txBox="1">
            <a:spLocks/>
          </p:cNvSpPr>
          <p:nvPr/>
        </p:nvSpPr>
        <p:spPr>
          <a:xfrm>
            <a:off x="379514" y="1064711"/>
            <a:ext cx="11525250" cy="5086799"/>
          </a:xfr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Images yield high-dimensional feature space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 single 28x28 gray scale image -&gt; 784 features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 single 1024x1024x3 color image -&gt; 3 million features!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Large numbers of features cause convergence problems with machine learning models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Its hard to work with high-dimensional spaces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Details are beyond the scope of our course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There are more efficient ways to represent images, including: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Principle component compression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Extract higher level features; edges, corners, textures,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291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49EED082-C86F-4DC0-AB66-B31D314B540E}"/>
              </a:ext>
            </a:extLst>
          </p:cNvPr>
          <p:cNvSpPr txBox="1">
            <a:spLocks/>
          </p:cNvSpPr>
          <p:nvPr/>
        </p:nvSpPr>
        <p:spPr>
          <a:xfrm>
            <a:off x="379514" y="182216"/>
            <a:ext cx="11524432" cy="774698"/>
          </a:xfrm>
          <a:prstGeom prst="rect">
            <a:avLst/>
          </a:prstGeom>
        </p:spPr>
        <p:txBody>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marL="0" marR="0" lvl="0" indent="0" algn="l" defTabSz="914088"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How Can We Work With Image Data?</a:t>
            </a:r>
          </a:p>
        </p:txBody>
      </p:sp>
      <p:sp>
        <p:nvSpPr>
          <p:cNvPr id="47" name="Content Placeholder 6">
            <a:extLst>
              <a:ext uri="{FF2B5EF4-FFF2-40B4-BE49-F238E27FC236}">
                <a16:creationId xmlns:a16="http://schemas.microsoft.com/office/drawing/2014/main" id="{5FA20502-19C0-4BCB-B33D-A782E7DAA6CD}"/>
              </a:ext>
            </a:extLst>
          </p:cNvPr>
          <p:cNvSpPr txBox="1">
            <a:spLocks/>
          </p:cNvSpPr>
          <p:nvPr/>
        </p:nvSpPr>
        <p:spPr>
          <a:xfrm>
            <a:off x="379514" y="1064711"/>
            <a:ext cx="11525250" cy="5086799"/>
          </a:xfr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Images yield high-dimensional feature space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Deep neural networks are machine learning models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Deep neural networks learn features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Under right conditions improve performance over hand engineered features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Much more on this topic!  </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027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251284" y="1685430"/>
            <a:ext cx="8409867" cy="1460779"/>
          </a:xfrm>
        </p:spPr>
        <p:txBody>
          <a:bodyPr>
            <a:normAutofit/>
          </a:bodyPr>
          <a:lstStyle/>
          <a:p>
            <a:r>
              <a:rPr lang="en-US" sz="4400" b="1" dirty="0"/>
              <a:t>Review Binary Classification</a:t>
            </a:r>
          </a:p>
        </p:txBody>
      </p:sp>
    </p:spTree>
    <p:extLst>
      <p:ext uri="{BB962C8B-B14F-4D97-AF65-F5344CB8AC3E}">
        <p14:creationId xmlns:p14="http://schemas.microsoft.com/office/powerpoint/2010/main" val="21351213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82975" y="1190153"/>
            <a:ext cx="11525250" cy="2932960"/>
          </a:xfrm>
        </p:spPr>
        <p:txBody>
          <a:bodyPr>
            <a:normAutofit/>
          </a:bodyPr>
          <a:lstStyle/>
          <a:p>
            <a:r>
              <a:rPr lang="en-GB" sz="2800" b="1" dirty="0">
                <a:latin typeface="Segoe UI" panose="020B0502040204020203" pitchFamily="34" charset="0"/>
                <a:ea typeface="Segoe UI" panose="020B0502040204020203" pitchFamily="34" charset="0"/>
                <a:cs typeface="Segoe UI" panose="020B0502040204020203" pitchFamily="34" charset="0"/>
              </a:rPr>
              <a:t>Binary classification </a:t>
            </a:r>
            <a:r>
              <a:rPr lang="en-GB" sz="2800" dirty="0">
                <a:latin typeface="Segoe UI" panose="020B0502040204020203" pitchFamily="34" charset="0"/>
                <a:ea typeface="Segoe UI" panose="020B0502040204020203" pitchFamily="34" charset="0"/>
                <a:cs typeface="Segoe UI" panose="020B0502040204020203" pitchFamily="34" charset="0"/>
              </a:rPr>
              <a:t>selects most probable category from set {0,1}</a:t>
            </a:r>
          </a:p>
          <a:p>
            <a:r>
              <a:rPr lang="en-GB" sz="2800" dirty="0">
                <a:latin typeface="Segoe UI" panose="020B0502040204020203" pitchFamily="34" charset="0"/>
                <a:ea typeface="Segoe UI" panose="020B0502040204020203" pitchFamily="34" charset="0"/>
                <a:cs typeface="Segoe UI" panose="020B0502040204020203" pitchFamily="34" charset="0"/>
              </a:rPr>
              <a:t>Binary classification is based on the </a:t>
            </a:r>
            <a:r>
              <a:rPr lang="en-GB" sz="2800" b="1" dirty="0">
                <a:latin typeface="Segoe UI" panose="020B0502040204020203" pitchFamily="34" charset="0"/>
                <a:ea typeface="Segoe UI" panose="020B0502040204020203" pitchFamily="34" charset="0"/>
                <a:cs typeface="Segoe UI" panose="020B0502040204020203" pitchFamily="34" charset="0"/>
              </a:rPr>
              <a:t>Bernoulli distribution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Binary Bernoulli distribution</a:t>
            </a:r>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Segoe UI" panose="020B0502040204020203" pitchFamily="34" charset="0"/>
                <a:ea typeface="Segoe UI" panose="020B0502040204020203" pitchFamily="34" charset="0"/>
                <a:cs typeface="Segoe UI" panose="020B0502040204020203" pitchFamily="34" charset="0"/>
              </a:rPr>
              <a:t>for </a:t>
            </a:r>
            <a:r>
              <a:rPr lang="en-GB" sz="2800" b="1" dirty="0">
                <a:latin typeface="Segoe UI" panose="020B0502040204020203" pitchFamily="34" charset="0"/>
                <a:ea typeface="Segoe UI" panose="020B0502040204020203" pitchFamily="34" charset="0"/>
                <a:cs typeface="Segoe UI" panose="020B0502040204020203" pitchFamily="34" charset="0"/>
              </a:rPr>
              <a:t>probability of success </a:t>
            </a:r>
            <a:r>
              <a:rPr lang="en-GB" sz="2800" dirty="0">
                <a:latin typeface="Segoe UI" panose="020B0502040204020203" pitchFamily="34" charset="0"/>
                <a:ea typeface="Segoe UI" panose="020B0502040204020203" pitchFamily="34" charset="0"/>
                <a:cs typeface="Segoe UI" panose="020B0502040204020203" pitchFamily="34" charset="0"/>
              </a:rPr>
              <a:t>or probability of observation: </a:t>
            </a:r>
            <a:r>
              <a:rPr lang="en-GB" sz="2800" dirty="0">
                <a:latin typeface="Symbol" panose="05050102010706020507" pitchFamily="18" charset="2"/>
                <a:ea typeface="Segoe UI" panose="020B0502040204020203" pitchFamily="34" charset="0"/>
                <a:cs typeface="Segoe UI" panose="020B0502040204020203" pitchFamily="34" charset="0"/>
              </a:rPr>
              <a:t>n</a:t>
            </a:r>
            <a:r>
              <a:rPr lang="en-GB" sz="2800" dirty="0">
                <a:latin typeface="Segoe UI" panose="020B0502040204020203" pitchFamily="34" charset="0"/>
                <a:ea typeface="Segoe UI" panose="020B0502040204020203" pitchFamily="34" charset="0"/>
                <a:cs typeface="Segoe UI" panose="020B0502040204020203" pitchFamily="34" charset="0"/>
              </a:rPr>
              <a:t> = 1:</a:t>
            </a: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Review of Binary Classification</a:t>
            </a:r>
            <a:endParaRPr lang="en-US" dirty="0">
              <a:latin typeface="Segoe"/>
            </a:endParaRPr>
          </a:p>
        </p:txBody>
      </p:sp>
      <p:pic>
        <p:nvPicPr>
          <p:cNvPr id="3" name="Picture 2">
            <a:extLst>
              <a:ext uri="{FF2B5EF4-FFF2-40B4-BE49-F238E27FC236}">
                <a16:creationId xmlns:a16="http://schemas.microsoft.com/office/drawing/2014/main" id="{F981D494-F3C0-4344-A24A-F3EF80AB4E3F}"/>
              </a:ext>
            </a:extLst>
          </p:cNvPr>
          <p:cNvPicPr>
            <a:picLocks noChangeAspect="1"/>
          </p:cNvPicPr>
          <p:nvPr/>
        </p:nvPicPr>
        <p:blipFill>
          <a:blip r:embed="rId3"/>
          <a:stretch>
            <a:fillRect/>
          </a:stretch>
        </p:blipFill>
        <p:spPr>
          <a:xfrm>
            <a:off x="3001012" y="3736653"/>
            <a:ext cx="4465350" cy="1855634"/>
          </a:xfrm>
          <a:prstGeom prst="rect">
            <a:avLst/>
          </a:prstGeom>
        </p:spPr>
      </p:pic>
    </p:spTree>
    <p:extLst>
      <p:ext uri="{BB962C8B-B14F-4D97-AF65-F5344CB8AC3E}">
        <p14:creationId xmlns:p14="http://schemas.microsoft.com/office/powerpoint/2010/main" val="154925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Review of Binary Classification</a:t>
            </a:r>
            <a:endParaRPr lang="en-US" dirty="0">
              <a:latin typeface="Segoe"/>
            </a:endParaRPr>
          </a:p>
        </p:txBody>
      </p:sp>
      <p:sp>
        <p:nvSpPr>
          <p:cNvPr id="5" name="Content Placeholder 6">
            <a:extLst>
              <a:ext uri="{FF2B5EF4-FFF2-40B4-BE49-F238E27FC236}">
                <a16:creationId xmlns:a16="http://schemas.microsoft.com/office/drawing/2014/main" id="{5C53ECBA-1403-4EB8-A257-656654FE2D31}"/>
              </a:ext>
            </a:extLst>
          </p:cNvPr>
          <p:cNvSpPr txBox="1">
            <a:spLocks/>
          </p:cNvSpPr>
          <p:nvPr/>
        </p:nvSpPr>
        <p:spPr>
          <a:xfrm>
            <a:off x="459608" y="1331907"/>
            <a:ext cx="11525250" cy="880631"/>
          </a:xfrm>
          <a:prstGeom prst="rect">
            <a:avLst/>
          </a:prstGeom>
        </p:spPr>
        <p:txBody>
          <a:bodyPr>
            <a:no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We extend the Bernoulli distribution for multiple trials with the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Binomial distribution </a:t>
            </a: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for k successes in n trials:</a:t>
            </a:r>
          </a:p>
        </p:txBody>
      </p:sp>
      <p:pic>
        <p:nvPicPr>
          <p:cNvPr id="4" name="Picture 3">
            <a:extLst>
              <a:ext uri="{FF2B5EF4-FFF2-40B4-BE49-F238E27FC236}">
                <a16:creationId xmlns:a16="http://schemas.microsoft.com/office/drawing/2014/main" id="{8AB13FC0-91FE-49A2-99CC-6F73DA0F7C39}"/>
              </a:ext>
            </a:extLst>
          </p:cNvPr>
          <p:cNvPicPr>
            <a:picLocks noChangeAspect="1"/>
          </p:cNvPicPr>
          <p:nvPr/>
        </p:nvPicPr>
        <p:blipFill>
          <a:blip r:embed="rId3"/>
          <a:stretch>
            <a:fillRect/>
          </a:stretch>
        </p:blipFill>
        <p:spPr>
          <a:xfrm>
            <a:off x="2122001" y="2236569"/>
            <a:ext cx="5408354" cy="1227168"/>
          </a:xfrm>
          <a:prstGeom prst="rect">
            <a:avLst/>
          </a:prstGeom>
        </p:spPr>
      </p:pic>
      <p:sp>
        <p:nvSpPr>
          <p:cNvPr id="9" name="Content Placeholder 6">
            <a:extLst>
              <a:ext uri="{FF2B5EF4-FFF2-40B4-BE49-F238E27FC236}">
                <a16:creationId xmlns:a16="http://schemas.microsoft.com/office/drawing/2014/main" id="{39D7D0DC-3C5B-427F-A48F-77559D3A0CA4}"/>
              </a:ext>
            </a:extLst>
          </p:cNvPr>
          <p:cNvSpPr txBox="1">
            <a:spLocks/>
          </p:cNvSpPr>
          <p:nvPr/>
        </p:nvSpPr>
        <p:spPr>
          <a:xfrm>
            <a:off x="459608" y="3440031"/>
            <a:ext cx="11525250" cy="67063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Were the Binomial coefficient, pronounced n choose k is:</a:t>
            </a:r>
          </a:p>
        </p:txBody>
      </p:sp>
      <p:pic>
        <p:nvPicPr>
          <p:cNvPr id="10" name="Picture 9">
            <a:extLst>
              <a:ext uri="{FF2B5EF4-FFF2-40B4-BE49-F238E27FC236}">
                <a16:creationId xmlns:a16="http://schemas.microsoft.com/office/drawing/2014/main" id="{6F733FA0-E97F-4DA8-A7BF-0119A4A41B36}"/>
              </a:ext>
            </a:extLst>
          </p:cNvPr>
          <p:cNvPicPr>
            <a:picLocks noChangeAspect="1"/>
          </p:cNvPicPr>
          <p:nvPr/>
        </p:nvPicPr>
        <p:blipFill>
          <a:blip r:embed="rId4"/>
          <a:stretch>
            <a:fillRect/>
          </a:stretch>
        </p:blipFill>
        <p:spPr>
          <a:xfrm>
            <a:off x="4687948" y="4010660"/>
            <a:ext cx="711046" cy="1227167"/>
          </a:xfrm>
          <a:prstGeom prst="rect">
            <a:avLst/>
          </a:prstGeom>
        </p:spPr>
      </p:pic>
      <p:sp>
        <p:nvSpPr>
          <p:cNvPr id="7" name="Content Placeholder 6">
            <a:extLst>
              <a:ext uri="{FF2B5EF4-FFF2-40B4-BE49-F238E27FC236}">
                <a16:creationId xmlns:a16="http://schemas.microsoft.com/office/drawing/2014/main" id="{AC08AE88-EE5C-43FC-BF9C-D9C633DD08E0}"/>
              </a:ext>
            </a:extLst>
          </p:cNvPr>
          <p:cNvSpPr txBox="1">
            <a:spLocks/>
          </p:cNvSpPr>
          <p:nvPr/>
        </p:nvSpPr>
        <p:spPr>
          <a:xfrm>
            <a:off x="459608" y="5271169"/>
            <a:ext cx="11525250" cy="126818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The Binomial coefficient tells us the number of ways we can choose k values from n possibilities</a:t>
            </a:r>
          </a:p>
        </p:txBody>
      </p:sp>
    </p:spTree>
    <p:extLst>
      <p:ext uri="{BB962C8B-B14F-4D97-AF65-F5344CB8AC3E}">
        <p14:creationId xmlns:p14="http://schemas.microsoft.com/office/powerpoint/2010/main" val="383737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P spid="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317812"/>
            <a:ext cx="11525250" cy="2544835"/>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How do perform classification with the Bernoulli distribution?</a:t>
            </a:r>
          </a:p>
          <a:p>
            <a:r>
              <a:rPr lang="en-GB" sz="2800" dirty="0">
                <a:latin typeface="Segoe UI" panose="020B0502040204020203" pitchFamily="34" charset="0"/>
                <a:ea typeface="Segoe UI" panose="020B0502040204020203" pitchFamily="34" charset="0"/>
                <a:cs typeface="Segoe UI" panose="020B0502040204020203" pitchFamily="34" charset="0"/>
              </a:rPr>
              <a:t>Must transform a numeric value to the set {0,1}</a:t>
            </a:r>
          </a:p>
          <a:p>
            <a:r>
              <a:rPr lang="en-GB" sz="2800" dirty="0">
                <a:latin typeface="Segoe UI" panose="020B0502040204020203" pitchFamily="34" charset="0"/>
                <a:ea typeface="Segoe UI" panose="020B0502040204020203" pitchFamily="34" charset="0"/>
                <a:cs typeface="Segoe UI" panose="020B0502040204020203" pitchFamily="34" charset="0"/>
              </a:rPr>
              <a:t>Use the </a:t>
            </a:r>
            <a:r>
              <a:rPr lang="en-GB" sz="2800" b="1" dirty="0">
                <a:latin typeface="Segoe UI" panose="020B0502040204020203" pitchFamily="34" charset="0"/>
                <a:ea typeface="Segoe UI" panose="020B0502040204020203" pitchFamily="34" charset="0"/>
                <a:cs typeface="Segoe UI" panose="020B0502040204020203" pitchFamily="34" charset="0"/>
              </a:rPr>
              <a:t>logistic</a:t>
            </a:r>
            <a:r>
              <a:rPr lang="en-GB" sz="2800" dirty="0">
                <a:latin typeface="Segoe UI" panose="020B0502040204020203" pitchFamily="34" charset="0"/>
                <a:ea typeface="Segoe UI" panose="020B0502040204020203" pitchFamily="34" charset="0"/>
                <a:cs typeface="Segoe UI" panose="020B0502040204020203" pitchFamily="34" charset="0"/>
              </a:rPr>
              <a:t> or </a:t>
            </a:r>
            <a:r>
              <a:rPr lang="en-GB" sz="2800" b="1" dirty="0">
                <a:latin typeface="Segoe UI" panose="020B0502040204020203" pitchFamily="34" charset="0"/>
                <a:ea typeface="Segoe UI" panose="020B0502040204020203" pitchFamily="34" charset="0"/>
                <a:cs typeface="Segoe UI" panose="020B0502040204020203" pitchFamily="34" charset="0"/>
              </a:rPr>
              <a:t>sigmoid</a:t>
            </a:r>
            <a:r>
              <a:rPr lang="en-GB" sz="2800" dirty="0">
                <a:latin typeface="Segoe UI" panose="020B0502040204020203" pitchFamily="34" charset="0"/>
                <a:ea typeface="Segoe UI" panose="020B0502040204020203" pitchFamily="34" charset="0"/>
                <a:cs typeface="Segoe UI" panose="020B0502040204020203" pitchFamily="34" charset="0"/>
              </a:rPr>
              <a:t> function to </a:t>
            </a:r>
            <a:r>
              <a:rPr lang="en-GB" sz="2800" b="1" dirty="0">
                <a:latin typeface="Segoe UI" panose="020B0502040204020203" pitchFamily="34" charset="0"/>
                <a:ea typeface="Segoe UI" panose="020B0502040204020203" pitchFamily="34" charset="0"/>
                <a:cs typeface="Segoe UI" panose="020B0502040204020203" pitchFamily="34" charset="0"/>
              </a:rPr>
              <a:t>squash</a:t>
            </a:r>
            <a:r>
              <a:rPr lang="en-GB" sz="2800" dirty="0">
                <a:latin typeface="Segoe UI" panose="020B0502040204020203" pitchFamily="34" charset="0"/>
                <a:ea typeface="Segoe UI" panose="020B0502040204020203" pitchFamily="34" charset="0"/>
                <a:cs typeface="Segoe UI" panose="020B0502040204020203" pitchFamily="34" charset="0"/>
              </a:rPr>
              <a:t> the model output value</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Review of Binary Classification</a:t>
            </a:r>
            <a:endParaRPr lang="en-US" dirty="0">
              <a:latin typeface="Segoe"/>
            </a:endParaRPr>
          </a:p>
        </p:txBody>
      </p:sp>
      <p:pic>
        <p:nvPicPr>
          <p:cNvPr id="6" name="Picture 5">
            <a:extLst>
              <a:ext uri="{FF2B5EF4-FFF2-40B4-BE49-F238E27FC236}">
                <a16:creationId xmlns:a16="http://schemas.microsoft.com/office/drawing/2014/main" id="{92AC4F15-5B26-4FCF-A1AD-BEEB3437AA8F}"/>
              </a:ext>
            </a:extLst>
          </p:cNvPr>
          <p:cNvPicPr>
            <a:picLocks noChangeAspect="1"/>
          </p:cNvPicPr>
          <p:nvPr/>
        </p:nvPicPr>
        <p:blipFill>
          <a:blip r:embed="rId3"/>
          <a:stretch>
            <a:fillRect/>
          </a:stretch>
        </p:blipFill>
        <p:spPr>
          <a:xfrm>
            <a:off x="4248391" y="3351733"/>
            <a:ext cx="3454063" cy="2847361"/>
          </a:xfrm>
          <a:prstGeom prst="rect">
            <a:avLst/>
          </a:prstGeom>
        </p:spPr>
      </p:pic>
    </p:spTree>
    <p:extLst>
      <p:ext uri="{BB962C8B-B14F-4D97-AF65-F5344CB8AC3E}">
        <p14:creationId xmlns:p14="http://schemas.microsoft.com/office/powerpoint/2010/main" val="188967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266628"/>
            <a:ext cx="11525250" cy="709031"/>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Simplify the logistic function if k = 1, L = 1 and x</a:t>
            </a:r>
            <a:r>
              <a:rPr lang="en-GB" sz="2800" baseline="-25000" dirty="0">
                <a:latin typeface="Segoe UI" panose="020B0502040204020203" pitchFamily="34" charset="0"/>
                <a:ea typeface="Segoe UI" panose="020B0502040204020203" pitchFamily="34" charset="0"/>
                <a:cs typeface="Segoe UI" panose="020B0502040204020203" pitchFamily="34" charset="0"/>
              </a:rPr>
              <a:t>o</a:t>
            </a:r>
            <a:r>
              <a:rPr lang="en-GB" sz="2800" dirty="0">
                <a:latin typeface="Segoe UI" panose="020B0502040204020203" pitchFamily="34" charset="0"/>
                <a:ea typeface="Segoe UI" panose="020B0502040204020203" pitchFamily="34" charset="0"/>
                <a:cs typeface="Segoe UI" panose="020B0502040204020203" pitchFamily="34" charset="0"/>
              </a:rPr>
              <a:t> = 0:</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Review of Binary Classification</a:t>
            </a:r>
            <a:endParaRPr lang="en-US" dirty="0">
              <a:latin typeface="Segoe"/>
            </a:endParaRPr>
          </a:p>
        </p:txBody>
      </p:sp>
      <p:pic>
        <p:nvPicPr>
          <p:cNvPr id="3" name="Picture 2">
            <a:extLst>
              <a:ext uri="{FF2B5EF4-FFF2-40B4-BE49-F238E27FC236}">
                <a16:creationId xmlns:a16="http://schemas.microsoft.com/office/drawing/2014/main" id="{23002AF2-3B73-4A60-AE6C-D360F54706E9}"/>
              </a:ext>
            </a:extLst>
          </p:cNvPr>
          <p:cNvPicPr>
            <a:picLocks noChangeAspect="1"/>
          </p:cNvPicPr>
          <p:nvPr/>
        </p:nvPicPr>
        <p:blipFill>
          <a:blip r:embed="rId3"/>
          <a:stretch>
            <a:fillRect/>
          </a:stretch>
        </p:blipFill>
        <p:spPr>
          <a:xfrm>
            <a:off x="3773891" y="1975659"/>
            <a:ext cx="4140374" cy="958284"/>
          </a:xfrm>
          <a:prstGeom prst="rect">
            <a:avLst/>
          </a:prstGeom>
        </p:spPr>
      </p:pic>
      <p:pic>
        <p:nvPicPr>
          <p:cNvPr id="4" name="Picture 3">
            <a:extLst>
              <a:ext uri="{FF2B5EF4-FFF2-40B4-BE49-F238E27FC236}">
                <a16:creationId xmlns:a16="http://schemas.microsoft.com/office/drawing/2014/main" id="{6190E4EF-B9DC-4984-8CDE-915993AC4659}"/>
              </a:ext>
            </a:extLst>
          </p:cNvPr>
          <p:cNvPicPr>
            <a:picLocks noChangeAspect="1"/>
          </p:cNvPicPr>
          <p:nvPr/>
        </p:nvPicPr>
        <p:blipFill>
          <a:blip r:embed="rId4"/>
          <a:stretch>
            <a:fillRect/>
          </a:stretch>
        </p:blipFill>
        <p:spPr>
          <a:xfrm>
            <a:off x="3359757" y="3065020"/>
            <a:ext cx="5472486" cy="3637779"/>
          </a:xfrm>
          <a:prstGeom prst="rect">
            <a:avLst/>
          </a:prstGeom>
        </p:spPr>
      </p:pic>
    </p:spTree>
    <p:extLst>
      <p:ext uri="{BB962C8B-B14F-4D97-AF65-F5344CB8AC3E}">
        <p14:creationId xmlns:p14="http://schemas.microsoft.com/office/powerpoint/2010/main" val="19043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378595" y="1143000"/>
                <a:ext cx="11525250" cy="5452077"/>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Use logistic regression to transform linear model into binary classifier </a:t>
                </a:r>
              </a:p>
              <a:p>
                <a:r>
                  <a:rPr lang="en-GB" sz="2800" dirty="0">
                    <a:latin typeface="Segoe UI" panose="020B0502040204020203" pitchFamily="34" charset="0"/>
                    <a:ea typeface="Segoe UI" panose="020B0502040204020203" pitchFamily="34" charset="0"/>
                    <a:cs typeface="Segoe UI" panose="020B0502040204020203" pitchFamily="34" charset="0"/>
                  </a:rPr>
                  <a:t>Start with a linear model for the </a:t>
                </a:r>
                <a:r>
                  <a:rPr lang="en-GB" sz="2800" b="1" dirty="0">
                    <a:latin typeface="Segoe UI" panose="020B0502040204020203" pitchFamily="34" charset="0"/>
                    <a:ea typeface="Segoe UI" panose="020B0502040204020203" pitchFamily="34" charset="0"/>
                    <a:cs typeface="Segoe UI" panose="020B0502040204020203" pitchFamily="34" charset="0"/>
                  </a:rPr>
                  <a:t>link function </a:t>
                </a:r>
                <a:r>
                  <a:rPr lang="en-GB" sz="2800" dirty="0">
                    <a:latin typeface="Segoe UI" panose="020B0502040204020203" pitchFamily="34" charset="0"/>
                    <a:ea typeface="Segoe UI" panose="020B0502040204020203" pitchFamily="34" charset="0"/>
                    <a:cs typeface="Segoe UI" panose="020B0502040204020203" pitchFamily="34" charset="0"/>
                  </a:rPr>
                  <a:t>for the Binomial distribution   </a:t>
                </a: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		</a:t>
                </a:r>
                <a:r>
                  <a:rPr lang="el-GR" sz="2800" dirty="0">
                    <a:latin typeface="Segoe UI" panose="020B0502040204020203" pitchFamily="34" charset="0"/>
                    <a:ea typeface="Segoe UI" panose="020B0502040204020203" pitchFamily="34" charset="0"/>
                    <a:cs typeface="Segoe UI" panose="020B0502040204020203" pitchFamily="34" charset="0"/>
                  </a:rPr>
                  <a:t>λ</a:t>
                </a:r>
                <a:r>
                  <a:rPr lang="en-US" sz="2800" baseline="-25000"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 ln</a:t>
                </a:r>
                <a14:m>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ea typeface="Cambria Math" panose="02040503050406030204" pitchFamily="18" charset="0"/>
                                <a:cs typeface="Segoe UI" panose="020B0502040204020203" pitchFamily="34" charset="0"/>
                              </a:rPr>
                              <m:t>𝜃</m:t>
                            </m:r>
                          </m:num>
                          <m:den>
                            <m:r>
                              <a:rPr lang="en-US" sz="2800" b="0" i="1" smtClean="0">
                                <a:latin typeface="Cambria Math" panose="02040503050406030204" pitchFamily="18" charset="0"/>
                                <a:cs typeface="Segoe UI" panose="020B0502040204020203" pitchFamily="34" charset="0"/>
                              </a:rPr>
                              <m:t>1−</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𝜃</m:t>
                            </m:r>
                          </m:den>
                        </m:f>
                      </m:e>
                    </m:d>
                  </m:oMath>
                </a14:m>
                <a:r>
                  <a:rPr lang="en-GB" sz="2800" dirty="0">
                    <a:latin typeface="Segoe UI" panose="020B0502040204020203" pitchFamily="34" charset="0"/>
                    <a:ea typeface="Segoe UI" panose="020B0502040204020203" pitchFamily="34" charset="0"/>
                    <a:cs typeface="Segoe UI" panose="020B0502040204020203" pitchFamily="34" charset="0"/>
                  </a:rPr>
                  <a:t>=</a:t>
                </a:r>
                <a:r>
                  <a:rPr lang="az-Cyrl-AZ" sz="2800" dirty="0">
                    <a:ea typeface="Segoe UI" panose="020B0502040204020203" pitchFamily="34" charset="0"/>
                    <a:cs typeface="Segoe UI" panose="020B0502040204020203" pitchFamily="34" charset="0"/>
                  </a:rPr>
                  <a:t> </a:t>
                </a:r>
                <a14:m>
                  <m:oMath xmlns:m="http://schemas.openxmlformats.org/officeDocument/2006/math">
                    <m:r>
                      <m:rPr>
                        <m:sty m:val="p"/>
                      </m:rPr>
                      <a:rPr lang="en-US" sz="2800" i="1" dirty="0" smtClean="0">
                        <a:latin typeface="Cambria Math" panose="02040503050406030204" pitchFamily="18" charset="0"/>
                        <a:ea typeface="Segoe UI" panose="020B0502040204020203" pitchFamily="34" charset="0"/>
                        <a:cs typeface="Segoe UI" panose="020B0502040204020203" pitchFamily="34" charset="0"/>
                      </a:rPr>
                      <m:t>b</m:t>
                    </m:r>
                    <m:r>
                      <a:rPr lang="en-US" sz="2800" i="1">
                        <a:latin typeface="Cambria Math" panose="02040503050406030204" pitchFamily="18" charset="0"/>
                        <a:ea typeface="Segoe UI" panose="020B0502040204020203" pitchFamily="34" charset="0"/>
                        <a:cs typeface="Segoe UI" panose="020B0502040204020203" pitchFamily="34" charset="0"/>
                      </a:rPr>
                      <m:t>•</m:t>
                    </m:r>
                    <m:r>
                      <a:rPr lang="en-US" sz="2800" i="1">
                        <a:latin typeface="Cambria Math" panose="02040503050406030204" pitchFamily="18" charset="0"/>
                        <a:ea typeface="Segoe UI" panose="020B0502040204020203" pitchFamily="34" charset="0"/>
                        <a:cs typeface="Segoe UI" panose="020B0502040204020203" pitchFamily="34" charset="0"/>
                      </a:rPr>
                      <m:t>𝑥𝑖</m:t>
                    </m:r>
                    <m:r>
                      <a:rPr lang="en-US" sz="2800" i="1" baseline="-25000">
                        <a:latin typeface="Cambria Math" panose="02040503050406030204" pitchFamily="18" charset="0"/>
                        <a:ea typeface="Segoe UI" panose="020B0502040204020203" pitchFamily="34" charset="0"/>
                        <a:cs typeface="Segoe UI" panose="020B0502040204020203" pitchFamily="34" charset="0"/>
                      </a:rPr>
                      <m:t> </m:t>
                    </m:r>
                  </m:oMath>
                </a14:m>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The probability of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𝜈</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oMath>
                </a14:m>
                <a:r>
                  <a:rPr lang="en-GB" sz="2800" dirty="0">
                    <a:latin typeface="Segoe UI" panose="020B0502040204020203" pitchFamily="34" charset="0"/>
                    <a:ea typeface="Segoe UI" panose="020B0502040204020203" pitchFamily="34" charset="0"/>
                    <a:cs typeface="Segoe UI" panose="020B0502040204020203" pitchFamily="34" charset="0"/>
                  </a:rPr>
                  <a:t>is given by the </a:t>
                </a:r>
                <a:r>
                  <a:rPr lang="en-GB" sz="2800" b="1" dirty="0">
                    <a:latin typeface="Segoe UI" panose="020B0502040204020203" pitchFamily="34" charset="0"/>
                    <a:ea typeface="Segoe UI" panose="020B0502040204020203" pitchFamily="34" charset="0"/>
                    <a:cs typeface="Segoe UI" panose="020B0502040204020203" pitchFamily="34" charset="0"/>
                  </a:rPr>
                  <a:t>inverse link function</a:t>
                </a: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	</a:t>
                </a:r>
                <a:r>
                  <a:rPr lang="en-US" sz="2800" dirty="0">
                    <a:cs typeface="Segoe UI" panose="020B0502040204020203" pitchFamily="34" charset="0"/>
                  </a:rPr>
                  <a:t>       </a:t>
                </a:r>
                <a14:m>
                  <m:oMath xmlns:m="http://schemas.openxmlformats.org/officeDocument/2006/math">
                    <m:r>
                      <a:rPr lang="en-US" sz="2800" b="0" i="0" smtClean="0">
                        <a:latin typeface="Cambria Math" panose="02040503050406030204" pitchFamily="18" charset="0"/>
                        <a:cs typeface="Segoe UI" panose="020B0502040204020203" pitchFamily="34" charset="0"/>
                      </a:rPr>
                      <m:t>  </m:t>
                    </m:r>
                    <m:r>
                      <a:rPr lang="en-US" sz="2800" i="1">
                        <a:latin typeface="Cambria Math" panose="02040503050406030204" pitchFamily="18" charset="0"/>
                        <a:cs typeface="Segoe UI" panose="020B0502040204020203" pitchFamily="34" charset="0"/>
                      </a:rPr>
                      <m:t>𝑃</m:t>
                    </m:r>
                    <m:d>
                      <m:dPr>
                        <m:ctrlPr>
                          <a:rPr lang="en-US" sz="2800" i="1" smtClean="0">
                            <a:latin typeface="Cambria Math" panose="02040503050406030204" pitchFamily="18" charset="0"/>
                            <a:cs typeface="Segoe UI" panose="020B0502040204020203" pitchFamily="34" charset="0"/>
                          </a:rPr>
                        </m:ctrlPr>
                      </m:dPr>
                      <m:e>
                        <m:r>
                          <a:rPr lang="en-US" sz="2800" i="1" smtClean="0">
                            <a:latin typeface="Cambria Math" panose="02040503050406030204" pitchFamily="18" charset="0"/>
                            <a:ea typeface="Cambria Math" panose="02040503050406030204" pitchFamily="18" charset="0"/>
                            <a:cs typeface="Segoe UI" panose="020B0502040204020203" pitchFamily="34" charset="0"/>
                          </a:rPr>
                          <m:t>𝜈</m:t>
                        </m:r>
                        <m:r>
                          <a:rPr lang="en-US" sz="2800" i="1" baseline="-25000">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1</m:t>
                        </m:r>
                      </m:e>
                      <m:e>
                        <m:r>
                          <a:rPr lang="en-US" sz="2800" i="1">
                            <a:latin typeface="Cambria Math" panose="02040503050406030204" pitchFamily="18" charset="0"/>
                            <a:cs typeface="Segoe UI" panose="020B0502040204020203" pitchFamily="34" charset="0"/>
                          </a:rPr>
                          <m:t>𝑥</m:t>
                        </m:r>
                        <m:r>
                          <a:rPr lang="en-US" sz="2800" i="1" baseline="-25000">
                            <a:latin typeface="Cambria Math" panose="02040503050406030204" pitchFamily="18" charset="0"/>
                            <a:cs typeface="Segoe UI" panose="020B0502040204020203" pitchFamily="34" charset="0"/>
                          </a:rPr>
                          <m:t>𝑖</m:t>
                        </m:r>
                      </m:e>
                    </m:d>
                    <m:func>
                      <m:funcPr>
                        <m:ctrlPr>
                          <a:rPr lang="en-US" sz="2800" i="1">
                            <a:latin typeface="Cambria Math" panose="02040503050406030204" pitchFamily="18" charset="0"/>
                            <a:ea typeface="Segoe UI" panose="020B0502040204020203" pitchFamily="34" charset="0"/>
                            <a:cs typeface="Segoe UI" panose="020B0502040204020203" pitchFamily="34" charset="0"/>
                          </a:rPr>
                        </m:ctrlPr>
                      </m:funcPr>
                      <m:fName>
                        <m:r>
                          <a:rPr lang="en-US" sz="2800" i="1">
                            <a:latin typeface="Cambria Math" panose="02040503050406030204" pitchFamily="18" charset="0"/>
                            <a:ea typeface="Segoe UI" panose="020B0502040204020203" pitchFamily="34" charset="0"/>
                            <a:cs typeface="Segoe UI" panose="020B0502040204020203" pitchFamily="34" charset="0"/>
                          </a:rPr>
                          <m:t>=</m:t>
                        </m:r>
                      </m:fName>
                      <m:e>
                        <m:sSup>
                          <m:sSupPr>
                            <m:ctrlPr>
                              <a:rPr lang="en-US" sz="2800" i="1">
                                <a:latin typeface="Cambria Math" panose="02040503050406030204" pitchFamily="18" charset="0"/>
                                <a:cs typeface="Segoe UI" panose="020B0502040204020203" pitchFamily="34" charset="0"/>
                              </a:rPr>
                            </m:ctrlPr>
                          </m:sSupPr>
                          <m:e>
                            <m:r>
                              <a:rPr lang="en-US" sz="2800" i="1">
                                <a:latin typeface="Cambria Math" panose="02040503050406030204" pitchFamily="18" charset="0"/>
                                <a:cs typeface="Segoe UI" panose="020B0502040204020203" pitchFamily="34" charset="0"/>
                              </a:rPr>
                              <m:t> </m:t>
                            </m:r>
                          </m:e>
                          <m:sup>
                            <m:r>
                              <a:rPr lang="en-US" sz="2800" i="1">
                                <a:latin typeface="Cambria Math" panose="02040503050406030204" pitchFamily="18" charset="0"/>
                                <a:cs typeface="Segoe UI" panose="020B0502040204020203" pitchFamily="34" charset="0"/>
                              </a:rPr>
                              <m:t> </m:t>
                            </m:r>
                          </m:sup>
                        </m:sSup>
                        <m:f>
                          <m:fPr>
                            <m:ctrlPr>
                              <a:rPr lang="en-US" sz="2800" i="1">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i="1">
                                <a:latin typeface="Cambria Math" panose="02040503050406030204" pitchFamily="18" charset="0"/>
                                <a:cs typeface="Segoe UI" panose="020B0502040204020203" pitchFamily="34" charset="0"/>
                              </a:rPr>
                              <m:t>1+ </m:t>
                            </m:r>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𝑒</m:t>
                                </m:r>
                              </m:e>
                              <m:sup>
                                <m:r>
                                  <a:rPr lang="en-US" sz="2800" b="0" i="1" smtClean="0">
                                    <a:latin typeface="Cambria Math" panose="02040503050406030204" pitchFamily="18" charset="0"/>
                                    <a:cs typeface="Segoe UI" panose="020B0502040204020203" pitchFamily="34" charset="0"/>
                                  </a:rPr>
                                  <m:t>−</m:t>
                                </m:r>
                                <m:r>
                                  <m:rPr>
                                    <m:sty m:val="p"/>
                                  </m:rPr>
                                  <a:rPr lang="en-US" sz="2800" i="1" dirty="0">
                                    <a:latin typeface="Cambria Math" panose="02040503050406030204" pitchFamily="18" charset="0"/>
                                    <a:ea typeface="Segoe UI" panose="020B0502040204020203" pitchFamily="34" charset="0"/>
                                    <a:cs typeface="Segoe UI" panose="020B0502040204020203" pitchFamily="34" charset="0"/>
                                  </a:rPr>
                                  <m:t>b</m:t>
                                </m:r>
                                <m:r>
                                  <a:rPr lang="en-US" sz="2800" i="1">
                                    <a:latin typeface="Cambria Math" panose="02040503050406030204" pitchFamily="18" charset="0"/>
                                    <a:ea typeface="Segoe UI" panose="020B0502040204020203" pitchFamily="34" charset="0"/>
                                    <a:cs typeface="Segoe UI" panose="020B0502040204020203" pitchFamily="34" charset="0"/>
                                  </a:rPr>
                                  <m:t>•</m:t>
                                </m:r>
                                <m:r>
                                  <a:rPr lang="en-US" sz="2800" i="1">
                                    <a:latin typeface="Cambria Math" panose="02040503050406030204" pitchFamily="18" charset="0"/>
                                    <a:ea typeface="Segoe UI" panose="020B0502040204020203" pitchFamily="34" charset="0"/>
                                    <a:cs typeface="Segoe UI" panose="020B0502040204020203" pitchFamily="34" charset="0"/>
                                  </a:rPr>
                                  <m:t>𝑥𝑖</m:t>
                                </m:r>
                              </m:sup>
                            </m:sSup>
                          </m:den>
                        </m:f>
                      </m:e>
                    </m:func>
                  </m:oMath>
                </a14:m>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The inverse link function transforms linear response to the nonlinear response!</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378595" y="1143000"/>
                <a:ext cx="11525250" cy="5452077"/>
              </a:xfrm>
              <a:blipFill>
                <a:blip r:embed="rId3"/>
                <a:stretch>
                  <a:fillRect l="-1058" t="-1230"/>
                </a:stretch>
              </a:blipFill>
            </p:spPr>
            <p:txBody>
              <a:bodyPr/>
              <a:lstStyle/>
              <a:p>
                <a:r>
                  <a:rPr lang="en-US">
                    <a:noFill/>
                  </a:rPr>
                  <a:t> </a:t>
                </a:r>
              </a:p>
            </p:txBody>
          </p:sp>
        </mc:Fallback>
      </mc:AlternateContent>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Review of Binary Classification</a:t>
            </a:r>
            <a:endParaRPr lang="en-US" dirty="0">
              <a:latin typeface="Segoe"/>
            </a:endParaRPr>
          </a:p>
        </p:txBody>
      </p:sp>
    </p:spTree>
    <p:extLst>
      <p:ext uri="{BB962C8B-B14F-4D97-AF65-F5344CB8AC3E}">
        <p14:creationId xmlns:p14="http://schemas.microsoft.com/office/powerpoint/2010/main" val="57040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143000"/>
            <a:ext cx="11525250" cy="160957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Example: Cut off for binary classification    </a:t>
            </a:r>
          </a:p>
          <a:p>
            <a:r>
              <a:rPr lang="en-GB" sz="2800" dirty="0">
                <a:latin typeface="Segoe UI" panose="020B0502040204020203" pitchFamily="34" charset="0"/>
                <a:ea typeface="Segoe UI" panose="020B0502040204020203" pitchFamily="34" charset="0"/>
                <a:cs typeface="Segoe UI" panose="020B0502040204020203" pitchFamily="34" charset="0"/>
              </a:rPr>
              <a:t> Cut off applied to the cumulative distribution function for the positive and negative cases </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Review of Binary Classification</a:t>
            </a:r>
            <a:endParaRPr lang="en-US" dirty="0">
              <a:latin typeface="Segoe"/>
            </a:endParaRPr>
          </a:p>
        </p:txBody>
      </p:sp>
      <p:pic>
        <p:nvPicPr>
          <p:cNvPr id="6" name="Picture 5">
            <a:extLst>
              <a:ext uri="{FF2B5EF4-FFF2-40B4-BE49-F238E27FC236}">
                <a16:creationId xmlns:a16="http://schemas.microsoft.com/office/drawing/2014/main" id="{765E4777-C6BA-4211-B323-CE3EDB485C65}"/>
              </a:ext>
            </a:extLst>
          </p:cNvPr>
          <p:cNvPicPr>
            <a:picLocks noChangeAspect="1"/>
          </p:cNvPicPr>
          <p:nvPr/>
        </p:nvPicPr>
        <p:blipFill>
          <a:blip r:embed="rId3"/>
          <a:stretch>
            <a:fillRect/>
          </a:stretch>
        </p:blipFill>
        <p:spPr>
          <a:xfrm>
            <a:off x="2754989" y="2752504"/>
            <a:ext cx="5851455" cy="3982822"/>
          </a:xfrm>
          <a:prstGeom prst="rect">
            <a:avLst/>
          </a:prstGeom>
        </p:spPr>
      </p:pic>
    </p:spTree>
    <p:extLst>
      <p:ext uri="{BB962C8B-B14F-4D97-AF65-F5344CB8AC3E}">
        <p14:creationId xmlns:p14="http://schemas.microsoft.com/office/powerpoint/2010/main" val="83580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For private matters, you can directly communicate with the instructional team      </a:t>
            </a:r>
          </a:p>
          <a:p>
            <a:r>
              <a:rPr lang="en-US" sz="2800" b="0" i="0" dirty="0">
                <a:solidFill>
                  <a:srgbClr val="000000"/>
                </a:solidFill>
                <a:effectLst/>
                <a:latin typeface="+mn-lt"/>
              </a:rPr>
              <a:t>Grades</a:t>
            </a:r>
          </a:p>
          <a:p>
            <a:r>
              <a:rPr lang="en-US" sz="2800" b="0" i="0" dirty="0">
                <a:solidFill>
                  <a:srgbClr val="000000"/>
                </a:solidFill>
                <a:effectLst/>
                <a:latin typeface="+mn-lt"/>
              </a:rPr>
              <a:t>Absences</a:t>
            </a:r>
          </a:p>
          <a:p>
            <a:r>
              <a:rPr lang="en-US" sz="2800" b="0" i="0" dirty="0" err="1">
                <a:solidFill>
                  <a:srgbClr val="000000"/>
                </a:solidFill>
                <a:effectLst/>
                <a:latin typeface="+mn-lt"/>
              </a:rPr>
              <a:t>Etc</a:t>
            </a:r>
            <a:r>
              <a:rPr lang="en-US" sz="2800" b="0" i="0" dirty="0">
                <a:solidFill>
                  <a:srgbClr val="000000"/>
                </a:solidFill>
                <a:effectLst/>
                <a:latin typeface="+mn-lt"/>
              </a:rPr>
              <a:t>   </a:t>
            </a:r>
          </a:p>
          <a:p>
            <a:r>
              <a:rPr lang="en-US" sz="2800" b="0" dirty="0">
                <a:solidFill>
                  <a:srgbClr val="000000"/>
                </a:solidFill>
                <a:latin typeface="+mn-lt"/>
              </a:rPr>
              <a:t>Use private messages in Piazza or: </a:t>
            </a:r>
            <a:r>
              <a:rPr lang="en-US" sz="2800" b="0" i="0" dirty="0">
                <a:solidFill>
                  <a:srgbClr val="000000"/>
                </a:solidFill>
                <a:effectLst/>
                <a:latin typeface="+mn-lt"/>
              </a:rPr>
              <a:t>  </a:t>
            </a:r>
          </a:p>
          <a:p>
            <a:pPr lvl="1"/>
            <a:r>
              <a:rPr lang="en-US" sz="2400" b="0" i="0" dirty="0">
                <a:solidFill>
                  <a:srgbClr val="000000"/>
                </a:solidFill>
                <a:effectLst/>
                <a:latin typeface="+mn-lt"/>
              </a:rPr>
              <a:t>Steve Elston, Instructor, </a:t>
            </a:r>
            <a:r>
              <a:rPr lang="en-US" sz="2400" b="0" i="0" dirty="0">
                <a:solidFill>
                  <a:srgbClr val="000000"/>
                </a:solidFill>
                <a:effectLst/>
                <a:latin typeface="+mn-lt"/>
                <a:hlinkClick r:id="rId2"/>
              </a:rPr>
              <a:t>stephen.elston@gmail.com</a:t>
            </a:r>
            <a:r>
              <a:rPr lang="en-US" sz="2400" b="0" i="0" dirty="0">
                <a:solidFill>
                  <a:srgbClr val="000000"/>
                </a:solidFill>
                <a:effectLst/>
                <a:latin typeface="+mn-lt"/>
              </a:rPr>
              <a:t>      </a:t>
            </a:r>
          </a:p>
          <a:p>
            <a:pPr lvl="1"/>
            <a:r>
              <a:rPr lang="en-US" sz="2400" b="0" i="0" dirty="0">
                <a:solidFill>
                  <a:srgbClr val="000000"/>
                </a:solidFill>
                <a:effectLst/>
                <a:latin typeface="+mn-lt"/>
              </a:rPr>
              <a:t>Lauren Jensen, TA, </a:t>
            </a:r>
            <a:r>
              <a:rPr lang="en-US" sz="2400" b="0" i="0" dirty="0">
                <a:solidFill>
                  <a:srgbClr val="000000"/>
                </a:solidFill>
                <a:effectLst/>
                <a:latin typeface="+mn-lt"/>
                <a:hlinkClick r:id="rId3"/>
              </a:rPr>
              <a:t>l.jensen4@live.com</a:t>
            </a:r>
            <a:r>
              <a:rPr lang="en-US" sz="2400" b="0" i="0" dirty="0">
                <a:solidFill>
                  <a:srgbClr val="000000"/>
                </a:solidFill>
                <a:effectLst/>
                <a:latin typeface="+mn-lt"/>
              </a:rPr>
              <a:t>  </a:t>
            </a:r>
          </a:p>
          <a:p>
            <a:pPr marL="0" indent="0" algn="l">
              <a:buNone/>
            </a:pPr>
            <a:r>
              <a:rPr lang="en-US" sz="2800" i="0" dirty="0">
                <a:solidFill>
                  <a:srgbClr val="FF0000"/>
                </a:solidFill>
                <a:effectLst/>
                <a:latin typeface="+mn-lt"/>
              </a:rPr>
              <a:t>Communications by Canvas may be significantly delayed!</a:t>
            </a:r>
            <a:endParaRPr lang="en-US" sz="2400" i="0" dirty="0">
              <a:solidFill>
                <a:srgbClr val="FF0000"/>
              </a:solidFill>
              <a:effectLst/>
              <a:latin typeface="+mn-lt"/>
            </a:endParaRPr>
          </a:p>
        </p:txBody>
      </p:sp>
    </p:spTree>
    <p:extLst>
      <p:ext uri="{BB962C8B-B14F-4D97-AF65-F5344CB8AC3E}">
        <p14:creationId xmlns:p14="http://schemas.microsoft.com/office/powerpoint/2010/main" val="9320906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251284" y="1685430"/>
            <a:ext cx="8409867" cy="1460779"/>
          </a:xfrm>
        </p:spPr>
        <p:txBody>
          <a:bodyPr>
            <a:normAutofit/>
          </a:bodyPr>
          <a:lstStyle/>
          <a:p>
            <a:r>
              <a:rPr lang="en-US" sz="4400" b="1" dirty="0"/>
              <a:t>Multi-Class Classification</a:t>
            </a:r>
          </a:p>
        </p:txBody>
      </p:sp>
    </p:spTree>
    <p:extLst>
      <p:ext uri="{BB962C8B-B14F-4D97-AF65-F5344CB8AC3E}">
        <p14:creationId xmlns:p14="http://schemas.microsoft.com/office/powerpoint/2010/main" val="8006677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201511"/>
            <a:ext cx="11525250" cy="5060744"/>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Many applications of multi-class classifiers</a:t>
            </a:r>
          </a:p>
          <a:p>
            <a:r>
              <a:rPr lang="en-GB" sz="2800" dirty="0">
                <a:latin typeface="Segoe UI" panose="020B0502040204020203" pitchFamily="34" charset="0"/>
                <a:ea typeface="Segoe UI" panose="020B0502040204020203" pitchFamily="34" charset="0"/>
                <a:cs typeface="Segoe UI" panose="020B0502040204020203" pitchFamily="34" charset="0"/>
              </a:rPr>
              <a:t>Images can contain many types of objects   </a:t>
            </a:r>
          </a:p>
          <a:p>
            <a:r>
              <a:rPr lang="en-GB" sz="2800" dirty="0">
                <a:latin typeface="Segoe UI" panose="020B0502040204020203" pitchFamily="34" charset="0"/>
                <a:ea typeface="Segoe UI" panose="020B0502040204020203" pitchFamily="34" charset="0"/>
                <a:cs typeface="Segoe UI" panose="020B0502040204020203" pitchFamily="34" charset="0"/>
              </a:rPr>
              <a:t>A binary classifier is not useful for object classification</a:t>
            </a:r>
          </a:p>
          <a:p>
            <a:r>
              <a:rPr lang="en-GB" sz="2800" dirty="0">
                <a:latin typeface="Segoe UI" panose="020B0502040204020203" pitchFamily="34" charset="0"/>
                <a:ea typeface="Segoe UI" panose="020B0502040204020203" pitchFamily="34" charset="0"/>
                <a:cs typeface="Segoe UI" panose="020B0502040204020203" pitchFamily="34" charset="0"/>
              </a:rPr>
              <a:t>We need a multi-class classifier   </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Multi-Class Classifiers</a:t>
            </a:r>
            <a:endParaRPr lang="en-US" dirty="0">
              <a:latin typeface="Segoe"/>
            </a:endParaRPr>
          </a:p>
        </p:txBody>
      </p:sp>
    </p:spTree>
    <p:extLst>
      <p:ext uri="{BB962C8B-B14F-4D97-AF65-F5344CB8AC3E}">
        <p14:creationId xmlns:p14="http://schemas.microsoft.com/office/powerpoint/2010/main" val="247714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201511"/>
            <a:ext cx="11525250" cy="5060744"/>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we create multi-class classifiers?</a:t>
            </a:r>
          </a:p>
          <a:p>
            <a:r>
              <a:rPr lang="en-GB" sz="2800" dirty="0">
                <a:latin typeface="Segoe UI" panose="020B0502040204020203" pitchFamily="34" charset="0"/>
                <a:ea typeface="Segoe UI" panose="020B0502040204020203" pitchFamily="34" charset="0"/>
                <a:cs typeface="Segoe UI" panose="020B0502040204020203" pitchFamily="34" charset="0"/>
              </a:rPr>
              <a:t>Approach</a:t>
            </a:r>
          </a:p>
          <a:p>
            <a:pPr lvl="1"/>
            <a:r>
              <a:rPr lang="en-GB" sz="2400" dirty="0">
                <a:latin typeface="Segoe UI" panose="020B0502040204020203" pitchFamily="34" charset="0"/>
                <a:ea typeface="Segoe UI" panose="020B0502040204020203" pitchFamily="34" charset="0"/>
                <a:cs typeface="Segoe UI" panose="020B0502040204020203" pitchFamily="34" charset="0"/>
              </a:rPr>
              <a:t>A hierarchy of binary classifiers   </a:t>
            </a:r>
          </a:p>
          <a:p>
            <a:pPr lvl="1"/>
            <a:r>
              <a:rPr lang="en-GB" sz="2400" dirty="0">
                <a:latin typeface="Segoe UI" panose="020B0502040204020203" pitchFamily="34" charset="0"/>
                <a:ea typeface="Segoe UI" panose="020B0502040204020203" pitchFamily="34" charset="0"/>
                <a:cs typeface="Segoe UI" panose="020B0502040204020203" pitchFamily="34" charset="0"/>
              </a:rPr>
              <a:t>Use a multi-class distribution</a:t>
            </a:r>
          </a:p>
          <a:p>
            <a:r>
              <a:rPr lang="en-GB" sz="2800" dirty="0">
                <a:latin typeface="Segoe UI" panose="020B0502040204020203" pitchFamily="34" charset="0"/>
                <a:ea typeface="Segoe UI" panose="020B0502040204020203" pitchFamily="34" charset="0"/>
                <a:cs typeface="Segoe UI" panose="020B0502040204020203" pitchFamily="34" charset="0"/>
              </a:rPr>
              <a:t>Hierarchical binary classifiers  </a:t>
            </a:r>
          </a:p>
          <a:p>
            <a:pPr lvl="1"/>
            <a:r>
              <a:rPr lang="en-GB" sz="2400" dirty="0">
                <a:latin typeface="Segoe UI" panose="020B0502040204020203" pitchFamily="34" charset="0"/>
                <a:ea typeface="Segoe UI" panose="020B0502040204020203" pitchFamily="34" charset="0"/>
                <a:cs typeface="Segoe UI" panose="020B0502040204020203" pitchFamily="34" charset="0"/>
              </a:rPr>
              <a:t>One vs. many  </a:t>
            </a:r>
          </a:p>
          <a:p>
            <a:pPr lvl="1"/>
            <a:r>
              <a:rPr lang="en-GB" sz="2400" dirty="0">
                <a:latin typeface="Segoe UI" panose="020B0502040204020203" pitchFamily="34" charset="0"/>
                <a:ea typeface="Segoe UI" panose="020B0502040204020203" pitchFamily="34" charset="0"/>
                <a:cs typeface="Segoe UI" panose="020B0502040204020203" pitchFamily="34" charset="0"/>
              </a:rPr>
              <a:t>One vs. one</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Multi-Class Classifiers</a:t>
            </a:r>
            <a:endParaRPr lang="en-US" dirty="0">
              <a:latin typeface="Segoe"/>
            </a:endParaRPr>
          </a:p>
        </p:txBody>
      </p:sp>
    </p:spTree>
    <p:extLst>
      <p:ext uri="{BB962C8B-B14F-4D97-AF65-F5344CB8AC3E}">
        <p14:creationId xmlns:p14="http://schemas.microsoft.com/office/powerpoint/2010/main" val="72006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201511"/>
            <a:ext cx="11525250" cy="5060744"/>
          </a:xfrm>
        </p:spPr>
        <p:txBody>
          <a:bodyPr>
            <a:normAutofit/>
          </a:bodyPr>
          <a:lstStyle/>
          <a:p>
            <a:r>
              <a:rPr lang="en-GB" dirty="0">
                <a:latin typeface="Segoe UI" panose="020B0502040204020203" pitchFamily="34" charset="0"/>
                <a:ea typeface="Segoe UI" panose="020B0502040204020203" pitchFamily="34" charset="0"/>
                <a:cs typeface="Segoe UI" panose="020B0502040204020203" pitchFamily="34" charset="0"/>
              </a:rPr>
              <a:t>Classify using possible binary splits</a:t>
            </a:r>
          </a:p>
          <a:p>
            <a:r>
              <a:rPr lang="en-GB" dirty="0">
                <a:latin typeface="Segoe UI" panose="020B0502040204020203" pitchFamily="34" charset="0"/>
                <a:ea typeface="Segoe UI" panose="020B0502040204020203" pitchFamily="34" charset="0"/>
                <a:cs typeface="Segoe UI" panose="020B0502040204020203" pitchFamily="34" charset="0"/>
              </a:rPr>
              <a:t>Several possible approaches</a:t>
            </a:r>
          </a:p>
          <a:p>
            <a:r>
              <a:rPr lang="en-GB" dirty="0">
                <a:latin typeface="Segoe UI" panose="020B0502040204020203" pitchFamily="34" charset="0"/>
                <a:ea typeface="Segoe UI" panose="020B0502040204020203" pitchFamily="34" charset="0"/>
                <a:cs typeface="Segoe UI" panose="020B0502040204020203" pitchFamily="34" charset="0"/>
              </a:rPr>
              <a:t>One class vs. all others</a:t>
            </a:r>
          </a:p>
          <a:p>
            <a:pPr lvl="1"/>
            <a:r>
              <a:rPr lang="en-GB" sz="3200" dirty="0">
                <a:latin typeface="Segoe UI" panose="020B0502040204020203" pitchFamily="34" charset="0"/>
                <a:ea typeface="Segoe UI" panose="020B0502040204020203" pitchFamily="34" charset="0"/>
                <a:cs typeface="Segoe UI" panose="020B0502040204020203" pitchFamily="34" charset="0"/>
              </a:rPr>
              <a:t>Continue until all classes identified</a:t>
            </a:r>
          </a:p>
          <a:p>
            <a:r>
              <a:rPr lang="en-GB" dirty="0">
                <a:latin typeface="Segoe UI" panose="020B0502040204020203" pitchFamily="34" charset="0"/>
                <a:ea typeface="Segoe UI" panose="020B0502040204020203" pitchFamily="34" charset="0"/>
                <a:cs typeface="Segoe UI" panose="020B0502040204020203" pitchFamily="34" charset="0"/>
              </a:rPr>
              <a:t>Every class vs. every other class</a:t>
            </a:r>
          </a:p>
          <a:p>
            <a:pPr lvl="1"/>
            <a:r>
              <a:rPr lang="en-GB" sz="3200" dirty="0">
                <a:latin typeface="Segoe UI" panose="020B0502040204020203" pitchFamily="34" charset="0"/>
                <a:ea typeface="Segoe UI" panose="020B0502040204020203" pitchFamily="34" charset="0"/>
                <a:cs typeface="Segoe UI" panose="020B0502040204020203" pitchFamily="34" charset="0"/>
              </a:rPr>
              <a:t>Apply to all possible pairs</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Multi-Class Classifiers</a:t>
            </a:r>
            <a:endParaRPr lang="en-US" dirty="0">
              <a:latin typeface="Segoe"/>
            </a:endParaRPr>
          </a:p>
        </p:txBody>
      </p:sp>
    </p:spTree>
    <p:extLst>
      <p:ext uri="{BB962C8B-B14F-4D97-AF65-F5344CB8AC3E}">
        <p14:creationId xmlns:p14="http://schemas.microsoft.com/office/powerpoint/2010/main" val="42519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595" y="1201511"/>
            <a:ext cx="11525250" cy="709031"/>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is the distribution for multi-class problems? </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Classification with the Categorical Distribution</a:t>
            </a:r>
            <a:endParaRPr lang="en-US" dirty="0">
              <a:latin typeface="Segoe"/>
            </a:endParaRPr>
          </a:p>
        </p:txBody>
      </p:sp>
      <p:sp>
        <p:nvSpPr>
          <p:cNvPr id="5" name="Content Placeholder 6">
            <a:extLst>
              <a:ext uri="{FF2B5EF4-FFF2-40B4-BE49-F238E27FC236}">
                <a16:creationId xmlns:a16="http://schemas.microsoft.com/office/drawing/2014/main" id="{25B83D45-3576-4327-A6FA-A1023AE95E42}"/>
              </a:ext>
            </a:extLst>
          </p:cNvPr>
          <p:cNvSpPr txBox="1">
            <a:spLocks/>
          </p:cNvSpPr>
          <p:nvPr/>
        </p:nvSpPr>
        <p:spPr>
          <a:xfrm>
            <a:off x="333375" y="1809117"/>
            <a:ext cx="11525250" cy="100396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Use the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Categorical distribution </a:t>
            </a: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for </a:t>
            </a:r>
            <a:r>
              <a:rPr kumimoji="0" lang="en-GB" sz="2800" b="0" i="1"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k</a:t>
            </a: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categories with probability mass function:</a:t>
            </a:r>
          </a:p>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endParaRPr kumimoji="0" lang="en-GB" sz="3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CE1EA21-D2CD-4782-BA2B-A8080E50F28F}"/>
              </a:ext>
            </a:extLst>
          </p:cNvPr>
          <p:cNvPicPr>
            <a:picLocks noChangeAspect="1"/>
          </p:cNvPicPr>
          <p:nvPr/>
        </p:nvPicPr>
        <p:blipFill>
          <a:blip r:embed="rId3"/>
          <a:stretch>
            <a:fillRect/>
          </a:stretch>
        </p:blipFill>
        <p:spPr>
          <a:xfrm>
            <a:off x="3644287" y="2703235"/>
            <a:ext cx="3077945" cy="587286"/>
          </a:xfrm>
          <a:prstGeom prst="rect">
            <a:avLst/>
          </a:prstGeom>
        </p:spPr>
      </p:pic>
      <p:sp>
        <p:nvSpPr>
          <p:cNvPr id="8" name="Content Placeholder 6">
            <a:extLst>
              <a:ext uri="{FF2B5EF4-FFF2-40B4-BE49-F238E27FC236}">
                <a16:creationId xmlns:a16="http://schemas.microsoft.com/office/drawing/2014/main" id="{1D749F6E-A9AD-46C6-B073-A4E573630333}"/>
              </a:ext>
            </a:extLst>
          </p:cNvPr>
          <p:cNvSpPr txBox="1">
            <a:spLocks/>
          </p:cNvSpPr>
          <p:nvPr/>
        </p:nvSpPr>
        <p:spPr>
          <a:xfrm>
            <a:off x="378595" y="3579995"/>
            <a:ext cx="11525250" cy="70903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Where probability mass for each category is :</a:t>
            </a:r>
          </a:p>
        </p:txBody>
      </p:sp>
      <p:pic>
        <p:nvPicPr>
          <p:cNvPr id="6" name="Picture 5">
            <a:extLst>
              <a:ext uri="{FF2B5EF4-FFF2-40B4-BE49-F238E27FC236}">
                <a16:creationId xmlns:a16="http://schemas.microsoft.com/office/drawing/2014/main" id="{D6E56124-0AD5-49A6-8EFB-D9CC4C6DF337}"/>
              </a:ext>
            </a:extLst>
          </p:cNvPr>
          <p:cNvPicPr>
            <a:picLocks noChangeAspect="1"/>
          </p:cNvPicPr>
          <p:nvPr/>
        </p:nvPicPr>
        <p:blipFill>
          <a:blip r:embed="rId4"/>
          <a:stretch>
            <a:fillRect/>
          </a:stretch>
        </p:blipFill>
        <p:spPr>
          <a:xfrm>
            <a:off x="7643933" y="3577756"/>
            <a:ext cx="2739964" cy="504730"/>
          </a:xfrm>
          <a:prstGeom prst="rect">
            <a:avLst/>
          </a:prstGeom>
        </p:spPr>
      </p:pic>
      <p:pic>
        <p:nvPicPr>
          <p:cNvPr id="9" name="Picture 8">
            <a:extLst>
              <a:ext uri="{FF2B5EF4-FFF2-40B4-BE49-F238E27FC236}">
                <a16:creationId xmlns:a16="http://schemas.microsoft.com/office/drawing/2014/main" id="{771A447A-F6EA-4441-8A05-D82FF1EF308A}"/>
              </a:ext>
            </a:extLst>
          </p:cNvPr>
          <p:cNvPicPr>
            <a:picLocks noChangeAspect="1"/>
          </p:cNvPicPr>
          <p:nvPr/>
        </p:nvPicPr>
        <p:blipFill>
          <a:blip r:embed="rId5"/>
          <a:stretch>
            <a:fillRect/>
          </a:stretch>
        </p:blipFill>
        <p:spPr>
          <a:xfrm>
            <a:off x="9013915" y="4082486"/>
            <a:ext cx="2179595" cy="1277917"/>
          </a:xfrm>
          <a:prstGeom prst="rect">
            <a:avLst/>
          </a:prstGeom>
        </p:spPr>
      </p:pic>
      <p:sp>
        <p:nvSpPr>
          <p:cNvPr id="10" name="Content Placeholder 6">
            <a:extLst>
              <a:ext uri="{FF2B5EF4-FFF2-40B4-BE49-F238E27FC236}">
                <a16:creationId xmlns:a16="http://schemas.microsoft.com/office/drawing/2014/main" id="{4C44C8D4-47CE-4C59-BBAA-E6EC657607E3}"/>
              </a:ext>
            </a:extLst>
          </p:cNvPr>
          <p:cNvSpPr txBox="1">
            <a:spLocks/>
          </p:cNvSpPr>
          <p:nvPr/>
        </p:nvSpPr>
        <p:spPr>
          <a:xfrm>
            <a:off x="378595" y="4507042"/>
            <a:ext cx="11525250" cy="70903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And the normalization of the probability distribution :</a:t>
            </a:r>
          </a:p>
        </p:txBody>
      </p:sp>
    </p:spTree>
    <p:extLst>
      <p:ext uri="{BB962C8B-B14F-4D97-AF65-F5344CB8AC3E}">
        <p14:creationId xmlns:p14="http://schemas.microsoft.com/office/powerpoint/2010/main" val="215611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P spid="8" grpId="0" build="p"/>
      <p:bldP spid="10"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95" y="1181192"/>
            <a:ext cx="11525250" cy="1046620"/>
          </a:xfrm>
        </p:spPr>
        <p:txBody>
          <a:bodyPr>
            <a:normAutofit fontScale="92500" lnSpcReduction="10000"/>
          </a:bodyPr>
          <a:lstStyle/>
          <a:p>
            <a:pPr marL="0" indent="0">
              <a:buNone/>
            </a:pPr>
            <a:r>
              <a:rPr lang="en-GB" sz="3000" dirty="0">
                <a:latin typeface="Segoe UI" panose="020B0502040204020203" pitchFamily="34" charset="0"/>
                <a:ea typeface="Segoe UI" panose="020B0502040204020203" pitchFamily="34" charset="0"/>
                <a:cs typeface="Segoe UI" panose="020B0502040204020203" pitchFamily="34" charset="0"/>
              </a:rPr>
              <a:t>How do we create a categorical classifier? </a:t>
            </a:r>
          </a:p>
          <a:p>
            <a:r>
              <a:rPr lang="en-GB" sz="3000" dirty="0">
                <a:latin typeface="Segoe UI" panose="020B0502040204020203" pitchFamily="34" charset="0"/>
                <a:ea typeface="Segoe UI" panose="020B0502040204020203" pitchFamily="34" charset="0"/>
                <a:cs typeface="Segoe UI" panose="020B0502040204020203" pitchFamily="34" charset="0"/>
              </a:rPr>
              <a:t>Use a </a:t>
            </a:r>
            <a:r>
              <a:rPr lang="en-GB" sz="3000" b="1" dirty="0">
                <a:latin typeface="Segoe UI" panose="020B0502040204020203" pitchFamily="34" charset="0"/>
                <a:ea typeface="Segoe UI" panose="020B0502040204020203" pitchFamily="34" charset="0"/>
                <a:cs typeface="Segoe UI" panose="020B0502040204020203" pitchFamily="34" charset="0"/>
              </a:rPr>
              <a:t>softmax function </a:t>
            </a:r>
            <a:r>
              <a:rPr lang="en-GB" sz="3000" dirty="0">
                <a:latin typeface="Segoe UI" panose="020B0502040204020203" pitchFamily="34" charset="0"/>
                <a:ea typeface="Segoe UI" panose="020B0502040204020203" pitchFamily="34" charset="0"/>
                <a:cs typeface="Segoe UI" panose="020B0502040204020203" pitchFamily="34" charset="0"/>
              </a:rPr>
              <a:t>for K classes:</a:t>
            </a:r>
          </a:p>
          <a:p>
            <a:pPr marL="0" indent="0">
              <a:buNone/>
            </a:pPr>
            <a:endParaRPr lang="en-GB" sz="30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Classification with the Categorical Distribution</a:t>
            </a:r>
            <a:endParaRPr lang="en-US" dirty="0">
              <a:latin typeface="Segoe"/>
            </a:endParaRPr>
          </a:p>
        </p:txBody>
      </p:sp>
      <p:sp>
        <p:nvSpPr>
          <p:cNvPr id="8" name="Content Placeholder 6">
            <a:extLst>
              <a:ext uri="{FF2B5EF4-FFF2-40B4-BE49-F238E27FC236}">
                <a16:creationId xmlns:a16="http://schemas.microsoft.com/office/drawing/2014/main" id="{BCDEDC58-ABFD-4ADE-90E5-386A8D615C08}"/>
              </a:ext>
            </a:extLst>
          </p:cNvPr>
          <p:cNvSpPr txBox="1">
            <a:spLocks/>
          </p:cNvSpPr>
          <p:nvPr/>
        </p:nvSpPr>
        <p:spPr>
          <a:xfrm>
            <a:off x="240097" y="3938390"/>
            <a:ext cx="11903845" cy="207911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The normalization,               , ensures the probabilities sum to 1.0</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Softmax </a:t>
            </a:r>
            <a:r>
              <a:rPr kumimoji="0" lang="en-GB" sz="2800" b="1"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squashes</a:t>
            </a: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the response of the linear models to a probability   </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Softmax used for response layer in deep learning models</a:t>
            </a:r>
          </a:p>
        </p:txBody>
      </p:sp>
      <p:pic>
        <p:nvPicPr>
          <p:cNvPr id="6" name="Picture 5">
            <a:extLst>
              <a:ext uri="{FF2B5EF4-FFF2-40B4-BE49-F238E27FC236}">
                <a16:creationId xmlns:a16="http://schemas.microsoft.com/office/drawing/2014/main" id="{3BE7943E-C86D-4EA4-9E69-C4DC349F0AEC}"/>
              </a:ext>
            </a:extLst>
          </p:cNvPr>
          <p:cNvPicPr>
            <a:picLocks noChangeAspect="1"/>
          </p:cNvPicPr>
          <p:nvPr/>
        </p:nvPicPr>
        <p:blipFill>
          <a:blip r:embed="rId3"/>
          <a:stretch>
            <a:fillRect/>
          </a:stretch>
        </p:blipFill>
        <p:spPr>
          <a:xfrm>
            <a:off x="3721108" y="3846354"/>
            <a:ext cx="1295566" cy="525230"/>
          </a:xfrm>
          <a:prstGeom prst="rect">
            <a:avLst/>
          </a:prstGeom>
        </p:spPr>
      </p:pic>
      <p:pic>
        <p:nvPicPr>
          <p:cNvPr id="9" name="Picture 8">
            <a:extLst>
              <a:ext uri="{FF2B5EF4-FFF2-40B4-BE49-F238E27FC236}">
                <a16:creationId xmlns:a16="http://schemas.microsoft.com/office/drawing/2014/main" id="{3FE83E79-FACA-4AC3-B020-F4578E0522F8}"/>
              </a:ext>
            </a:extLst>
          </p:cNvPr>
          <p:cNvPicPr>
            <a:picLocks noChangeAspect="1"/>
          </p:cNvPicPr>
          <p:nvPr/>
        </p:nvPicPr>
        <p:blipFill>
          <a:blip r:embed="rId4"/>
          <a:stretch>
            <a:fillRect/>
          </a:stretch>
        </p:blipFill>
        <p:spPr>
          <a:xfrm>
            <a:off x="3938587" y="2227812"/>
            <a:ext cx="3326509" cy="1351165"/>
          </a:xfrm>
          <a:prstGeom prst="rect">
            <a:avLst/>
          </a:prstGeom>
        </p:spPr>
      </p:pic>
    </p:spTree>
    <p:extLst>
      <p:ext uri="{BB962C8B-B14F-4D97-AF65-F5344CB8AC3E}">
        <p14:creationId xmlns:p14="http://schemas.microsoft.com/office/powerpoint/2010/main" val="16101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95" y="1181191"/>
            <a:ext cx="11525250" cy="5376627"/>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is the output of softmax?</a:t>
            </a:r>
          </a:p>
          <a:p>
            <a:r>
              <a:rPr lang="en-GB" sz="2800" dirty="0">
                <a:latin typeface="Segoe UI" panose="020B0502040204020203" pitchFamily="34" charset="0"/>
                <a:ea typeface="Segoe UI" panose="020B0502040204020203" pitchFamily="34" charset="0"/>
                <a:cs typeface="Segoe UI" panose="020B0502040204020203" pitchFamily="34" charset="0"/>
              </a:rPr>
              <a:t>One value for each category, K</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For example, if we have 10 categories, there are 10 softmax output values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Take the max as the most probable category</a:t>
            </a:r>
          </a:p>
          <a:p>
            <a:r>
              <a:rPr lang="en-GB" sz="2800" dirty="0">
                <a:latin typeface="Segoe UI" panose="020B0502040204020203" pitchFamily="34" charset="0"/>
                <a:ea typeface="Segoe UI" panose="020B0502040204020203" pitchFamily="34" charset="0"/>
                <a:cs typeface="Segoe UI" panose="020B0502040204020203" pitchFamily="34" charset="0"/>
              </a:rPr>
              <a:t>Label must be one-hot encoded</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Binary value for each possible category</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Only one 1, others 0</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Classification with the Categorical Distribution</a:t>
            </a:r>
            <a:endParaRPr lang="en-US" dirty="0">
              <a:latin typeface="Segoe"/>
            </a:endParaRPr>
          </a:p>
        </p:txBody>
      </p:sp>
    </p:spTree>
    <p:extLst>
      <p:ext uri="{BB962C8B-B14F-4D97-AF65-F5344CB8AC3E}">
        <p14:creationId xmlns:p14="http://schemas.microsoft.com/office/powerpoint/2010/main" val="16500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429395" y="1181192"/>
                <a:ext cx="11525250" cy="530827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do you work with multi-class labels?    </a:t>
                </a:r>
              </a:p>
              <a:p>
                <a:r>
                  <a:rPr lang="en-GB" sz="2800" dirty="0">
                    <a:latin typeface="Segoe UI" panose="020B0502040204020203" pitchFamily="34" charset="0"/>
                    <a:ea typeface="Segoe UI" panose="020B0502040204020203" pitchFamily="34" charset="0"/>
                    <a:cs typeface="Segoe UI" panose="020B0502040204020203" pitchFamily="34" charset="0"/>
                  </a:rPr>
                  <a:t>Must uniquely code each category using one-hot encoding</a:t>
                </a:r>
              </a:p>
              <a:p>
                <a:r>
                  <a:rPr lang="en-GB" sz="2800" dirty="0">
                    <a:latin typeface="Segoe UI" panose="020B0502040204020203" pitchFamily="34" charset="0"/>
                    <a:ea typeface="Segoe UI" panose="020B0502040204020203" pitchFamily="34" charset="0"/>
                    <a:cs typeface="Segoe UI" panose="020B0502040204020203" pitchFamily="34" charset="0"/>
                  </a:rPr>
                  <a:t>Example; code label with K = 3 levels, {e</a:t>
                </a:r>
                <a:r>
                  <a:rPr lang="en-GB" sz="2800" baseline="-25000" dirty="0">
                    <a:latin typeface="Segoe UI" panose="020B0502040204020203" pitchFamily="34" charset="0"/>
                    <a:ea typeface="Segoe UI" panose="020B0502040204020203" pitchFamily="34" charset="0"/>
                    <a:cs typeface="Segoe UI" panose="020B0502040204020203" pitchFamily="34" charset="0"/>
                  </a:rPr>
                  <a:t>1</a:t>
                </a:r>
                <a:r>
                  <a:rPr lang="en-GB" sz="2800" dirty="0">
                    <a:latin typeface="Segoe UI" panose="020B0502040204020203" pitchFamily="34" charset="0"/>
                    <a:ea typeface="Segoe UI" panose="020B0502040204020203" pitchFamily="34" charset="0"/>
                    <a:cs typeface="Segoe UI" panose="020B0502040204020203" pitchFamily="34" charset="0"/>
                  </a:rPr>
                  <a:t>, e</a:t>
                </a:r>
                <a:r>
                  <a:rPr lang="en-GB" sz="2800" baseline="-25000" dirty="0">
                    <a:latin typeface="Segoe UI" panose="020B0502040204020203" pitchFamily="34" charset="0"/>
                    <a:ea typeface="Segoe UI" panose="020B0502040204020203" pitchFamily="34" charset="0"/>
                    <a:cs typeface="Segoe UI" panose="020B0502040204020203" pitchFamily="34" charset="0"/>
                  </a:rPr>
                  <a:t>2</a:t>
                </a:r>
                <a:r>
                  <a:rPr lang="en-GB" sz="2800" dirty="0">
                    <a:latin typeface="Segoe UI" panose="020B0502040204020203" pitchFamily="34" charset="0"/>
                    <a:ea typeface="Segoe UI" panose="020B0502040204020203" pitchFamily="34" charset="0"/>
                    <a:cs typeface="Segoe UI" panose="020B0502040204020203" pitchFamily="34" charset="0"/>
                  </a:rPr>
                  <a:t>, e</a:t>
                </a:r>
                <a:r>
                  <a:rPr lang="en-GB" sz="2800" baseline="-25000" dirty="0">
                    <a:latin typeface="Segoe UI" panose="020B0502040204020203" pitchFamily="34" charset="0"/>
                    <a:ea typeface="Segoe UI" panose="020B0502040204020203" pitchFamily="34" charset="0"/>
                    <a:cs typeface="Segoe UI" panose="020B0502040204020203" pitchFamily="34" charset="0"/>
                  </a:rPr>
                  <a:t>3</a:t>
                </a:r>
                <a:r>
                  <a:rPr lang="en-GB" sz="28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GB" sz="2800" i="1" smtClean="0">
                              <a:latin typeface="Cambria Math" panose="02040503050406030204" pitchFamily="18" charset="0"/>
                              <a:cs typeface="Segoe UI" panose="020B0502040204020203" pitchFamily="34" charset="0"/>
                            </a:rPr>
                          </m:ctrlPr>
                        </m:mPr>
                        <m:mr>
                          <m:e>
                            <m:r>
                              <m:rPr>
                                <m:nor/>
                              </m:rPr>
                              <a:rPr lang="en-GB" sz="2800" dirty="0">
                                <a:latin typeface="Segoe UI" panose="020B0502040204020203" pitchFamily="34" charset="0"/>
                                <a:ea typeface="Segoe UI" panose="020B0502040204020203" pitchFamily="34" charset="0"/>
                                <a:cs typeface="Segoe UI" panose="020B0502040204020203" pitchFamily="34" charset="0"/>
                              </a:rPr>
                              <m:t>e</m:t>
                            </m:r>
                            <m:r>
                              <m:rPr>
                                <m:nor/>
                              </m:rPr>
                              <a:rPr lang="en-GB" sz="2800" baseline="-25000" dirty="0">
                                <a:latin typeface="Segoe UI" panose="020B0502040204020203" pitchFamily="34" charset="0"/>
                                <a:ea typeface="Segoe UI" panose="020B0502040204020203" pitchFamily="34" charset="0"/>
                                <a:cs typeface="Segoe UI" panose="020B0502040204020203" pitchFamily="34" charset="0"/>
                              </a:rPr>
                              <m:t>1</m:t>
                            </m:r>
                            <m:r>
                              <a:rPr lang="en-US" sz="2800" b="0" i="1" baseline="-25000" dirty="0" smtClean="0">
                                <a:latin typeface="Cambria Math" panose="02040503050406030204" pitchFamily="18" charset="0"/>
                                <a:ea typeface="Segoe UI" panose="020B0502040204020203" pitchFamily="34" charset="0"/>
                                <a:cs typeface="Segoe UI" panose="020B0502040204020203" pitchFamily="34" charset="0"/>
                              </a:rPr>
                              <m:t>   </m:t>
                            </m:r>
                          </m:e>
                          <m:e>
                            <m:r>
                              <a:rPr lang="en-US" sz="2800" b="0" i="1" smtClean="0">
                                <a:latin typeface="Cambria Math" panose="02040503050406030204" pitchFamily="18" charset="0"/>
                                <a:cs typeface="Segoe UI" panose="020B0502040204020203" pitchFamily="34" charset="0"/>
                              </a:rPr>
                              <m:t> </m:t>
                            </m:r>
                          </m:e>
                          <m:e>
                            <m:r>
                              <a:rPr lang="en-US" sz="2800" b="0" i="1" smtClean="0">
                                <a:latin typeface="Cambria Math" panose="02040503050406030204" pitchFamily="18" charset="0"/>
                                <a:cs typeface="Segoe UI" panose="020B0502040204020203" pitchFamily="34" charset="0"/>
                              </a:rPr>
                              <m:t> </m:t>
                            </m:r>
                          </m:e>
                        </m:mr>
                        <m:mr>
                          <m:e>
                            <m:r>
                              <m:rPr>
                                <m:nor/>
                              </m:rPr>
                              <a:rPr lang="en-GB" sz="2800" dirty="0">
                                <a:latin typeface="Segoe UI" panose="020B0502040204020203" pitchFamily="34" charset="0"/>
                                <a:ea typeface="Segoe UI" panose="020B0502040204020203" pitchFamily="34" charset="0"/>
                                <a:cs typeface="Segoe UI" panose="020B0502040204020203" pitchFamily="34" charset="0"/>
                              </a:rPr>
                              <m:t>e</m:t>
                            </m:r>
                            <m:r>
                              <m:rPr>
                                <m:nor/>
                              </m:rPr>
                              <a:rPr lang="en-GB" sz="2800" baseline="-25000" dirty="0">
                                <a:latin typeface="Segoe UI" panose="020B0502040204020203" pitchFamily="34" charset="0"/>
                                <a:ea typeface="Segoe UI" panose="020B0502040204020203" pitchFamily="34" charset="0"/>
                                <a:cs typeface="Segoe UI" panose="020B0502040204020203" pitchFamily="34" charset="0"/>
                              </a:rPr>
                              <m:t>3</m:t>
                            </m:r>
                            <m:r>
                              <m:rPr>
                                <m:nor/>
                              </m:rPr>
                              <a:rPr lang="en-US" sz="2800" b="0" i="0" baseline="-25000" dirty="0" smtClean="0">
                                <a:latin typeface="Segoe UI" panose="020B0502040204020203" pitchFamily="34" charset="0"/>
                                <a:ea typeface="Segoe UI" panose="020B0502040204020203" pitchFamily="34" charset="0"/>
                                <a:cs typeface="Segoe UI" panose="020B0502040204020203" pitchFamily="34" charset="0"/>
                              </a:rPr>
                              <m:t> </m:t>
                            </m:r>
                            <m:r>
                              <a:rPr lang="en-US" sz="2800" b="0" i="1" baseline="-25000" dirty="0" smtClean="0">
                                <a:latin typeface="Cambria Math" panose="02040503050406030204" pitchFamily="18" charset="0"/>
                                <a:ea typeface="Segoe UI" panose="020B0502040204020203" pitchFamily="34" charset="0"/>
                                <a:cs typeface="Segoe UI" panose="020B0502040204020203" pitchFamily="34" charset="0"/>
                              </a:rPr>
                              <m:t> </m:t>
                            </m:r>
                          </m:e>
                          <m:e>
                            <m:r>
                              <a:rPr lang="en-US" sz="2800" b="0" i="1" smtClean="0">
                                <a:latin typeface="Cambria Math" panose="02040503050406030204" pitchFamily="18" charset="0"/>
                                <a:cs typeface="Segoe UI" panose="020B0502040204020203" pitchFamily="34" charset="0"/>
                              </a:rPr>
                              <m:t> </m:t>
                            </m:r>
                          </m:e>
                          <m:e>
                            <m:r>
                              <a:rPr lang="en-US" sz="2800" b="0" i="1" smtClean="0">
                                <a:latin typeface="Cambria Math" panose="02040503050406030204" pitchFamily="18" charset="0"/>
                                <a:cs typeface="Segoe UI" panose="020B0502040204020203" pitchFamily="34" charset="0"/>
                              </a:rPr>
                              <m:t> </m:t>
                            </m:r>
                          </m:e>
                        </m:mr>
                        <m:mr>
                          <m:e>
                            <m:r>
                              <m:rPr>
                                <m:nor/>
                              </m:rPr>
                              <a:rPr lang="en-GB" sz="2800" dirty="0">
                                <a:latin typeface="Segoe UI" panose="020B0502040204020203" pitchFamily="34" charset="0"/>
                                <a:ea typeface="Segoe UI" panose="020B0502040204020203" pitchFamily="34" charset="0"/>
                                <a:cs typeface="Segoe UI" panose="020B0502040204020203" pitchFamily="34" charset="0"/>
                              </a:rPr>
                              <m:t>e</m:t>
                            </m:r>
                            <m:r>
                              <m:rPr>
                                <m:nor/>
                              </m:rPr>
                              <a:rPr lang="en-GB" sz="2800" baseline="-25000" dirty="0">
                                <a:latin typeface="Segoe UI" panose="020B0502040204020203" pitchFamily="34" charset="0"/>
                                <a:ea typeface="Segoe UI" panose="020B0502040204020203" pitchFamily="34" charset="0"/>
                                <a:cs typeface="Segoe UI" panose="020B0502040204020203" pitchFamily="34" charset="0"/>
                              </a:rPr>
                              <m:t>2</m:t>
                            </m:r>
                            <m:r>
                              <m:rPr>
                                <m:nor/>
                              </m:rPr>
                              <a:rPr lang="en-US" sz="2800" b="0" i="0" baseline="-25000" dirty="0" smtClean="0">
                                <a:latin typeface="Segoe UI" panose="020B0502040204020203" pitchFamily="34" charset="0"/>
                                <a:ea typeface="Segoe UI" panose="020B0502040204020203" pitchFamily="34" charset="0"/>
                                <a:cs typeface="Segoe UI" panose="020B0502040204020203" pitchFamily="34" charset="0"/>
                              </a:rPr>
                              <m:t>  </m:t>
                            </m:r>
                          </m:e>
                          <m:e>
                            <m:r>
                              <a:rPr lang="en-GB" sz="2800" i="1">
                                <a:latin typeface="Cambria Math" panose="02040503050406030204" pitchFamily="18" charset="0"/>
                                <a:ea typeface="Cambria Math" panose="02040503050406030204" pitchFamily="18" charset="0"/>
                                <a:cs typeface="Segoe UI" panose="020B0502040204020203" pitchFamily="34" charset="0"/>
                              </a:rPr>
                              <m:t>⇒</m:t>
                            </m:r>
                          </m:e>
                          <m:e>
                            <m:r>
                              <a:rPr lang="en-US" sz="2800" b="0" i="1" smtClean="0">
                                <a:latin typeface="Cambria Math" panose="02040503050406030204" pitchFamily="18" charset="0"/>
                                <a:cs typeface="Segoe UI" panose="020B0502040204020203" pitchFamily="34" charset="0"/>
                              </a:rPr>
                              <m:t> </m:t>
                            </m:r>
                          </m:e>
                        </m:mr>
                      </m:m>
                      <m:m>
                        <m:mPr>
                          <m:mcs>
                            <m:mc>
                              <m:mcPr>
                                <m:count m:val="3"/>
                                <m:mcJc m:val="center"/>
                              </m:mcPr>
                            </m:mc>
                          </m:mcs>
                          <m:ctrlPr>
                            <a:rPr lang="en-GB" sz="280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cs typeface="Segoe UI" panose="020B0502040204020203" pitchFamily="34" charset="0"/>
                              </a:rPr>
                              <m:t>1</m:t>
                            </m:r>
                          </m:e>
                          <m:e>
                            <m:r>
                              <a:rPr lang="en-US" sz="2800" b="0" i="1" smtClean="0">
                                <a:latin typeface="Cambria Math" panose="02040503050406030204" pitchFamily="18" charset="0"/>
                                <a:cs typeface="Segoe UI" panose="020B0502040204020203" pitchFamily="34" charset="0"/>
                              </a:rPr>
                              <m:t>0</m:t>
                            </m:r>
                          </m:e>
                          <m:e>
                            <m:r>
                              <a:rPr lang="en-US" sz="2800" b="0" i="1" smtClean="0">
                                <a:latin typeface="Cambria Math" panose="02040503050406030204" pitchFamily="18" charset="0"/>
                                <a:cs typeface="Segoe UI" panose="020B0502040204020203" pitchFamily="34" charset="0"/>
                              </a:rPr>
                              <m:t>0</m:t>
                            </m:r>
                          </m:e>
                        </m:mr>
                        <m:mr>
                          <m:e>
                            <m:r>
                              <a:rPr lang="en-US" sz="2800" b="0" i="1" smtClean="0">
                                <a:latin typeface="Cambria Math" panose="02040503050406030204" pitchFamily="18" charset="0"/>
                                <a:cs typeface="Segoe UI" panose="020B0502040204020203" pitchFamily="34" charset="0"/>
                              </a:rPr>
                              <m:t>0</m:t>
                            </m:r>
                          </m:e>
                          <m:e>
                            <m:r>
                              <a:rPr lang="en-US" sz="2800" b="0" i="1" smtClean="0">
                                <a:latin typeface="Cambria Math" panose="02040503050406030204" pitchFamily="18" charset="0"/>
                                <a:cs typeface="Segoe UI" panose="020B0502040204020203" pitchFamily="34" charset="0"/>
                              </a:rPr>
                              <m:t>0</m:t>
                            </m:r>
                          </m:e>
                          <m:e>
                            <m:r>
                              <a:rPr lang="en-US" sz="2800" b="0" i="1" smtClean="0">
                                <a:latin typeface="Cambria Math" panose="02040503050406030204" pitchFamily="18" charset="0"/>
                                <a:cs typeface="Segoe UI" panose="020B0502040204020203" pitchFamily="34" charset="0"/>
                              </a:rPr>
                              <m:t>1</m:t>
                            </m:r>
                          </m:e>
                        </m:mr>
                        <m:mr>
                          <m:e>
                            <m:r>
                              <a:rPr lang="en-US" sz="2800" b="0" i="1" smtClean="0">
                                <a:latin typeface="Cambria Math" panose="02040503050406030204" pitchFamily="18" charset="0"/>
                                <a:cs typeface="Segoe UI" panose="020B0502040204020203" pitchFamily="34" charset="0"/>
                              </a:rPr>
                              <m:t>0</m:t>
                            </m:r>
                          </m:e>
                          <m:e>
                            <m:r>
                              <a:rPr lang="en-US" sz="2800" b="0" i="1" smtClean="0">
                                <a:latin typeface="Cambria Math" panose="02040503050406030204" pitchFamily="18" charset="0"/>
                                <a:cs typeface="Segoe UI" panose="020B0502040204020203" pitchFamily="34" charset="0"/>
                              </a:rPr>
                              <m:t>1</m:t>
                            </m:r>
                          </m:e>
                          <m:e>
                            <m:r>
                              <a:rPr lang="en-US" sz="2800" b="0" i="1" smtClean="0">
                                <a:latin typeface="Cambria Math" panose="02040503050406030204" pitchFamily="18" charset="0"/>
                                <a:cs typeface="Segoe UI" panose="020B0502040204020203" pitchFamily="34" charset="0"/>
                              </a:rPr>
                              <m:t>0</m:t>
                            </m:r>
                          </m:e>
                        </m:mr>
                      </m:m>
                    </m:oMath>
                  </m:oMathPara>
                </a14:m>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GB" sz="2800" i="1" smtClean="0">
                              <a:latin typeface="Cambria Math" panose="02040503050406030204" pitchFamily="18" charset="0"/>
                              <a:cs typeface="Segoe UI" panose="020B0502040204020203" pitchFamily="34" charset="0"/>
                            </a:rPr>
                          </m:ctrlPr>
                        </m:mPr>
                        <m:mr>
                          <m:e>
                            <m:r>
                              <m:rPr>
                                <m:brk m:alnAt="7"/>
                              </m:rPr>
                              <a:rPr lang="en-GB" sz="2800" i="1" smtClean="0">
                                <a:latin typeface="Cambria Math" panose="02040503050406030204" pitchFamily="18" charset="0"/>
                                <a:ea typeface="Cambria Math" panose="02040503050406030204" pitchFamily="18" charset="0"/>
                                <a:cs typeface="Segoe UI" panose="020B0502040204020203" pitchFamily="34" charset="0"/>
                              </a:rPr>
                              <m:t>⋮</m:t>
                            </m:r>
                          </m:e>
                          <m:e>
                            <m:r>
                              <a:rPr lang="en-US" sz="2800" b="0" i="1" smtClean="0">
                                <a:latin typeface="Cambria Math" panose="02040503050406030204" pitchFamily="18" charset="0"/>
                                <a:ea typeface="Cambria Math" panose="02040503050406030204" pitchFamily="18" charset="0"/>
                                <a:cs typeface="Segoe UI" panose="020B0502040204020203" pitchFamily="34" charset="0"/>
                              </a:rPr>
                              <m:t>      </m:t>
                            </m:r>
                          </m:e>
                          <m:e>
                            <m:r>
                              <a:rPr lang="en-US" sz="2800" b="0" i="1" smtClean="0">
                                <a:latin typeface="Cambria Math" panose="02040503050406030204" pitchFamily="18" charset="0"/>
                                <a:cs typeface="Segoe UI" panose="020B0502040204020203" pitchFamily="34" charset="0"/>
                              </a:rPr>
                              <m:t> </m:t>
                            </m:r>
                          </m:e>
                        </m:mr>
                        <m:mr>
                          <m:e>
                            <m:r>
                              <m:rPr>
                                <m:nor/>
                              </m:rPr>
                              <a:rPr lang="en-GB" sz="2800" dirty="0">
                                <a:latin typeface="Segoe UI" panose="020B0502040204020203" pitchFamily="34" charset="0"/>
                                <a:ea typeface="Segoe UI" panose="020B0502040204020203" pitchFamily="34" charset="0"/>
                                <a:cs typeface="Segoe UI" panose="020B0502040204020203" pitchFamily="34" charset="0"/>
                              </a:rPr>
                              <m:t>e</m:t>
                            </m:r>
                            <m:r>
                              <m:rPr>
                                <m:nor/>
                              </m:rPr>
                              <a:rPr lang="en-GB" sz="2800" baseline="-25000" dirty="0">
                                <a:latin typeface="Segoe UI" panose="020B0502040204020203" pitchFamily="34" charset="0"/>
                                <a:ea typeface="Segoe UI" panose="020B0502040204020203" pitchFamily="34" charset="0"/>
                                <a:cs typeface="Segoe UI" panose="020B0502040204020203" pitchFamily="34" charset="0"/>
                              </a:rPr>
                              <m:t>3</m:t>
                            </m:r>
                          </m:e>
                          <m:e>
                            <m:r>
                              <a:rPr lang="en-US" sz="2800" b="0" i="1" smtClean="0">
                                <a:latin typeface="Cambria Math" panose="02040503050406030204" pitchFamily="18" charset="0"/>
                                <a:cs typeface="Segoe UI" panose="020B0502040204020203" pitchFamily="34" charset="0"/>
                              </a:rPr>
                              <m:t> </m:t>
                            </m:r>
                          </m:e>
                          <m:e>
                            <m:r>
                              <a:rPr lang="en-US" sz="2800" b="0" i="1" smtClean="0">
                                <a:latin typeface="Cambria Math" panose="02040503050406030204" pitchFamily="18" charset="0"/>
                                <a:cs typeface="Segoe UI" panose="020B0502040204020203" pitchFamily="34" charset="0"/>
                              </a:rPr>
                              <m:t> </m:t>
                            </m:r>
                          </m:e>
                        </m:mr>
                      </m:m>
                      <m:m>
                        <m:mPr>
                          <m:mcs>
                            <m:mc>
                              <m:mcPr>
                                <m:count m:val="3"/>
                                <m:mcJc m:val="center"/>
                              </m:mcPr>
                            </m:mc>
                          </m:mcs>
                          <m:ctrlPr>
                            <a:rPr lang="en-GB" sz="2800" i="1" smtClean="0">
                              <a:latin typeface="Cambria Math" panose="02040503050406030204" pitchFamily="18" charset="0"/>
                              <a:cs typeface="Segoe UI" panose="020B0502040204020203" pitchFamily="34" charset="0"/>
                            </a:rPr>
                          </m:ctrlPr>
                        </m:mPr>
                        <m:mr>
                          <m:e>
                            <m:r>
                              <m:rPr>
                                <m:brk m:alnAt="7"/>
                              </m:rPr>
                              <a:rPr lang="en-GB" sz="2800" i="1" smtClean="0">
                                <a:latin typeface="Cambria Math" panose="02040503050406030204" pitchFamily="18" charset="0"/>
                                <a:ea typeface="Cambria Math" panose="02040503050406030204" pitchFamily="18" charset="0"/>
                                <a:cs typeface="Segoe UI" panose="020B0502040204020203" pitchFamily="34" charset="0"/>
                              </a:rPr>
                              <m:t>⋮</m:t>
                            </m:r>
                          </m:e>
                          <m:e>
                            <m:r>
                              <a:rPr lang="en-GB" sz="2800" i="1" smtClean="0">
                                <a:latin typeface="Cambria Math" panose="02040503050406030204" pitchFamily="18" charset="0"/>
                                <a:ea typeface="Cambria Math" panose="02040503050406030204" pitchFamily="18" charset="0"/>
                                <a:cs typeface="Segoe UI" panose="020B0502040204020203" pitchFamily="34" charset="0"/>
                              </a:rPr>
                              <m:t>⋮</m:t>
                            </m:r>
                          </m:e>
                          <m:e>
                            <m:r>
                              <a:rPr lang="en-GB" sz="280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b="0" i="1" smtClean="0">
                                <a:latin typeface="Cambria Math" panose="02040503050406030204" pitchFamily="18" charset="0"/>
                                <a:cs typeface="Segoe UI" panose="020B0502040204020203" pitchFamily="34" charset="0"/>
                              </a:rPr>
                              <m:t>0</m:t>
                            </m:r>
                          </m:e>
                          <m:e>
                            <m:r>
                              <a:rPr lang="en-US" sz="2800" b="0" i="1" smtClean="0">
                                <a:latin typeface="Cambria Math" panose="02040503050406030204" pitchFamily="18" charset="0"/>
                                <a:cs typeface="Segoe UI" panose="020B0502040204020203" pitchFamily="34" charset="0"/>
                              </a:rPr>
                              <m:t>0</m:t>
                            </m:r>
                          </m:e>
                          <m:e>
                            <m:r>
                              <a:rPr lang="en-US" sz="2800" b="0" i="1" smtClean="0">
                                <a:latin typeface="Cambria Math" panose="02040503050406030204" pitchFamily="18" charset="0"/>
                                <a:cs typeface="Segoe UI" panose="020B0502040204020203" pitchFamily="34" charset="0"/>
                              </a:rPr>
                              <m:t>1</m:t>
                            </m:r>
                          </m:e>
                        </m:mr>
                      </m:m>
                    </m:oMath>
                  </m:oMathPara>
                </a14:m>
                <a:endParaRPr lang="en-US" sz="2800" dirty="0">
                  <a:latin typeface="Segoe UI" panose="020B0502040204020203" pitchFamily="34" charset="0"/>
                  <a:cs typeface="Segoe UI" panose="020B0502040204020203" pitchFamily="34" charset="0"/>
                </a:endParaRPr>
              </a:p>
              <a:p>
                <a:pPr marL="0" indent="0">
                  <a:buNone/>
                </a:pPr>
                <a:endParaRPr lang="en-GB" sz="32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429395" y="1181192"/>
                <a:ext cx="11525250" cy="5308278"/>
              </a:xfrm>
              <a:blipFill>
                <a:blip r:embed="rId3"/>
                <a:stretch>
                  <a:fillRect l="-1058" t="-1263"/>
                </a:stretch>
              </a:blipFill>
            </p:spPr>
            <p:txBody>
              <a:bodyPr/>
              <a:lstStyle/>
              <a:p>
                <a:r>
                  <a:rPr lang="en-US">
                    <a:noFill/>
                  </a:rPr>
                  <a:t> </a:t>
                </a:r>
              </a:p>
            </p:txBody>
          </p:sp>
        </mc:Fallback>
      </mc:AlternateContent>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Coding Multi-Class Labels</a:t>
            </a:r>
            <a:endParaRPr lang="en-US" dirty="0">
              <a:latin typeface="Segoe"/>
            </a:endParaRPr>
          </a:p>
        </p:txBody>
      </p:sp>
      <p:sp>
        <p:nvSpPr>
          <p:cNvPr id="5" name="Content Placeholder 6">
            <a:extLst>
              <a:ext uri="{FF2B5EF4-FFF2-40B4-BE49-F238E27FC236}">
                <a16:creationId xmlns:a16="http://schemas.microsoft.com/office/drawing/2014/main" id="{58E61623-C4FC-4864-9B18-E9CAB43D8C50}"/>
              </a:ext>
            </a:extLst>
          </p:cNvPr>
          <p:cNvSpPr txBox="1">
            <a:spLocks/>
          </p:cNvSpPr>
          <p:nvPr/>
        </p:nvSpPr>
        <p:spPr>
          <a:xfrm>
            <a:off x="4193155" y="2993721"/>
            <a:ext cx="5556651" cy="56420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r>
              <a:rPr kumimoji="0" lang="en-GB" sz="2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Label        One-hot encoding</a:t>
            </a:r>
          </a:p>
          <a:p>
            <a:pPr marL="0" marR="0" lvl="0" indent="0" algn="l" defTabSz="914088" rtl="0" eaLnBrk="1" fontAlgn="auto" latinLnBrk="0" hangingPunct="1">
              <a:lnSpc>
                <a:spcPct val="100000"/>
              </a:lnSpc>
              <a:spcBef>
                <a:spcPts val="1400"/>
              </a:spcBef>
              <a:spcAft>
                <a:spcPts val="0"/>
              </a:spcAft>
              <a:buClrTx/>
              <a:buSzTx/>
              <a:buFont typeface="Arial" pitchFamily="34" charset="0"/>
              <a:buNone/>
              <a:tabLst/>
              <a:defRPr/>
            </a:pPr>
            <a:endParaRPr kumimoji="0" lang="en-GB" sz="3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88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845" cy="1142999"/>
          </a:xfrm>
        </p:spPr>
        <p:txBody>
          <a:bodyPr>
            <a:normAutofit fontScale="90000"/>
          </a:bodyPr>
          <a:lstStyle/>
          <a:p>
            <a:br>
              <a:rPr lang="en-US" dirty="0">
                <a:latin typeface="Segoe"/>
              </a:rPr>
            </a:br>
            <a:r>
              <a:rPr lang="en-US" dirty="0">
                <a:latin typeface="Segoe"/>
              </a:rPr>
              <a:t>   </a:t>
            </a:r>
            <a:r>
              <a:rPr lang="en-US" dirty="0">
                <a:latin typeface="Segoe UI" panose="020B0502040204020203" pitchFamily="34" charset="0"/>
                <a:cs typeface="Segoe UI" panose="020B0502040204020203" pitchFamily="34" charset="0"/>
              </a:rPr>
              <a:t>Classification with the Categorical Distribution</a:t>
            </a:r>
            <a:endParaRPr lang="en-US" dirty="0">
              <a:latin typeface="Segoe"/>
            </a:endParaRPr>
          </a:p>
        </p:txBody>
      </p:sp>
      <p:sp>
        <p:nvSpPr>
          <p:cNvPr id="13" name="TextBox 12">
            <a:extLst>
              <a:ext uri="{FF2B5EF4-FFF2-40B4-BE49-F238E27FC236}">
                <a16:creationId xmlns:a16="http://schemas.microsoft.com/office/drawing/2014/main" id="{400A55DD-E44B-4EE7-8249-6960090C063B}"/>
              </a:ext>
            </a:extLst>
          </p:cNvPr>
          <p:cNvSpPr txBox="1"/>
          <p:nvPr/>
        </p:nvSpPr>
        <p:spPr>
          <a:xfrm>
            <a:off x="5731490" y="5883179"/>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,0,0)</a:t>
            </a:r>
          </a:p>
        </p:txBody>
      </p:sp>
      <p:cxnSp>
        <p:nvCxnSpPr>
          <p:cNvPr id="14" name="Straight Arrow Connector 13">
            <a:extLst>
              <a:ext uri="{FF2B5EF4-FFF2-40B4-BE49-F238E27FC236}">
                <a16:creationId xmlns:a16="http://schemas.microsoft.com/office/drawing/2014/main" id="{B01D8E94-7842-464B-8656-DE391A143E59}"/>
              </a:ext>
            </a:extLst>
          </p:cNvPr>
          <p:cNvCxnSpPr>
            <a:cxnSpLocks/>
          </p:cNvCxnSpPr>
          <p:nvPr/>
        </p:nvCxnSpPr>
        <p:spPr>
          <a:xfrm flipV="1">
            <a:off x="7303405" y="1250220"/>
            <a:ext cx="57124" cy="3042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D31230-1053-4593-B1DD-B363C2843B9D}"/>
              </a:ext>
            </a:extLst>
          </p:cNvPr>
          <p:cNvCxnSpPr>
            <a:cxnSpLocks/>
          </p:cNvCxnSpPr>
          <p:nvPr/>
        </p:nvCxnSpPr>
        <p:spPr>
          <a:xfrm>
            <a:off x="7303405" y="4292379"/>
            <a:ext cx="4759286" cy="503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2C0DA4-404D-4138-95C6-60974F354C80}"/>
              </a:ext>
            </a:extLst>
          </p:cNvPr>
          <p:cNvCxnSpPr>
            <a:cxnSpLocks/>
          </p:cNvCxnSpPr>
          <p:nvPr/>
        </p:nvCxnSpPr>
        <p:spPr>
          <a:xfrm flipH="1">
            <a:off x="5250653" y="4292379"/>
            <a:ext cx="2052752" cy="23609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9DE81597-E5C8-49AC-879C-228DB097CBBE}"/>
              </a:ext>
            </a:extLst>
          </p:cNvPr>
          <p:cNvSpPr/>
          <p:nvPr/>
        </p:nvSpPr>
        <p:spPr>
          <a:xfrm rot="20692137">
            <a:off x="5356601" y="1829454"/>
            <a:ext cx="4918050" cy="3502595"/>
          </a:xfrm>
          <a:prstGeom prst="triangle">
            <a:avLst/>
          </a:prstGeom>
          <a:solidFill>
            <a:schemeClr val="accent1">
              <a:alpha val="2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10B2E4CB-A39F-47CB-8D42-5276519BB11D}"/>
              </a:ext>
            </a:extLst>
          </p:cNvPr>
          <p:cNvSpPr txBox="1"/>
          <p:nvPr/>
        </p:nvSpPr>
        <p:spPr>
          <a:xfrm>
            <a:off x="10597010" y="4292379"/>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(0,e</a:t>
            </a:r>
            <a:r>
              <a:rPr kumimoji="0" lang="en-US" sz="2000" b="0" i="0" u="none" strike="noStrike" kern="1200" cap="none" spc="0" normalizeH="0" baseline="-25000" noProof="0" dirty="0">
                <a:ln>
                  <a:noFill/>
                </a:ln>
                <a:solidFill>
                  <a:prstClr val="black"/>
                </a:solidFill>
                <a:effectLst/>
                <a:uLnTx/>
                <a:uFillTx/>
                <a:latin typeface="Calibri"/>
                <a:ea typeface="+mn-ea"/>
                <a:cs typeface="+mn-cs"/>
              </a:rPr>
              <a:t>2</a:t>
            </a:r>
            <a:r>
              <a:rPr kumimoji="0" lang="en-US"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19" name="TextBox 18">
            <a:extLst>
              <a:ext uri="{FF2B5EF4-FFF2-40B4-BE49-F238E27FC236}">
                <a16:creationId xmlns:a16="http://schemas.microsoft.com/office/drawing/2014/main" id="{C8E6180E-BA18-479E-9CB5-FE184B318823}"/>
              </a:ext>
            </a:extLst>
          </p:cNvPr>
          <p:cNvSpPr txBox="1"/>
          <p:nvPr/>
        </p:nvSpPr>
        <p:spPr>
          <a:xfrm>
            <a:off x="7291373" y="1569234"/>
            <a:ext cx="104850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(0,0, e</a:t>
            </a:r>
            <a:r>
              <a:rPr kumimoji="0" lang="en-US" sz="2000" b="0" i="0" u="none" strike="noStrike" kern="1200" cap="none" spc="0" normalizeH="0" baseline="-25000" noProof="0" dirty="0">
                <a:ln>
                  <a:noFill/>
                </a:ln>
                <a:solidFill>
                  <a:prstClr val="black"/>
                </a:solidFill>
                <a:effectLst/>
                <a:uLnTx/>
                <a:uFillTx/>
                <a:latin typeface="Calibri"/>
                <a:ea typeface="+mn-ea"/>
                <a:cs typeface="+mn-cs"/>
              </a:rPr>
              <a:t>3</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p>
        </p:txBody>
      </p:sp>
      <mc:AlternateContent xmlns:mc="http://schemas.openxmlformats.org/markup-compatibility/2006" xmlns:a14="http://schemas.microsoft.com/office/drawing/2010/main">
        <mc:Choice Requires="a14">
          <p:sp>
            <p:nvSpPr>
              <p:cNvPr id="20" name="Content Placeholder 6">
                <a:extLst>
                  <a:ext uri="{FF2B5EF4-FFF2-40B4-BE49-F238E27FC236}">
                    <a16:creationId xmlns:a16="http://schemas.microsoft.com/office/drawing/2014/main" id="{B7DB0CBB-1BE9-4AC2-B4BE-251B63F41B61}"/>
                  </a:ext>
                </a:extLst>
              </p:cNvPr>
              <p:cNvSpPr>
                <a:spLocks noGrp="1"/>
              </p:cNvSpPr>
              <p:nvPr>
                <p:ph sz="quarter" idx="10"/>
              </p:nvPr>
            </p:nvSpPr>
            <p:spPr>
              <a:xfrm>
                <a:off x="378594" y="1615858"/>
                <a:ext cx="5295771" cy="4917946"/>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Visualize the categorical distribution as a simplex    </a:t>
                </a:r>
              </a:p>
              <a:p>
                <a:r>
                  <a:rPr lang="en-GB" sz="2800" dirty="0">
                    <a:latin typeface="Segoe UI" panose="020B0502040204020203" pitchFamily="34" charset="0"/>
                    <a:ea typeface="Segoe UI" panose="020B0502040204020203" pitchFamily="34" charset="0"/>
                    <a:cs typeface="Segoe UI" panose="020B0502040204020203" pitchFamily="34" charset="0"/>
                  </a:rPr>
                  <a:t>Example; encode 3 possible categories:  {e</a:t>
                </a:r>
                <a:r>
                  <a:rPr lang="en-GB" sz="2800" baseline="-25000" dirty="0">
                    <a:latin typeface="Segoe UI" panose="020B0502040204020203" pitchFamily="34" charset="0"/>
                    <a:ea typeface="Segoe UI" panose="020B0502040204020203" pitchFamily="34" charset="0"/>
                    <a:cs typeface="Segoe UI" panose="020B0502040204020203" pitchFamily="34" charset="0"/>
                  </a:rPr>
                  <a:t>1</a:t>
                </a:r>
                <a:r>
                  <a:rPr lang="en-GB" sz="2800" dirty="0">
                    <a:latin typeface="Segoe UI" panose="020B0502040204020203" pitchFamily="34" charset="0"/>
                    <a:ea typeface="Segoe UI" panose="020B0502040204020203" pitchFamily="34" charset="0"/>
                    <a:cs typeface="Segoe UI" panose="020B0502040204020203" pitchFamily="34" charset="0"/>
                  </a:rPr>
                  <a:t>, e</a:t>
                </a:r>
                <a:r>
                  <a:rPr lang="en-GB" sz="2800" baseline="-25000" dirty="0">
                    <a:latin typeface="Segoe UI" panose="020B0502040204020203" pitchFamily="34" charset="0"/>
                    <a:ea typeface="Segoe UI" panose="020B0502040204020203" pitchFamily="34" charset="0"/>
                    <a:cs typeface="Segoe UI" panose="020B0502040204020203" pitchFamily="34" charset="0"/>
                  </a:rPr>
                  <a:t>2</a:t>
                </a:r>
                <a:r>
                  <a:rPr lang="en-GB" sz="2800" dirty="0">
                    <a:latin typeface="Segoe UI" panose="020B0502040204020203" pitchFamily="34" charset="0"/>
                    <a:ea typeface="Segoe UI" panose="020B0502040204020203" pitchFamily="34" charset="0"/>
                    <a:cs typeface="Segoe UI" panose="020B0502040204020203" pitchFamily="34" charset="0"/>
                  </a:rPr>
                  <a:t>, e</a:t>
                </a:r>
                <a:r>
                  <a:rPr lang="en-GB" sz="2800" baseline="-25000" dirty="0">
                    <a:latin typeface="Segoe UI" panose="020B0502040204020203" pitchFamily="34" charset="0"/>
                    <a:ea typeface="Segoe UI" panose="020B0502040204020203" pitchFamily="34" charset="0"/>
                    <a:cs typeface="Segoe UI" panose="020B0502040204020203" pitchFamily="34" charset="0"/>
                  </a:rPr>
                  <a:t>3</a:t>
                </a:r>
                <a:r>
                  <a:rPr lang="en-GB" sz="2800" dirty="0">
                    <a:latin typeface="Segoe UI" panose="020B0502040204020203" pitchFamily="34" charset="0"/>
                    <a:ea typeface="Segoe UI" panose="020B0502040204020203" pitchFamily="34" charset="0"/>
                    <a:cs typeface="Segoe UI" panose="020B0502040204020203" pitchFamily="34" charset="0"/>
                  </a:rPr>
                  <a:t>,}</a:t>
                </a:r>
              </a:p>
              <a:p>
                <a:r>
                  <a:rPr lang="en-GB" sz="2800" dirty="0">
                    <a:latin typeface="Segoe UI" panose="020B0502040204020203" pitchFamily="34" charset="0"/>
                    <a:ea typeface="Segoe UI" panose="020B0502040204020203" pitchFamily="34" charset="0"/>
                    <a:cs typeface="Segoe UI" panose="020B0502040204020203" pitchFamily="34" charset="0"/>
                  </a:rPr>
                  <a:t>Each category falls at the vertex of the simplex with probability,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𝜃</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𝜋</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𝜋</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𝜋</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3</m:t>
                            </m:r>
                          </m:sub>
                        </m:sSub>
                      </m:e>
                    </m:d>
                  </m:oMath>
                </a14:m>
                <a:r>
                  <a:rPr lang="en-GB" sz="2800" dirty="0">
                    <a:latin typeface="Segoe UI" panose="020B0502040204020203" pitchFamily="34" charset="0"/>
                    <a:ea typeface="Segoe UI" panose="020B0502040204020203" pitchFamily="34" charset="0"/>
                    <a:cs typeface="Segoe UI" panose="020B0502040204020203" pitchFamily="34" charset="0"/>
                  </a:rPr>
                  <a:t> and </a:t>
                </a:r>
                <a14:m>
                  <m:oMath xmlns:m="http://schemas.openxmlformats.org/officeDocument/2006/math">
                    <m:nary>
                      <m:naryPr>
                        <m:chr m:val="∑"/>
                        <m:supHide m:val="on"/>
                        <m:ctrlPr>
                          <a:rPr lang="en-GB" sz="280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𝑖</m:t>
                        </m:r>
                      </m:sub>
                      <m:sup/>
                      <m:e>
                        <m:sSub>
                          <m:sSubPr>
                            <m:ctrlPr>
                              <a:rPr lang="en-GB" sz="2800" i="1" smtClean="0">
                                <a:latin typeface="Cambria Math" panose="02040503050406030204" pitchFamily="18" charset="0"/>
                                <a:cs typeface="Segoe UI" panose="020B0502040204020203" pitchFamily="34" charset="0"/>
                              </a:rPr>
                            </m:ctrlPr>
                          </m:sSubPr>
                          <m:e>
                            <m:r>
                              <a:rPr lang="en-GB" sz="2800" i="1" smtClean="0">
                                <a:latin typeface="Cambria Math" panose="02040503050406030204" pitchFamily="18" charset="0"/>
                                <a:ea typeface="Cambria Math" panose="02040503050406030204" pitchFamily="18" charset="0"/>
                                <a:cs typeface="Segoe UI" panose="020B0502040204020203" pitchFamily="34" charset="0"/>
                              </a:rPr>
                              <m:t>𝜋</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=1</m:t>
                        </m:r>
                      </m:e>
                    </m:nary>
                  </m:oMath>
                </a14:m>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20" name="Content Placeholder 6">
                <a:extLst>
                  <a:ext uri="{FF2B5EF4-FFF2-40B4-BE49-F238E27FC236}">
                    <a16:creationId xmlns:a16="http://schemas.microsoft.com/office/drawing/2014/main" id="{B7DB0CBB-1BE9-4AC2-B4BE-251B63F41B61}"/>
                  </a:ext>
                </a:extLst>
              </p:cNvPr>
              <p:cNvSpPr>
                <a:spLocks noGrp="1" noRot="1" noChangeAspect="1" noMove="1" noResize="1" noEditPoints="1" noAdjustHandles="1" noChangeArrowheads="1" noChangeShapeType="1" noTextEdit="1"/>
              </p:cNvSpPr>
              <p:nvPr>
                <p:ph sz="quarter" idx="10"/>
              </p:nvPr>
            </p:nvSpPr>
            <p:spPr>
              <a:xfrm>
                <a:off x="378594" y="1615858"/>
                <a:ext cx="5295771" cy="4917946"/>
              </a:xfrm>
              <a:blipFill>
                <a:blip r:embed="rId3"/>
                <a:stretch>
                  <a:fillRect l="-2071" t="-1239"/>
                </a:stretch>
              </a:blipFill>
            </p:spPr>
            <p:txBody>
              <a:bodyPr/>
              <a:lstStyle/>
              <a:p>
                <a:r>
                  <a:rPr lang="en-US">
                    <a:noFill/>
                  </a:rPr>
                  <a:t> </a:t>
                </a:r>
              </a:p>
            </p:txBody>
          </p:sp>
        </mc:Fallback>
      </mc:AlternateContent>
    </p:spTree>
    <p:extLst>
      <p:ext uri="{BB962C8B-B14F-4D97-AF65-F5344CB8AC3E}">
        <p14:creationId xmlns:p14="http://schemas.microsoft.com/office/powerpoint/2010/main" val="598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p:bldP spid="19" grpId="0"/>
      <p:bldP spid="20"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650735F0-A531-42AA-9BA5-4B8F0B4AF2C7}"/>
              </a:ext>
            </a:extLst>
          </p:cNvPr>
          <p:cNvSpPr/>
          <p:nvPr/>
        </p:nvSpPr>
        <p:spPr>
          <a:xfrm>
            <a:off x="2808088" y="1079687"/>
            <a:ext cx="6575824" cy="4586670"/>
          </a:xfrm>
          <a:prstGeom prst="triangl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CFE0EE7B-FCBD-44AB-AAAE-B3BD8F89D1AF}"/>
              </a:ext>
            </a:extLst>
          </p:cNvPr>
          <p:cNvSpPr txBox="1"/>
          <p:nvPr/>
        </p:nvSpPr>
        <p:spPr>
          <a:xfrm>
            <a:off x="5622851" y="679577"/>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(0,0,4)</a:t>
            </a:r>
          </a:p>
        </p:txBody>
      </p:sp>
      <p:sp>
        <p:nvSpPr>
          <p:cNvPr id="7" name="TextBox 6">
            <a:extLst>
              <a:ext uri="{FF2B5EF4-FFF2-40B4-BE49-F238E27FC236}">
                <a16:creationId xmlns:a16="http://schemas.microsoft.com/office/drawing/2014/main" id="{E9110D13-F2E5-4C4F-A5B9-EB85EB597498}"/>
              </a:ext>
            </a:extLst>
          </p:cNvPr>
          <p:cNvSpPr txBox="1"/>
          <p:nvPr/>
        </p:nvSpPr>
        <p:spPr>
          <a:xfrm>
            <a:off x="9294628" y="5466302"/>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(0,4,0)</a:t>
            </a:r>
          </a:p>
        </p:txBody>
      </p:sp>
      <p:sp>
        <p:nvSpPr>
          <p:cNvPr id="8" name="TextBox 7">
            <a:extLst>
              <a:ext uri="{FF2B5EF4-FFF2-40B4-BE49-F238E27FC236}">
                <a16:creationId xmlns:a16="http://schemas.microsoft.com/office/drawing/2014/main" id="{331B7D49-C497-438B-BC8C-ABBD17D29A58}"/>
              </a:ext>
            </a:extLst>
          </p:cNvPr>
          <p:cNvSpPr txBox="1"/>
          <p:nvPr/>
        </p:nvSpPr>
        <p:spPr>
          <a:xfrm>
            <a:off x="1951074" y="5466302"/>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(4,0,0)</a:t>
            </a:r>
          </a:p>
        </p:txBody>
      </p:sp>
      <p:sp>
        <p:nvSpPr>
          <p:cNvPr id="10" name="Oval 9">
            <a:extLst>
              <a:ext uri="{FF2B5EF4-FFF2-40B4-BE49-F238E27FC236}">
                <a16:creationId xmlns:a16="http://schemas.microsoft.com/office/drawing/2014/main" id="{AF45EA98-E3F3-47F5-97CE-C760F964609F}"/>
              </a:ext>
            </a:extLst>
          </p:cNvPr>
          <p:cNvSpPr/>
          <p:nvPr/>
        </p:nvSpPr>
        <p:spPr>
          <a:xfrm>
            <a:off x="9294628" y="5604766"/>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a:extLst>
              <a:ext uri="{FF2B5EF4-FFF2-40B4-BE49-F238E27FC236}">
                <a16:creationId xmlns:a16="http://schemas.microsoft.com/office/drawing/2014/main" id="{D030F073-852E-4858-BB0E-C2784D3DFDB9}"/>
              </a:ext>
            </a:extLst>
          </p:cNvPr>
          <p:cNvSpPr/>
          <p:nvPr/>
        </p:nvSpPr>
        <p:spPr>
          <a:xfrm>
            <a:off x="2743406" y="5581613"/>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a:extLst>
              <a:ext uri="{FF2B5EF4-FFF2-40B4-BE49-F238E27FC236}">
                <a16:creationId xmlns:a16="http://schemas.microsoft.com/office/drawing/2014/main" id="{088CAE76-4972-44BB-B9D5-98DD18CE9889}"/>
              </a:ext>
            </a:extLst>
          </p:cNvPr>
          <p:cNvSpPr/>
          <p:nvPr/>
        </p:nvSpPr>
        <p:spPr>
          <a:xfrm>
            <a:off x="6031318" y="1018096"/>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EEC93716-634C-4B67-8BCA-D263A0E23CFF}"/>
              </a:ext>
            </a:extLst>
          </p:cNvPr>
          <p:cNvSpPr/>
          <p:nvPr/>
        </p:nvSpPr>
        <p:spPr>
          <a:xfrm>
            <a:off x="6043768" y="3162641"/>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a:extLst>
              <a:ext uri="{FF2B5EF4-FFF2-40B4-BE49-F238E27FC236}">
                <a16:creationId xmlns:a16="http://schemas.microsoft.com/office/drawing/2014/main" id="{F7567310-6932-4685-ABBF-1FD8495ACB34}"/>
              </a:ext>
            </a:extLst>
          </p:cNvPr>
          <p:cNvSpPr/>
          <p:nvPr/>
        </p:nvSpPr>
        <p:spPr>
          <a:xfrm>
            <a:off x="5144880" y="4335477"/>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a:extLst>
              <a:ext uri="{FF2B5EF4-FFF2-40B4-BE49-F238E27FC236}">
                <a16:creationId xmlns:a16="http://schemas.microsoft.com/office/drawing/2014/main" id="{70BC56BA-2D41-4A29-825D-4DC724540590}"/>
              </a:ext>
            </a:extLst>
          </p:cNvPr>
          <p:cNvSpPr/>
          <p:nvPr/>
        </p:nvSpPr>
        <p:spPr>
          <a:xfrm>
            <a:off x="6871189" y="4334122"/>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a:extLst>
              <a:ext uri="{FF2B5EF4-FFF2-40B4-BE49-F238E27FC236}">
                <a16:creationId xmlns:a16="http://schemas.microsoft.com/office/drawing/2014/main" id="{AA239B70-A6D2-402C-B939-F41988D26C78}"/>
              </a:ext>
            </a:extLst>
          </p:cNvPr>
          <p:cNvSpPr/>
          <p:nvPr/>
        </p:nvSpPr>
        <p:spPr>
          <a:xfrm>
            <a:off x="8363731" y="4316738"/>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a:extLst>
              <a:ext uri="{FF2B5EF4-FFF2-40B4-BE49-F238E27FC236}">
                <a16:creationId xmlns:a16="http://schemas.microsoft.com/office/drawing/2014/main" id="{709D6663-2881-4B05-9CC0-55D076F50581}"/>
              </a:ext>
            </a:extLst>
          </p:cNvPr>
          <p:cNvSpPr/>
          <p:nvPr/>
        </p:nvSpPr>
        <p:spPr>
          <a:xfrm>
            <a:off x="6031316" y="5612013"/>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a:extLst>
              <a:ext uri="{FF2B5EF4-FFF2-40B4-BE49-F238E27FC236}">
                <a16:creationId xmlns:a16="http://schemas.microsoft.com/office/drawing/2014/main" id="{741BE28F-2AD6-4D35-92DE-C658C3A0A41A}"/>
              </a:ext>
            </a:extLst>
          </p:cNvPr>
          <p:cNvSpPr/>
          <p:nvPr/>
        </p:nvSpPr>
        <p:spPr>
          <a:xfrm>
            <a:off x="4399660" y="5604765"/>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80E3F596-A0F7-4A92-9CAB-91C6D813608B}"/>
              </a:ext>
            </a:extLst>
          </p:cNvPr>
          <p:cNvSpPr/>
          <p:nvPr/>
        </p:nvSpPr>
        <p:spPr>
          <a:xfrm>
            <a:off x="7657517" y="5581613"/>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a:extLst>
              <a:ext uri="{FF2B5EF4-FFF2-40B4-BE49-F238E27FC236}">
                <a16:creationId xmlns:a16="http://schemas.microsoft.com/office/drawing/2014/main" id="{5D10760B-EDD4-4276-8BD1-058B4F859125}"/>
              </a:ext>
            </a:extLst>
          </p:cNvPr>
          <p:cNvSpPr/>
          <p:nvPr/>
        </p:nvSpPr>
        <p:spPr>
          <a:xfrm>
            <a:off x="3685607" y="4316738"/>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ECB980C2-51D2-4A97-8E3C-6E69C0932EE8}"/>
              </a:ext>
            </a:extLst>
          </p:cNvPr>
          <p:cNvSpPr/>
          <p:nvPr/>
        </p:nvSpPr>
        <p:spPr>
          <a:xfrm>
            <a:off x="4517738" y="3166991"/>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a:extLst>
              <a:ext uri="{FF2B5EF4-FFF2-40B4-BE49-F238E27FC236}">
                <a16:creationId xmlns:a16="http://schemas.microsoft.com/office/drawing/2014/main" id="{254CFF17-5B14-411A-BBFB-BC22412A0AF7}"/>
              </a:ext>
            </a:extLst>
          </p:cNvPr>
          <p:cNvSpPr/>
          <p:nvPr/>
        </p:nvSpPr>
        <p:spPr>
          <a:xfrm>
            <a:off x="7569798" y="3166991"/>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30B4829E-AB20-4237-B36F-43FEB1BA8A53}"/>
              </a:ext>
            </a:extLst>
          </p:cNvPr>
          <p:cNvSpPr txBox="1"/>
          <p:nvPr/>
        </p:nvSpPr>
        <p:spPr>
          <a:xfrm>
            <a:off x="3991192" y="5778313"/>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(3,1,0)</a:t>
            </a:r>
          </a:p>
        </p:txBody>
      </p:sp>
      <p:sp>
        <p:nvSpPr>
          <p:cNvPr id="25" name="TextBox 24">
            <a:extLst>
              <a:ext uri="{FF2B5EF4-FFF2-40B4-BE49-F238E27FC236}">
                <a16:creationId xmlns:a16="http://schemas.microsoft.com/office/drawing/2014/main" id="{41EFDEEF-BB43-4FB9-BF34-AE115E12F86F}"/>
              </a:ext>
            </a:extLst>
          </p:cNvPr>
          <p:cNvSpPr txBox="1"/>
          <p:nvPr/>
        </p:nvSpPr>
        <p:spPr>
          <a:xfrm>
            <a:off x="5622851" y="5778313"/>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(2,2,0)</a:t>
            </a:r>
          </a:p>
        </p:txBody>
      </p:sp>
      <p:sp>
        <p:nvSpPr>
          <p:cNvPr id="26" name="TextBox 25">
            <a:extLst>
              <a:ext uri="{FF2B5EF4-FFF2-40B4-BE49-F238E27FC236}">
                <a16:creationId xmlns:a16="http://schemas.microsoft.com/office/drawing/2014/main" id="{2CFF0ACD-323B-4B37-AF39-BAF9FEC97C76}"/>
              </a:ext>
            </a:extLst>
          </p:cNvPr>
          <p:cNvSpPr txBox="1"/>
          <p:nvPr/>
        </p:nvSpPr>
        <p:spPr>
          <a:xfrm>
            <a:off x="7249049" y="5778313"/>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(1,3,0)</a:t>
            </a:r>
          </a:p>
        </p:txBody>
      </p:sp>
      <p:sp>
        <p:nvSpPr>
          <p:cNvPr id="27" name="TextBox 26">
            <a:extLst>
              <a:ext uri="{FF2B5EF4-FFF2-40B4-BE49-F238E27FC236}">
                <a16:creationId xmlns:a16="http://schemas.microsoft.com/office/drawing/2014/main" id="{7CE95614-CED6-4A78-84B3-94887EB115D0}"/>
              </a:ext>
            </a:extLst>
          </p:cNvPr>
          <p:cNvSpPr txBox="1"/>
          <p:nvPr/>
        </p:nvSpPr>
        <p:spPr>
          <a:xfrm>
            <a:off x="8477693" y="4178272"/>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(0,3,1)</a:t>
            </a:r>
          </a:p>
        </p:txBody>
      </p:sp>
      <p:sp>
        <p:nvSpPr>
          <p:cNvPr id="28" name="TextBox 27">
            <a:extLst>
              <a:ext uri="{FF2B5EF4-FFF2-40B4-BE49-F238E27FC236}">
                <a16:creationId xmlns:a16="http://schemas.microsoft.com/office/drawing/2014/main" id="{3CDAEAF4-29D3-4309-B4D1-3478DB3C805F}"/>
              </a:ext>
            </a:extLst>
          </p:cNvPr>
          <p:cNvSpPr txBox="1"/>
          <p:nvPr/>
        </p:nvSpPr>
        <p:spPr>
          <a:xfrm>
            <a:off x="7722198" y="3007625"/>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(0,2,2)</a:t>
            </a:r>
          </a:p>
        </p:txBody>
      </p:sp>
      <p:sp>
        <p:nvSpPr>
          <p:cNvPr id="29" name="Oval 28">
            <a:extLst>
              <a:ext uri="{FF2B5EF4-FFF2-40B4-BE49-F238E27FC236}">
                <a16:creationId xmlns:a16="http://schemas.microsoft.com/office/drawing/2014/main" id="{66E2CB2E-4D05-44EC-A720-5A4C5B9F2292}"/>
              </a:ext>
            </a:extLst>
          </p:cNvPr>
          <p:cNvSpPr/>
          <p:nvPr/>
        </p:nvSpPr>
        <p:spPr>
          <a:xfrm>
            <a:off x="6866786" y="2134808"/>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D22FFDCB-F75B-4EFC-9EB1-D79B3F3816D7}"/>
              </a:ext>
            </a:extLst>
          </p:cNvPr>
          <p:cNvSpPr txBox="1"/>
          <p:nvPr/>
        </p:nvSpPr>
        <p:spPr>
          <a:xfrm>
            <a:off x="7016189" y="1996344"/>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(0,3,1)</a:t>
            </a:r>
          </a:p>
        </p:txBody>
      </p:sp>
      <p:sp>
        <p:nvSpPr>
          <p:cNvPr id="31" name="Oval 30">
            <a:extLst>
              <a:ext uri="{FF2B5EF4-FFF2-40B4-BE49-F238E27FC236}">
                <a16:creationId xmlns:a16="http://schemas.microsoft.com/office/drawing/2014/main" id="{003F3279-E929-46EF-91A4-CA59D9F170D2}"/>
              </a:ext>
            </a:extLst>
          </p:cNvPr>
          <p:cNvSpPr/>
          <p:nvPr/>
        </p:nvSpPr>
        <p:spPr>
          <a:xfrm>
            <a:off x="5195852" y="2148421"/>
            <a:ext cx="129363" cy="1231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F25821CD-1E91-40E4-BD98-2823D543B945}"/>
              </a:ext>
            </a:extLst>
          </p:cNvPr>
          <p:cNvSpPr txBox="1"/>
          <p:nvPr/>
        </p:nvSpPr>
        <p:spPr>
          <a:xfrm>
            <a:off x="2840932" y="4158313"/>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(3,0,1)</a:t>
            </a:r>
          </a:p>
        </p:txBody>
      </p:sp>
      <p:sp>
        <p:nvSpPr>
          <p:cNvPr id="33" name="TextBox 32">
            <a:extLst>
              <a:ext uri="{FF2B5EF4-FFF2-40B4-BE49-F238E27FC236}">
                <a16:creationId xmlns:a16="http://schemas.microsoft.com/office/drawing/2014/main" id="{9E99409D-D428-4CDC-9BF8-808ACF72E768}"/>
              </a:ext>
            </a:extLst>
          </p:cNvPr>
          <p:cNvSpPr txBox="1"/>
          <p:nvPr/>
        </p:nvSpPr>
        <p:spPr>
          <a:xfrm>
            <a:off x="3616082" y="3024176"/>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(2,0,2)</a:t>
            </a:r>
          </a:p>
        </p:txBody>
      </p:sp>
      <p:sp>
        <p:nvSpPr>
          <p:cNvPr id="34" name="TextBox 33">
            <a:extLst>
              <a:ext uri="{FF2B5EF4-FFF2-40B4-BE49-F238E27FC236}">
                <a16:creationId xmlns:a16="http://schemas.microsoft.com/office/drawing/2014/main" id="{C7ED8AAE-320D-487B-9F92-669DE833E727}"/>
              </a:ext>
            </a:extLst>
          </p:cNvPr>
          <p:cNvSpPr txBox="1"/>
          <p:nvPr/>
        </p:nvSpPr>
        <p:spPr>
          <a:xfrm>
            <a:off x="4314235" y="1996344"/>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(1,0,3)</a:t>
            </a:r>
          </a:p>
        </p:txBody>
      </p:sp>
      <p:sp>
        <p:nvSpPr>
          <p:cNvPr id="35" name="TextBox 34">
            <a:extLst>
              <a:ext uri="{FF2B5EF4-FFF2-40B4-BE49-F238E27FC236}">
                <a16:creationId xmlns:a16="http://schemas.microsoft.com/office/drawing/2014/main" id="{87937C28-C438-4F17-823D-FC33E1BAAEA6}"/>
              </a:ext>
            </a:extLst>
          </p:cNvPr>
          <p:cNvSpPr txBox="1"/>
          <p:nvPr/>
        </p:nvSpPr>
        <p:spPr>
          <a:xfrm>
            <a:off x="5604790" y="2731736"/>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(1,1,2)</a:t>
            </a:r>
          </a:p>
        </p:txBody>
      </p:sp>
      <p:sp>
        <p:nvSpPr>
          <p:cNvPr id="36" name="TextBox 35">
            <a:extLst>
              <a:ext uri="{FF2B5EF4-FFF2-40B4-BE49-F238E27FC236}">
                <a16:creationId xmlns:a16="http://schemas.microsoft.com/office/drawing/2014/main" id="{8077684C-430F-4862-82A9-F3AEBDFCB869}"/>
              </a:ext>
            </a:extLst>
          </p:cNvPr>
          <p:cNvSpPr txBox="1"/>
          <p:nvPr/>
        </p:nvSpPr>
        <p:spPr>
          <a:xfrm>
            <a:off x="6462721" y="3915274"/>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(1,2,1)</a:t>
            </a:r>
          </a:p>
        </p:txBody>
      </p:sp>
      <p:sp>
        <p:nvSpPr>
          <p:cNvPr id="37" name="TextBox 36">
            <a:extLst>
              <a:ext uri="{FF2B5EF4-FFF2-40B4-BE49-F238E27FC236}">
                <a16:creationId xmlns:a16="http://schemas.microsoft.com/office/drawing/2014/main" id="{E330A33E-9A10-4429-B06F-0D1899635A8B}"/>
              </a:ext>
            </a:extLst>
          </p:cNvPr>
          <p:cNvSpPr txBox="1"/>
          <p:nvPr/>
        </p:nvSpPr>
        <p:spPr>
          <a:xfrm>
            <a:off x="4722703" y="3958521"/>
            <a:ext cx="9462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(2,1,1)</a:t>
            </a:r>
          </a:p>
        </p:txBody>
      </p:sp>
      <p:sp>
        <p:nvSpPr>
          <p:cNvPr id="38" name="TextBox 37">
            <a:extLst>
              <a:ext uri="{FF2B5EF4-FFF2-40B4-BE49-F238E27FC236}">
                <a16:creationId xmlns:a16="http://schemas.microsoft.com/office/drawing/2014/main" id="{499C997D-B7FF-42F2-8681-326E15EF2876}"/>
              </a:ext>
            </a:extLst>
          </p:cNvPr>
          <p:cNvSpPr txBox="1"/>
          <p:nvPr/>
        </p:nvSpPr>
        <p:spPr>
          <a:xfrm>
            <a:off x="3118173" y="5223910"/>
            <a:ext cx="2806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A</a:t>
            </a:r>
          </a:p>
        </p:txBody>
      </p:sp>
      <p:sp>
        <p:nvSpPr>
          <p:cNvPr id="39" name="TextBox 38">
            <a:extLst>
              <a:ext uri="{FF2B5EF4-FFF2-40B4-BE49-F238E27FC236}">
                <a16:creationId xmlns:a16="http://schemas.microsoft.com/office/drawing/2014/main" id="{CD4CA244-B327-4A12-ABAB-FEE97ADCE5F1}"/>
              </a:ext>
            </a:extLst>
          </p:cNvPr>
          <p:cNvSpPr txBox="1"/>
          <p:nvPr/>
        </p:nvSpPr>
        <p:spPr>
          <a:xfrm>
            <a:off x="6791131" y="4435816"/>
            <a:ext cx="2806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B</a:t>
            </a:r>
          </a:p>
        </p:txBody>
      </p:sp>
      <p:sp>
        <p:nvSpPr>
          <p:cNvPr id="40" name="TextBox 39">
            <a:extLst>
              <a:ext uri="{FF2B5EF4-FFF2-40B4-BE49-F238E27FC236}">
                <a16:creationId xmlns:a16="http://schemas.microsoft.com/office/drawing/2014/main" id="{C88BFD09-4ECA-4BBE-84A8-D6878DB22773}"/>
              </a:ext>
            </a:extLst>
          </p:cNvPr>
          <p:cNvSpPr txBox="1"/>
          <p:nvPr/>
        </p:nvSpPr>
        <p:spPr>
          <a:xfrm>
            <a:off x="7231766" y="3007625"/>
            <a:ext cx="2806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C</a:t>
            </a:r>
          </a:p>
        </p:txBody>
      </p:sp>
    </p:spTree>
    <p:extLst>
      <p:ext uri="{BB962C8B-B14F-4D97-AF65-F5344CB8AC3E}">
        <p14:creationId xmlns:p14="http://schemas.microsoft.com/office/powerpoint/2010/main" val="7398092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19089</TotalTime>
  <Words>4496</Words>
  <Application>Microsoft Office PowerPoint</Application>
  <PresentationFormat>Widescreen</PresentationFormat>
  <Paragraphs>808</Paragraphs>
  <Slides>101</Slides>
  <Notes>48</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101</vt:i4>
      </vt:variant>
    </vt:vector>
  </HeadingPairs>
  <TitlesOfParts>
    <vt:vector size="114" baseType="lpstr">
      <vt:lpstr>Arial</vt:lpstr>
      <vt:lpstr>Calibri</vt:lpstr>
      <vt:lpstr>Calibri Light</vt:lpstr>
      <vt:lpstr>Cambria Math</vt:lpstr>
      <vt:lpstr>Segoe</vt:lpstr>
      <vt:lpstr>Segoe UI</vt:lpstr>
      <vt:lpstr>Segoe UI Light</vt:lpstr>
      <vt:lpstr>Segoe UI Light</vt:lpstr>
      <vt:lpstr>Symbol</vt:lpstr>
      <vt:lpstr>Wingdings</vt:lpstr>
      <vt:lpstr>1_Office Theme</vt:lpstr>
      <vt:lpstr>Office Theme</vt:lpstr>
      <vt:lpstr>Equation</vt:lpstr>
      <vt:lpstr>PowerPoint Presentation</vt:lpstr>
      <vt:lpstr>    Why this course? </vt:lpstr>
      <vt:lpstr>    Why this course? </vt:lpstr>
      <vt:lpstr>    Why this course? </vt:lpstr>
      <vt:lpstr>Autonomous vehicle Application of Deep Learning</vt:lpstr>
      <vt:lpstr>About your Instructor: Steve Elston</vt:lpstr>
      <vt:lpstr>About your Teaching Assistant: Lauren Jensen</vt:lpstr>
      <vt:lpstr>Course Communications</vt:lpstr>
      <vt:lpstr>Course Communications</vt:lpstr>
      <vt:lpstr>    Grading Policy</vt:lpstr>
      <vt:lpstr>    Grading Policy</vt:lpstr>
      <vt:lpstr>    Late Assignment Policy</vt:lpstr>
      <vt:lpstr>PowerPoint Presentation</vt:lpstr>
      <vt:lpstr>    Building Blocks of Deep Learning</vt:lpstr>
      <vt:lpstr> Function Approximation and Deep Neural Networks </vt:lpstr>
      <vt:lpstr>Essential Elements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PowerPoint Presentation</vt:lpstr>
      <vt:lpstr>Loss Functions for Training Neural Networks</vt:lpstr>
      <vt:lpstr>Information</vt:lpstr>
      <vt:lpstr>Information</vt:lpstr>
      <vt:lpstr>Information</vt:lpstr>
      <vt:lpstr>Information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lpstr>Appendix – Working with images and multi-class classification</vt:lpstr>
      <vt:lpstr>PowerPoint Presentation</vt:lpstr>
      <vt:lpstr>    Formulating a Computer Vision Machine Learning Model</vt:lpstr>
      <vt:lpstr>    Formulating a Computer Vision Machine Learning Model</vt:lpstr>
      <vt:lpstr>PowerPoint Presentation</vt:lpstr>
      <vt:lpstr>PowerPoint Presentation</vt:lpstr>
      <vt:lpstr>PowerPoint Presentation</vt:lpstr>
      <vt:lpstr>PowerPoint Presentation</vt:lpstr>
      <vt:lpstr>    Review of Binary Classification</vt:lpstr>
      <vt:lpstr>    Review of Binary Classification</vt:lpstr>
      <vt:lpstr>    Review of Binary Classification</vt:lpstr>
      <vt:lpstr>    Review of Binary Classification</vt:lpstr>
      <vt:lpstr>    Review of Binary Classification</vt:lpstr>
      <vt:lpstr>    Review of Binary Classification</vt:lpstr>
      <vt:lpstr>PowerPoint Presentation</vt:lpstr>
      <vt:lpstr>    Multi-Class Classifiers</vt:lpstr>
      <vt:lpstr>    Multi-Class Classifiers</vt:lpstr>
      <vt:lpstr>    Multi-Class Classifiers</vt:lpstr>
      <vt:lpstr>    Classification with the Categorical Distribution</vt:lpstr>
      <vt:lpstr>    Classification with the Categorical Distribution</vt:lpstr>
      <vt:lpstr>    Classification with the Categorical Distribution</vt:lpstr>
      <vt:lpstr>    Coding Multi-Class Labels</vt:lpstr>
      <vt:lpstr>    Classification with the Categorical Distribution</vt:lpstr>
      <vt:lpstr>PowerPoint Presentation</vt:lpstr>
      <vt:lpstr>    Multi-Class Logistic Regression</vt:lpstr>
      <vt:lpstr>    Multi-Class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558</cp:revision>
  <dcterms:created xsi:type="dcterms:W3CDTF">2013-02-15T23:12:42Z</dcterms:created>
  <dcterms:modified xsi:type="dcterms:W3CDTF">2022-04-13T17:52:56Z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