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1"/>
  </p:notesMasterIdLst>
  <p:handoutMasterIdLst>
    <p:handoutMasterId r:id="rId62"/>
  </p:handoutMasterIdLst>
  <p:sldIdLst>
    <p:sldId id="357" r:id="rId6"/>
    <p:sldId id="437" r:id="rId7"/>
    <p:sldId id="321" r:id="rId8"/>
    <p:sldId id="439" r:id="rId9"/>
    <p:sldId id="320" r:id="rId10"/>
    <p:sldId id="461" r:id="rId11"/>
    <p:sldId id="322" r:id="rId12"/>
    <p:sldId id="323" r:id="rId13"/>
    <p:sldId id="324" r:id="rId14"/>
    <p:sldId id="326" r:id="rId15"/>
    <p:sldId id="325" r:id="rId16"/>
    <p:sldId id="436" r:id="rId17"/>
    <p:sldId id="327" r:id="rId18"/>
    <p:sldId id="328" r:id="rId19"/>
    <p:sldId id="330" r:id="rId20"/>
    <p:sldId id="332" r:id="rId21"/>
    <p:sldId id="438" r:id="rId22"/>
    <p:sldId id="334" r:id="rId23"/>
    <p:sldId id="333" r:id="rId24"/>
    <p:sldId id="335" r:id="rId25"/>
    <p:sldId id="350" r:id="rId26"/>
    <p:sldId id="352" r:id="rId27"/>
    <p:sldId id="440" r:id="rId28"/>
    <p:sldId id="441" r:id="rId29"/>
    <p:sldId id="442" r:id="rId30"/>
    <p:sldId id="336" r:id="rId31"/>
    <p:sldId id="269" r:id="rId32"/>
    <p:sldId id="351" r:id="rId33"/>
    <p:sldId id="337" r:id="rId34"/>
    <p:sldId id="353" r:id="rId35"/>
    <p:sldId id="356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8" r:id="rId46"/>
    <p:sldId id="349" r:id="rId47"/>
    <p:sldId id="355" r:id="rId48"/>
    <p:sldId id="347" r:id="rId49"/>
    <p:sldId id="454" r:id="rId50"/>
    <p:sldId id="444" r:id="rId51"/>
    <p:sldId id="456" r:id="rId52"/>
    <p:sldId id="459" r:id="rId53"/>
    <p:sldId id="458" r:id="rId54"/>
    <p:sldId id="451" r:id="rId55"/>
    <p:sldId id="447" r:id="rId56"/>
    <p:sldId id="460" r:id="rId57"/>
    <p:sldId id="449" r:id="rId58"/>
    <p:sldId id="450" r:id="rId59"/>
    <p:sldId id="462" r:id="rId6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273" autoAdjust="0"/>
  </p:normalViewPr>
  <p:slideViewPr>
    <p:cSldViewPr snapToGrid="0">
      <p:cViewPr varScale="1">
        <p:scale>
          <a:sx n="67" d="100"/>
          <a:sy n="67" d="100"/>
        </p:scale>
        <p:origin x="47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8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6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94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2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5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86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2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60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41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85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25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903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572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38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D23C5-188C-4509-B246-B421F620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6147E-F6D0-4308-AAAB-FFBD3014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6C55-BC74-47C7-9065-747CC104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C917-34FF-464D-A739-07C9522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62EC-CDEF-404C-A263-E7691A35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1D06B-2608-4AB2-980B-323AB6B6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749B2-75EE-4673-8F5F-63BE9FEA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EED86-20E1-4382-819C-27B8E8F7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06B9-1C02-4EA6-BA68-2DB6B091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21AD-0234-4395-953E-B8FD5A3C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3B0C7-7DA0-4CA0-8410-81A4F1AC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DCA3A-5FBA-4ABF-9D1A-FD9577C3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A40E2-BF03-44F2-A28B-C349DB2C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6096-7C87-45AA-969D-518DDD4A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63A2-7E31-4C41-9216-B987D745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518A-0950-4570-B4AD-07851BE7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AE08-7D7B-4D6A-9449-20896BA3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C255-AA47-4899-9D00-2D14066A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2C4A-0239-4CEE-980C-C76AC779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1C03-69AE-43BF-8528-9058C811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7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C1113-455F-4BDC-BE7E-E03D438F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3ADD-F03E-474A-AE6A-B2B5A18A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1CC8-9E70-44CB-B22C-991BBF93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C81A-C592-4309-9164-7F4FE0AC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731C-8AA5-4762-97FC-26AB3392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1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3792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ECE4-2D71-4997-910E-14F63FF13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6A425-5D83-461D-A7AA-EBD4F63C6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4133-0F32-4CD6-9F03-7DE5BBD7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948B-71BB-450B-934B-8279F7AE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4596-103D-473A-B4EA-03549407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ACD1-DFD6-45E1-9BCC-C4AC0FF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C18C-3733-4FC2-BF54-0F2632A1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9407-7D19-4C77-8F98-712203D2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8F32-0F3C-4B29-898E-8AF0DA63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2975-A069-4DB5-B7D0-9F2FF591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7C92-11A8-4C83-B068-88329CB3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06FFF-0A30-40D0-B308-02E50BFC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7A29-9E45-4FE7-9200-E4A15EBC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8C67-F4A1-4A24-976C-9437ACC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4E57-C7BE-4643-B2F9-884F8812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5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30E4-BB50-42F8-859E-D705AAE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649E-8B2A-4F8F-9067-0ABEE2E0B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71610-9679-4408-983B-E9EB695E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3934-10D4-480A-AB71-4E452E5C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C962-6737-490F-A825-E3EAF90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A8512-3C22-424D-8299-6A1A94D1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6DEA-3339-4E52-8FBC-0ECFC2BC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7DCD-F820-40FA-A98D-4BA6C04C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5C25-1178-4748-8FD1-78B9AB52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85259-6817-4A39-A430-877B85D79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A821E-5F23-4176-AB48-19D7E965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D64DB-060A-43C1-88F7-4AA176FB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63854-8256-46EB-8406-3D2D9EE7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95487-ED63-4C52-8309-A10C1111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56DA-93F9-45B1-BC2C-AE257722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D26C-D338-4148-8915-1874BF70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5D62-6C49-44D4-B8B3-0FC77691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80C1-7D03-45C7-8E4E-D5D4FB1D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70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77739-B4DC-41F2-860B-98354234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3E0B-D61A-4401-B514-BFCFB9388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E97D-DB87-431A-83CD-0E756E0DB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064E-CAF0-4246-B8BC-2514CDB109B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CC2C-6AB9-49EB-B410-DD3DE7297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2665-E4E2-4193-B70C-546F0231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D140-DC80-4415-9465-D961D7876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7.01053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29081" y="2458576"/>
            <a:ext cx="8384988" cy="20161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Lesson 3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Recurrent Neural Networks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1725563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FF79B68-6320-47B9-B00C-4A77748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688F3-5ABB-4772-8FC6-D8F264D7F7DC}"/>
              </a:ext>
            </a:extLst>
          </p:cNvPr>
          <p:cNvSpPr txBox="1"/>
          <p:nvPr/>
        </p:nvSpPr>
        <p:spPr>
          <a:xfrm>
            <a:off x="1324484" y="6534531"/>
            <a:ext cx="731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2018, 2019, 2022 Stephen F Elston. All rights reserved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88377" y="773055"/>
            <a:ext cx="11525250" cy="62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Unfold the recurrence relationship in time: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Basic RNN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817640-682C-4E75-98B9-1D00BC0577AB}"/>
                  </a:ext>
                </a:extLst>
              </p:cNvPr>
              <p:cNvSpPr/>
              <p:nvPr/>
            </p:nvSpPr>
            <p:spPr>
              <a:xfrm>
                <a:off x="1648177" y="2521281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817640-682C-4E75-98B9-1D00BC057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77" y="2521281"/>
                <a:ext cx="140970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7B7C272-1CC3-40A6-8D0A-98932B56FE42}"/>
              </a:ext>
            </a:extLst>
          </p:cNvPr>
          <p:cNvSpPr/>
          <p:nvPr/>
        </p:nvSpPr>
        <p:spPr>
          <a:xfrm>
            <a:off x="1811098" y="390716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7B3F04-A066-467A-8F8A-5276BDFCBC84}"/>
              </a:ext>
            </a:extLst>
          </p:cNvPr>
          <p:cNvSpPr/>
          <p:nvPr/>
        </p:nvSpPr>
        <p:spPr>
          <a:xfrm>
            <a:off x="1811098" y="517488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5FD6F-6352-4C97-B43B-001546154CF5}"/>
              </a:ext>
            </a:extLst>
          </p:cNvPr>
          <p:cNvSpPr/>
          <p:nvPr/>
        </p:nvSpPr>
        <p:spPr>
          <a:xfrm>
            <a:off x="3326159" y="217250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A86DA4-99DF-4A34-9CAD-2AAF4F4C1B65}"/>
              </a:ext>
            </a:extLst>
          </p:cNvPr>
          <p:cNvSpPr/>
          <p:nvPr/>
        </p:nvSpPr>
        <p:spPr>
          <a:xfrm>
            <a:off x="1406746" y="1341836"/>
            <a:ext cx="1884795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0EEDEC-DCB1-4569-8F72-75520231259C}"/>
              </a:ext>
            </a:extLst>
          </p:cNvPr>
          <p:cNvCxnSpPr>
            <a:cxnSpLocks/>
            <a:stCxn id="8" idx="1"/>
            <a:endCxn id="9" idx="6"/>
          </p:cNvCxnSpPr>
          <p:nvPr/>
        </p:nvCxnSpPr>
        <p:spPr>
          <a:xfrm flipH="1" flipV="1">
            <a:off x="3291541" y="1836790"/>
            <a:ext cx="192594" cy="480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4EA36-AC5E-4493-9A52-E724216D61F7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H="1" flipV="1">
            <a:off x="2349144" y="2331743"/>
            <a:ext cx="3883" cy="18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7571F-F80A-495D-A0D9-6EAE8CFA5AA4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2350463" y="3511188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368FC-A459-46B0-BB70-9BA4C8AFD9C5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350463" y="4897075"/>
            <a:ext cx="0" cy="277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4EA4B-7E6A-4582-875A-AEC80DEF9804}"/>
              </a:ext>
            </a:extLst>
          </p:cNvPr>
          <p:cNvSpPr txBox="1"/>
          <p:nvPr/>
        </p:nvSpPr>
        <p:spPr>
          <a:xfrm>
            <a:off x="1938490" y="3535603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A6DBA-A29D-41B8-8238-3D6870176478}"/>
              </a:ext>
            </a:extLst>
          </p:cNvPr>
          <p:cNvSpPr txBox="1"/>
          <p:nvPr/>
        </p:nvSpPr>
        <p:spPr>
          <a:xfrm>
            <a:off x="1938490" y="4877301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71A8D-D1EA-4591-891E-ACB100D735A4}"/>
              </a:ext>
            </a:extLst>
          </p:cNvPr>
          <p:cNvSpPr txBox="1"/>
          <p:nvPr/>
        </p:nvSpPr>
        <p:spPr>
          <a:xfrm>
            <a:off x="9417032" y="386984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3A4A9-BC05-4EA9-A965-1D5281C3EE6C}"/>
              </a:ext>
            </a:extLst>
          </p:cNvPr>
          <p:cNvSpPr/>
          <p:nvPr/>
        </p:nvSpPr>
        <p:spPr>
          <a:xfrm>
            <a:off x="155493" y="3907167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E52431-E271-48BF-9F1A-FE950688CC24}"/>
              </a:ext>
            </a:extLst>
          </p:cNvPr>
          <p:cNvCxnSpPr>
            <a:cxnSpLocks/>
          </p:cNvCxnSpPr>
          <p:nvPr/>
        </p:nvCxnSpPr>
        <p:spPr>
          <a:xfrm>
            <a:off x="9343186" y="430658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393A066-B2F9-4137-AF2E-9FBB4333F960}"/>
                  </a:ext>
                </a:extLst>
              </p:cNvPr>
              <p:cNvSpPr/>
              <p:nvPr/>
            </p:nvSpPr>
            <p:spPr>
              <a:xfrm>
                <a:off x="4921479" y="2508373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393A066-B2F9-4137-AF2E-9FBB4333F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479" y="2508373"/>
                <a:ext cx="1238503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D0902B6-4127-4D4C-84F8-0A7C850A49ED}"/>
              </a:ext>
            </a:extLst>
          </p:cNvPr>
          <p:cNvSpPr/>
          <p:nvPr/>
        </p:nvSpPr>
        <p:spPr>
          <a:xfrm>
            <a:off x="5001366" y="389426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6F11ED-7F4D-4171-BF13-6C34F8EEAFAC}"/>
              </a:ext>
            </a:extLst>
          </p:cNvPr>
          <p:cNvSpPr/>
          <p:nvPr/>
        </p:nvSpPr>
        <p:spPr>
          <a:xfrm>
            <a:off x="4988051" y="521022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518C83-94DB-450B-A32B-F932E7D45DE0}"/>
              </a:ext>
            </a:extLst>
          </p:cNvPr>
          <p:cNvSpPr/>
          <p:nvPr/>
        </p:nvSpPr>
        <p:spPr>
          <a:xfrm>
            <a:off x="6506570" y="214341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 (t)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F4A6BE-B411-46DD-A994-B28C701705CE}"/>
              </a:ext>
            </a:extLst>
          </p:cNvPr>
          <p:cNvCxnSpPr>
            <a:cxnSpLocks/>
            <a:stCxn id="22" idx="1"/>
            <a:endCxn id="46" idx="6"/>
          </p:cNvCxnSpPr>
          <p:nvPr/>
        </p:nvCxnSpPr>
        <p:spPr>
          <a:xfrm flipH="1" flipV="1">
            <a:off x="6557054" y="1793226"/>
            <a:ext cx="107492" cy="495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7AE41C-83AE-48E6-8CA6-ACB6377A95B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540731" y="2295381"/>
            <a:ext cx="14269" cy="212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AA01A9-ECE6-4811-BF52-02E418BBD7CC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5540731" y="349828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2585D-6ECC-456D-B8BB-6C651C7401D4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V="1">
            <a:off x="5527416" y="4884167"/>
            <a:ext cx="13315" cy="326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BAD4E9-533E-44C1-B1E8-9364AC6B4F55}"/>
              </a:ext>
            </a:extLst>
          </p:cNvPr>
          <p:cNvSpPr txBox="1"/>
          <p:nvPr/>
        </p:nvSpPr>
        <p:spPr>
          <a:xfrm>
            <a:off x="5128758" y="3522695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014730-BB78-481E-90C9-A52147804D16}"/>
              </a:ext>
            </a:extLst>
          </p:cNvPr>
          <p:cNvSpPr txBox="1"/>
          <p:nvPr/>
        </p:nvSpPr>
        <p:spPr>
          <a:xfrm>
            <a:off x="5128758" y="4864393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E24536-7815-4119-A085-EC3473B1EF1A}"/>
              </a:ext>
            </a:extLst>
          </p:cNvPr>
          <p:cNvSpPr txBox="1"/>
          <p:nvPr/>
        </p:nvSpPr>
        <p:spPr>
          <a:xfrm>
            <a:off x="4504377" y="3965123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6B2DB5-9E84-4F02-8FC2-C4A98A286765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889828" y="4389214"/>
            <a:ext cx="2111538" cy="1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8DE8D5-5D77-4F7A-9155-BF7D4947066F}"/>
                  </a:ext>
                </a:extLst>
              </p:cNvPr>
              <p:cNvSpPr/>
              <p:nvPr/>
            </p:nvSpPr>
            <p:spPr>
              <a:xfrm>
                <a:off x="8003232" y="2483958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8DE8D5-5D77-4F7A-9155-BF7D49470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232" y="2483958"/>
                <a:ext cx="1627414" cy="9899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5D8FB96E-423B-4009-925E-0D6C3182151C}"/>
              </a:ext>
            </a:extLst>
          </p:cNvPr>
          <p:cNvSpPr/>
          <p:nvPr/>
        </p:nvSpPr>
        <p:spPr>
          <a:xfrm>
            <a:off x="8271521" y="386984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E82CAE-AB81-49BC-9253-91B217D5FADC}"/>
              </a:ext>
            </a:extLst>
          </p:cNvPr>
          <p:cNvSpPr/>
          <p:nvPr/>
        </p:nvSpPr>
        <p:spPr>
          <a:xfrm>
            <a:off x="8274547" y="513930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D3210B-F180-46D8-AC62-26D18B728BFD}"/>
              </a:ext>
            </a:extLst>
          </p:cNvPr>
          <p:cNvSpPr/>
          <p:nvPr/>
        </p:nvSpPr>
        <p:spPr>
          <a:xfrm>
            <a:off x="9927126" y="1992263"/>
            <a:ext cx="117825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 (t+1)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508A75-BE07-45A5-AF58-036BC619156D}"/>
              </a:ext>
            </a:extLst>
          </p:cNvPr>
          <p:cNvCxnSpPr>
            <a:cxnSpLocks/>
            <a:stCxn id="34" idx="1"/>
            <a:endCxn id="47" idx="6"/>
          </p:cNvCxnSpPr>
          <p:nvPr/>
        </p:nvCxnSpPr>
        <p:spPr>
          <a:xfrm flipH="1" flipV="1">
            <a:off x="10056544" y="1753381"/>
            <a:ext cx="43133" cy="383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B180F7-1C80-48CD-A621-C601A8656F4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810887" y="2270966"/>
            <a:ext cx="6052" cy="212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E97AD1-82CD-414D-A177-9436D8B69FAC}"/>
              </a:ext>
            </a:extLst>
          </p:cNvPr>
          <p:cNvCxnSpPr>
            <a:cxnSpLocks/>
            <a:stCxn id="32" idx="0"/>
            <a:endCxn id="31" idx="4"/>
          </p:cNvCxnSpPr>
          <p:nvPr/>
        </p:nvCxnSpPr>
        <p:spPr>
          <a:xfrm flipV="1">
            <a:off x="8810886" y="3473865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C67328-7E74-4AE9-8D8E-1A3B22E786B6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H="1" flipV="1">
            <a:off x="8810886" y="4859752"/>
            <a:ext cx="3026" cy="27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9B7851-AA0C-4F41-9BE0-1CC820A9F550}"/>
              </a:ext>
            </a:extLst>
          </p:cNvPr>
          <p:cNvSpPr txBox="1"/>
          <p:nvPr/>
        </p:nvSpPr>
        <p:spPr>
          <a:xfrm>
            <a:off x="8398913" y="3498280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C30F54-D6B6-47F9-8993-AA86EDF88173}"/>
              </a:ext>
            </a:extLst>
          </p:cNvPr>
          <p:cNvSpPr txBox="1"/>
          <p:nvPr/>
        </p:nvSpPr>
        <p:spPr>
          <a:xfrm>
            <a:off x="8398913" y="4839978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23C882-33FC-463B-97B5-7832A9C7E756}"/>
              </a:ext>
            </a:extLst>
          </p:cNvPr>
          <p:cNvSpPr txBox="1"/>
          <p:nvPr/>
        </p:nvSpPr>
        <p:spPr>
          <a:xfrm>
            <a:off x="7774532" y="3940708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D1D5C7-ED17-4466-A9B0-498B58F2C14D}"/>
              </a:ext>
            </a:extLst>
          </p:cNvPr>
          <p:cNvCxnSpPr>
            <a:cxnSpLocks/>
            <a:stCxn id="20" idx="6"/>
            <a:endCxn id="32" idx="2"/>
          </p:cNvCxnSpPr>
          <p:nvPr/>
        </p:nvCxnSpPr>
        <p:spPr>
          <a:xfrm flipV="1">
            <a:off x="6080096" y="4364799"/>
            <a:ext cx="2191425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72EB230-7552-4731-9566-0655D7E20B0D}"/>
              </a:ext>
            </a:extLst>
          </p:cNvPr>
          <p:cNvSpPr/>
          <p:nvPr/>
        </p:nvSpPr>
        <p:spPr>
          <a:xfrm>
            <a:off x="9889616" y="3778445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270698-AE33-4329-A41B-4F1E98A72945}"/>
              </a:ext>
            </a:extLst>
          </p:cNvPr>
          <p:cNvSpPr txBox="1"/>
          <p:nvPr/>
        </p:nvSpPr>
        <p:spPr>
          <a:xfrm>
            <a:off x="1314109" y="397803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6388F-7F6F-4613-9E59-BC3F0AD57FD6}"/>
              </a:ext>
            </a:extLst>
          </p:cNvPr>
          <p:cNvCxnSpPr>
            <a:cxnSpLocks/>
          </p:cNvCxnSpPr>
          <p:nvPr/>
        </p:nvCxnSpPr>
        <p:spPr>
          <a:xfrm>
            <a:off x="1234223" y="440212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7341777-0FD4-4340-B83F-ECFD18DAFF87}"/>
              </a:ext>
            </a:extLst>
          </p:cNvPr>
          <p:cNvSpPr/>
          <p:nvPr/>
        </p:nvSpPr>
        <p:spPr>
          <a:xfrm>
            <a:off x="4466481" y="1298272"/>
            <a:ext cx="209057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0FB584-8591-4AE0-A811-69B9B81EB0C9}"/>
              </a:ext>
            </a:extLst>
          </p:cNvPr>
          <p:cNvSpPr/>
          <p:nvPr/>
        </p:nvSpPr>
        <p:spPr>
          <a:xfrm>
            <a:off x="7581778" y="1258427"/>
            <a:ext cx="2474766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(t+1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Content Placeholder 6">
            <a:extLst>
              <a:ext uri="{FF2B5EF4-FFF2-40B4-BE49-F238E27FC236}">
                <a16:creationId xmlns:a16="http://schemas.microsoft.com/office/drawing/2014/main" id="{65F72DD7-46E0-43B2-BD45-DCBD3B9E88B8}"/>
              </a:ext>
            </a:extLst>
          </p:cNvPr>
          <p:cNvSpPr txBox="1">
            <a:spLocks/>
          </p:cNvSpPr>
          <p:nvPr/>
        </p:nvSpPr>
        <p:spPr>
          <a:xfrm>
            <a:off x="1562902" y="6179110"/>
            <a:ext cx="1594512" cy="6222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t-1</a:t>
            </a:r>
          </a:p>
        </p:txBody>
      </p:sp>
      <p:sp>
        <p:nvSpPr>
          <p:cNvPr id="54" name="Content Placeholder 6">
            <a:extLst>
              <a:ext uri="{FF2B5EF4-FFF2-40B4-BE49-F238E27FC236}">
                <a16:creationId xmlns:a16="http://schemas.microsoft.com/office/drawing/2014/main" id="{81860E51-B3C3-4ADD-B121-2D47D33217C5}"/>
              </a:ext>
            </a:extLst>
          </p:cNvPr>
          <p:cNvSpPr txBox="1">
            <a:spLocks/>
          </p:cNvSpPr>
          <p:nvPr/>
        </p:nvSpPr>
        <p:spPr>
          <a:xfrm>
            <a:off x="4750609" y="6179110"/>
            <a:ext cx="1594512" cy="6222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BA23D7BA-FA55-46FB-B785-A874504D1BA1}"/>
              </a:ext>
            </a:extLst>
          </p:cNvPr>
          <p:cNvSpPr txBox="1">
            <a:spLocks/>
          </p:cNvSpPr>
          <p:nvPr/>
        </p:nvSpPr>
        <p:spPr>
          <a:xfrm>
            <a:off x="8106036" y="6139509"/>
            <a:ext cx="1594512" cy="6222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34472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9" grpId="0"/>
      <p:bldP spid="40" grpId="0"/>
      <p:bldP spid="41" grpId="0"/>
      <p:bldP spid="43" grpId="0" animBg="1"/>
      <p:bldP spid="44" grpId="0"/>
      <p:bldP spid="46" grpId="0" animBg="1"/>
      <p:bldP spid="47" grpId="0" animBg="1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674370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Forward propagation in RNNs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Basic RNN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77265-73D9-45C2-9FD8-7C7CC075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6" y="1526961"/>
            <a:ext cx="5379478" cy="7179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8A7949-672C-4A75-979A-F10DFB11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6" y="2406977"/>
            <a:ext cx="3173157" cy="64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BBAB0-C965-4D40-950C-C9613D32A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36" y="3300316"/>
            <a:ext cx="3173157" cy="664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084A3-79F0-4523-BEE2-62EDC4549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36" y="4079321"/>
            <a:ext cx="3981450" cy="79057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984619B-9567-4A96-B22A-78D199A7943D}"/>
              </a:ext>
            </a:extLst>
          </p:cNvPr>
          <p:cNvSpPr txBox="1">
            <a:spLocks/>
          </p:cNvSpPr>
          <p:nvPr/>
        </p:nvSpPr>
        <p:spPr>
          <a:xfrm>
            <a:off x="6526529" y="1549041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 of recurrent layer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E800BDF-A161-4E1A-A71E-4AABBEF60A57}"/>
              </a:ext>
            </a:extLst>
          </p:cNvPr>
          <p:cNvSpPr txBox="1">
            <a:spLocks/>
          </p:cNvSpPr>
          <p:nvPr/>
        </p:nvSpPr>
        <p:spPr>
          <a:xfrm>
            <a:off x="6526529" y="2406977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Activation of recurrent layer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6E28E10-40A2-418F-BC8E-025BBBC28B66}"/>
              </a:ext>
            </a:extLst>
          </p:cNvPr>
          <p:cNvSpPr txBox="1">
            <a:spLocks/>
          </p:cNvSpPr>
          <p:nvPr/>
        </p:nvSpPr>
        <p:spPr>
          <a:xfrm>
            <a:off x="6526528" y="3253255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 of output layer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57AFDA1-1EA6-4612-8480-0C69E9ABEB64}"/>
              </a:ext>
            </a:extLst>
          </p:cNvPr>
          <p:cNvSpPr txBox="1">
            <a:spLocks/>
          </p:cNvSpPr>
          <p:nvPr/>
        </p:nvSpPr>
        <p:spPr>
          <a:xfrm>
            <a:off x="6408416" y="4111191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Activation of output layer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5DB4972-7DEF-4A22-9785-4CD4AADE24CD}"/>
              </a:ext>
            </a:extLst>
          </p:cNvPr>
          <p:cNvSpPr txBox="1">
            <a:spLocks/>
          </p:cNvSpPr>
          <p:nvPr/>
        </p:nvSpPr>
        <p:spPr>
          <a:xfrm>
            <a:off x="266650" y="4862686"/>
            <a:ext cx="11525250" cy="189632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RNNs use shared weight tensors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RNNs using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backpropagation through time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Latent variables in recurrent 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/>
              <p:nvPr/>
            </p:nvSpPr>
            <p:spPr>
              <a:xfrm>
                <a:off x="6959418" y="2587033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18" y="2587033"/>
                <a:ext cx="107873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A09C074-6E83-4BE5-806C-5C1C78861C85}"/>
              </a:ext>
            </a:extLst>
          </p:cNvPr>
          <p:cNvSpPr/>
          <p:nvPr/>
        </p:nvSpPr>
        <p:spPr>
          <a:xfrm>
            <a:off x="6959418" y="397292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513133-12CE-4EFA-B108-A40C996D3C2A}"/>
              </a:ext>
            </a:extLst>
          </p:cNvPr>
          <p:cNvSpPr/>
          <p:nvPr/>
        </p:nvSpPr>
        <p:spPr>
          <a:xfrm>
            <a:off x="6959418" y="53588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559164-D540-4DDE-9F53-C0ED347B0868}"/>
              </a:ext>
            </a:extLst>
          </p:cNvPr>
          <p:cNvSpPr/>
          <p:nvPr/>
        </p:nvSpPr>
        <p:spPr>
          <a:xfrm>
            <a:off x="8797803" y="235860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75B8A5-4D3D-411B-928D-D111CF507C8B}"/>
              </a:ext>
            </a:extLst>
          </p:cNvPr>
          <p:cNvSpPr/>
          <p:nvPr/>
        </p:nvSpPr>
        <p:spPr>
          <a:xfrm>
            <a:off x="6559586" y="1237924"/>
            <a:ext cx="1837155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10F88-929B-4526-8BD7-7BB4885BA0A9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>
          <a:xfrm flipH="1" flipV="1">
            <a:off x="8127696" y="2082862"/>
            <a:ext cx="828083" cy="420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6B2300-7A62-4D50-BB40-4565DBAB63BC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7478164" y="2227831"/>
            <a:ext cx="20619" cy="359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455EB7-E7CF-4D7F-AEDF-C0BBE5961BD2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7498783" y="357694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29ED9-3B72-4896-B9A6-51BFC8DCE11A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498783" y="4962827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926F1-8371-4A37-835F-2FC60B7A05D7}"/>
              </a:ext>
            </a:extLst>
          </p:cNvPr>
          <p:cNvSpPr/>
          <p:nvPr/>
        </p:nvSpPr>
        <p:spPr>
          <a:xfrm>
            <a:off x="8483700" y="4245694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5BBF55B-0B18-4E2C-9CF9-31599670D638}"/>
              </a:ext>
            </a:extLst>
          </p:cNvPr>
          <p:cNvSpPr/>
          <p:nvPr/>
        </p:nvSpPr>
        <p:spPr>
          <a:xfrm rot="19119904">
            <a:off x="7542889" y="3813818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A952425-C3E6-40CE-AEBE-18C4E3C6CA13}"/>
              </a:ext>
            </a:extLst>
          </p:cNvPr>
          <p:cNvSpPr/>
          <p:nvPr/>
        </p:nvSpPr>
        <p:spPr>
          <a:xfrm rot="7491834">
            <a:off x="7410147" y="3353576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BF7DE-088B-4ABA-8686-39DB4BB1AAC0}"/>
              </a:ext>
            </a:extLst>
          </p:cNvPr>
          <p:cNvSpPr txBox="1"/>
          <p:nvPr/>
        </p:nvSpPr>
        <p:spPr>
          <a:xfrm>
            <a:off x="7086810" y="3601355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74CD4-B489-41C4-AC1F-E0B7E5E49D0C}"/>
              </a:ext>
            </a:extLst>
          </p:cNvPr>
          <p:cNvSpPr txBox="1"/>
          <p:nvPr/>
        </p:nvSpPr>
        <p:spPr>
          <a:xfrm>
            <a:off x="7086810" y="4943053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CEC1-1494-4743-B9F3-3A46588F4C69}"/>
              </a:ext>
            </a:extLst>
          </p:cNvPr>
          <p:cNvSpPr txBox="1"/>
          <p:nvPr/>
        </p:nvSpPr>
        <p:spPr>
          <a:xfrm>
            <a:off x="8188190" y="3502323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112F84FF-77F5-46CA-A009-950406FAFDBC}"/>
              </a:ext>
            </a:extLst>
          </p:cNvPr>
          <p:cNvSpPr txBox="1">
            <a:spLocks/>
          </p:cNvSpPr>
          <p:nvPr/>
        </p:nvSpPr>
        <p:spPr>
          <a:xfrm>
            <a:off x="9241155" y="3946939"/>
            <a:ext cx="2646046" cy="118489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with weight tensor W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2D66D11C-7BD8-4AA3-B890-44D4155DF3FE}"/>
              </a:ext>
            </a:extLst>
          </p:cNvPr>
          <p:cNvSpPr txBox="1">
            <a:spLocks/>
          </p:cNvSpPr>
          <p:nvPr/>
        </p:nvSpPr>
        <p:spPr>
          <a:xfrm>
            <a:off x="805962" y="1238472"/>
            <a:ext cx="5153664" cy="511024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nature of the hidden unit,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These variables are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latent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unobservable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Latent variables embed feature map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are familiar, notice similarity to Kalman filter</a:t>
            </a:r>
          </a:p>
        </p:txBody>
      </p:sp>
    </p:spTree>
    <p:extLst>
      <p:ext uri="{BB962C8B-B14F-4D97-AF65-F5344CB8AC3E}">
        <p14:creationId xmlns:p14="http://schemas.microsoft.com/office/powerpoint/2010/main" val="244084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output RNN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used to detect a particular sequence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12492"/>
            <a:ext cx="11741168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Single output RNN architecture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6C284D-FF2D-4326-AF74-D87B2B3F2C29}"/>
              </a:ext>
            </a:extLst>
          </p:cNvPr>
          <p:cNvSpPr/>
          <p:nvPr/>
        </p:nvSpPr>
        <p:spPr>
          <a:xfrm>
            <a:off x="4610713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FB1051-7104-439E-97D7-0D9A370812EC}"/>
              </a:ext>
            </a:extLst>
          </p:cNvPr>
          <p:cNvSpPr/>
          <p:nvPr/>
        </p:nvSpPr>
        <p:spPr>
          <a:xfrm>
            <a:off x="4597608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5AD66-925B-4D05-BBDB-FE207C4C31B2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136973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727DB-87CC-4F03-B41B-477A77A0F4B1}"/>
              </a:ext>
            </a:extLst>
          </p:cNvPr>
          <p:cNvSpPr txBox="1"/>
          <p:nvPr/>
        </p:nvSpPr>
        <p:spPr>
          <a:xfrm>
            <a:off x="4738105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98FE4-C82A-43A4-A8CC-D09A8A6B9AFB}"/>
              </a:ext>
            </a:extLst>
          </p:cNvPr>
          <p:cNvSpPr txBox="1"/>
          <p:nvPr/>
        </p:nvSpPr>
        <p:spPr>
          <a:xfrm>
            <a:off x="9054329" y="417196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DB205-68FE-420D-9017-AC25B2993AD6}"/>
              </a:ext>
            </a:extLst>
          </p:cNvPr>
          <p:cNvSpPr/>
          <p:nvPr/>
        </p:nvSpPr>
        <p:spPr>
          <a:xfrm>
            <a:off x="2955108" y="4209536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A40446-4413-4E2F-9D11-C51A47C1B7FD}"/>
              </a:ext>
            </a:extLst>
          </p:cNvPr>
          <p:cNvCxnSpPr>
            <a:cxnSpLocks/>
          </p:cNvCxnSpPr>
          <p:nvPr/>
        </p:nvCxnSpPr>
        <p:spPr>
          <a:xfrm>
            <a:off x="8974443" y="45960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191A05-83F7-40F8-888C-129438CC03E7}"/>
              </a:ext>
            </a:extLst>
          </p:cNvPr>
          <p:cNvSpPr/>
          <p:nvPr/>
        </p:nvSpPr>
        <p:spPr>
          <a:xfrm>
            <a:off x="6266318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F634BB-2284-49CC-AF05-BFEAF2090879}"/>
              </a:ext>
            </a:extLst>
          </p:cNvPr>
          <p:cNvSpPr/>
          <p:nvPr/>
        </p:nvSpPr>
        <p:spPr>
          <a:xfrm>
            <a:off x="6253213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3A0423-8A7A-4296-A0B2-46DA6E16FF2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6792578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34ADC7-93B0-4915-A399-1F567DB089BE}"/>
              </a:ext>
            </a:extLst>
          </p:cNvPr>
          <p:cNvSpPr txBox="1"/>
          <p:nvPr/>
        </p:nvSpPr>
        <p:spPr>
          <a:xfrm>
            <a:off x="6393710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30D82-2EF6-4189-A60B-24D52F7F6CE5}"/>
              </a:ext>
            </a:extLst>
          </p:cNvPr>
          <p:cNvSpPr txBox="1"/>
          <p:nvPr/>
        </p:nvSpPr>
        <p:spPr>
          <a:xfrm>
            <a:off x="5769329" y="428040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228570-9B79-4B9E-BDC8-C5EB943AAC7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689443" y="470449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/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1C152C7-4D92-48FA-A95B-31108E1C0677}"/>
              </a:ext>
            </a:extLst>
          </p:cNvPr>
          <p:cNvSpPr/>
          <p:nvPr/>
        </p:nvSpPr>
        <p:spPr>
          <a:xfrm>
            <a:off x="7908818" y="41719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B90C36-3151-45EF-BC68-19A95762FACA}"/>
              </a:ext>
            </a:extLst>
          </p:cNvPr>
          <p:cNvSpPr/>
          <p:nvPr/>
        </p:nvSpPr>
        <p:spPr>
          <a:xfrm>
            <a:off x="7895713" y="546973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83D2C-FD9F-41A8-81B8-405FF26FFFDC}"/>
              </a:ext>
            </a:extLst>
          </p:cNvPr>
          <p:cNvSpPr/>
          <p:nvPr/>
        </p:nvSpPr>
        <p:spPr>
          <a:xfrm>
            <a:off x="9685289" y="216706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96574E-D82C-4341-B05E-5A182D1BC78A}"/>
              </a:ext>
            </a:extLst>
          </p:cNvPr>
          <p:cNvSpPr/>
          <p:nvPr/>
        </p:nvSpPr>
        <p:spPr>
          <a:xfrm>
            <a:off x="7261851" y="1494536"/>
            <a:ext cx="237266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1163B-E8F7-4A68-BBA9-1BBCB28ADC38}"/>
              </a:ext>
            </a:extLst>
          </p:cNvPr>
          <p:cNvCxnSpPr>
            <a:cxnSpLocks/>
            <a:stCxn id="30" idx="1"/>
            <a:endCxn id="31" idx="6"/>
          </p:cNvCxnSpPr>
          <p:nvPr/>
        </p:nvCxnSpPr>
        <p:spPr>
          <a:xfrm flipH="1" flipV="1">
            <a:off x="9634515" y="1989490"/>
            <a:ext cx="208750" cy="322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63FE4-B834-4B78-9C84-06DA0CCB9FAC}"/>
              </a:ext>
            </a:extLst>
          </p:cNvPr>
          <p:cNvCxnSpPr>
            <a:cxnSpLocks/>
            <a:stCxn id="27" idx="0"/>
            <a:endCxn id="31" idx="4"/>
          </p:cNvCxnSpPr>
          <p:nvPr/>
        </p:nvCxnSpPr>
        <p:spPr>
          <a:xfrm flipH="1" flipV="1">
            <a:off x="8448183" y="2484443"/>
            <a:ext cx="6053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859B1-3AA4-460A-ACAD-4B5CA17EBD36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8448183" y="37759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5158D3-C69E-4136-9FD2-24FA561DC60A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8435078" y="5161870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CFB2AF-4480-487E-ADF2-3DD5B9A3C679}"/>
              </a:ext>
            </a:extLst>
          </p:cNvPr>
          <p:cNvSpPr txBox="1"/>
          <p:nvPr/>
        </p:nvSpPr>
        <p:spPr>
          <a:xfrm>
            <a:off x="8036210" y="38003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29230D-FE0B-4788-AE85-47F70D3CD6C1}"/>
              </a:ext>
            </a:extLst>
          </p:cNvPr>
          <p:cNvSpPr txBox="1"/>
          <p:nvPr/>
        </p:nvSpPr>
        <p:spPr>
          <a:xfrm>
            <a:off x="8036210" y="51420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F6600-E9F6-482A-A735-A7A439E6F5CA}"/>
              </a:ext>
            </a:extLst>
          </p:cNvPr>
          <p:cNvSpPr txBox="1"/>
          <p:nvPr/>
        </p:nvSpPr>
        <p:spPr>
          <a:xfrm>
            <a:off x="7411829" y="4242826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D9996-DA0B-4712-8F27-04B4ECC64A6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7331943" y="46669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2AF9819-FC8A-4FB2-B5DF-D5F83615FBF4}"/>
              </a:ext>
            </a:extLst>
          </p:cNvPr>
          <p:cNvSpPr/>
          <p:nvPr/>
        </p:nvSpPr>
        <p:spPr>
          <a:xfrm>
            <a:off x="9526913" y="40805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82644-CB82-4A77-A7BF-3FC34C04E9B8}"/>
              </a:ext>
            </a:extLst>
          </p:cNvPr>
          <p:cNvSpPr txBox="1"/>
          <p:nvPr/>
        </p:nvSpPr>
        <p:spPr>
          <a:xfrm>
            <a:off x="4113724" y="4280399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62F3AD-B721-4EE5-9D77-50DCA73D73F2}"/>
              </a:ext>
            </a:extLst>
          </p:cNvPr>
          <p:cNvCxnSpPr>
            <a:cxnSpLocks/>
          </p:cNvCxnSpPr>
          <p:nvPr/>
        </p:nvCxnSpPr>
        <p:spPr>
          <a:xfrm>
            <a:off x="4033838" y="4704489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19" grpId="0" animBg="1"/>
      <p:bldP spid="21" grpId="0" animBg="1"/>
      <p:bldP spid="22" grpId="0" animBg="1"/>
      <p:bldP spid="24" grpId="0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6" grpId="0"/>
      <p:bldP spid="37" grpId="0"/>
      <p:bldP spid="38" grpId="0"/>
      <p:bldP spid="40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12492"/>
            <a:ext cx="11741168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Single output RNN architecture</a:t>
            </a:r>
          </a:p>
        </p:txBody>
      </p: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EBDBF52B-7013-4255-A459-BAC571F489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535961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output RNN is difficult to train</a:t>
            </a:r>
          </a:p>
          <a:p>
            <a:r>
              <a:rPr lang="en-GB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Backpropagaton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though time requires a gradient of the loss function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single output RNN only produces value once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encounter very slow training</a:t>
            </a:r>
          </a:p>
        </p:txBody>
      </p:sp>
    </p:spTree>
    <p:extLst>
      <p:ext uri="{BB962C8B-B14F-4D97-AF65-F5344CB8AC3E}">
        <p14:creationId xmlns:p14="http://schemas.microsoft.com/office/powerpoint/2010/main" val="14385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Embedding and Natural Language 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662421"/>
            <a:ext cx="11525250" cy="177788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models create lower dimensional feature map for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natural language processing (NLP)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layer creates feature map for RNN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BF527B-2EC8-490D-B36A-C8AC709EE2DB}"/>
              </a:ext>
            </a:extLst>
          </p:cNvPr>
          <p:cNvSpPr/>
          <p:nvPr/>
        </p:nvSpPr>
        <p:spPr>
          <a:xfrm>
            <a:off x="1348740" y="2854504"/>
            <a:ext cx="4039689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AD59DE-8931-44F1-80E4-BD661C849D8E}"/>
              </a:ext>
            </a:extLst>
          </p:cNvPr>
          <p:cNvSpPr/>
          <p:nvPr/>
        </p:nvSpPr>
        <p:spPr>
          <a:xfrm>
            <a:off x="1348740" y="4115344"/>
            <a:ext cx="4039689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132BFB-EBF4-45CF-BB78-D1158D57A015}"/>
              </a:ext>
            </a:extLst>
          </p:cNvPr>
          <p:cNvSpPr/>
          <p:nvPr/>
        </p:nvSpPr>
        <p:spPr>
          <a:xfrm>
            <a:off x="1348740" y="5376183"/>
            <a:ext cx="4039689" cy="819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Fully-connected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classifier Layers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E0642-B9D1-42A2-A2F1-2F53443477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68585" y="352476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DA53FC-938B-47A6-BADD-044D760CDDF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68585" y="4785608"/>
            <a:ext cx="0" cy="590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62963E6-E98F-4F66-A46E-218DBE1A23E5}"/>
              </a:ext>
            </a:extLst>
          </p:cNvPr>
          <p:cNvSpPr txBox="1">
            <a:spLocks/>
          </p:cNvSpPr>
          <p:nvPr/>
        </p:nvSpPr>
        <p:spPr>
          <a:xfrm>
            <a:off x="6095591" y="2898472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Creates feature map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BA48AB5-8577-40E1-892D-2CB88B5BD075}"/>
              </a:ext>
            </a:extLst>
          </p:cNvPr>
          <p:cNvSpPr txBox="1">
            <a:spLocks/>
          </p:cNvSpPr>
          <p:nvPr/>
        </p:nvSpPr>
        <p:spPr>
          <a:xfrm>
            <a:off x="6096082" y="4071123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Sequential model of features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557F4CD6-A094-4E3F-80D8-89287A4ACD48}"/>
              </a:ext>
            </a:extLst>
          </p:cNvPr>
          <p:cNvSpPr txBox="1">
            <a:spLocks/>
          </p:cNvSpPr>
          <p:nvPr/>
        </p:nvSpPr>
        <p:spPr>
          <a:xfrm>
            <a:off x="6095591" y="5406527"/>
            <a:ext cx="5454668" cy="75870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document</a:t>
            </a:r>
          </a:p>
        </p:txBody>
      </p:sp>
    </p:spTree>
    <p:extLst>
      <p:ext uri="{BB962C8B-B14F-4D97-AF65-F5344CB8AC3E}">
        <p14:creationId xmlns:p14="http://schemas.microsoft.com/office/powerpoint/2010/main" val="1238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Embedding and Natural Language 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662421"/>
            <a:ext cx="11525250" cy="177788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maps sparse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space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(typically words) to a dense lower dimensional feature space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Embedding models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measure similarity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94E46-71B7-4138-A4ED-E902C63FE6DC}"/>
              </a:ext>
            </a:extLst>
          </p:cNvPr>
          <p:cNvCxnSpPr>
            <a:cxnSpLocks/>
          </p:cNvCxnSpPr>
          <p:nvPr/>
        </p:nvCxnSpPr>
        <p:spPr>
          <a:xfrm flipV="1">
            <a:off x="1283879" y="250861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A9E482-D28B-4E57-9324-BC6AE76967D4}"/>
              </a:ext>
            </a:extLst>
          </p:cNvPr>
          <p:cNvCxnSpPr>
            <a:cxnSpLocks/>
          </p:cNvCxnSpPr>
          <p:nvPr/>
        </p:nvCxnSpPr>
        <p:spPr>
          <a:xfrm>
            <a:off x="1283879" y="554932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CA783D-F205-4FC2-984E-99AA8DD77A26}"/>
              </a:ext>
            </a:extLst>
          </p:cNvPr>
          <p:cNvSpPr txBox="1"/>
          <p:nvPr/>
        </p:nvSpPr>
        <p:spPr>
          <a:xfrm>
            <a:off x="3726453" y="371148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524961-C60C-4CD7-9319-1D75734A368A}"/>
              </a:ext>
            </a:extLst>
          </p:cNvPr>
          <p:cNvSpPr txBox="1"/>
          <p:nvPr/>
        </p:nvSpPr>
        <p:spPr>
          <a:xfrm>
            <a:off x="2028281" y="466942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200DC-5538-4571-B7AC-A40DAF0E5A66}"/>
              </a:ext>
            </a:extLst>
          </p:cNvPr>
          <p:cNvSpPr txBox="1"/>
          <p:nvPr/>
        </p:nvSpPr>
        <p:spPr>
          <a:xfrm>
            <a:off x="4047581" y="284062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53101-DE66-4396-AB9B-33042853D136}"/>
              </a:ext>
            </a:extLst>
          </p:cNvPr>
          <p:cNvSpPr txBox="1"/>
          <p:nvPr/>
        </p:nvSpPr>
        <p:spPr>
          <a:xfrm>
            <a:off x="2240552" y="3853780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woman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8B05A-5231-4A28-B918-29C7EDF9E378}"/>
              </a:ext>
            </a:extLst>
          </p:cNvPr>
          <p:cNvSpPr/>
          <p:nvPr/>
        </p:nvSpPr>
        <p:spPr>
          <a:xfrm>
            <a:off x="4363267" y="2715444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8457DF-B507-42EC-8C19-1FD0ADE7CBEC}"/>
              </a:ext>
            </a:extLst>
          </p:cNvPr>
          <p:cNvSpPr/>
          <p:nvPr/>
        </p:nvSpPr>
        <p:spPr>
          <a:xfrm>
            <a:off x="4134667" y="358445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1C333C-524F-4BC5-954F-57311B9BCF9C}"/>
              </a:ext>
            </a:extLst>
          </p:cNvPr>
          <p:cNvSpPr/>
          <p:nvPr/>
        </p:nvSpPr>
        <p:spPr>
          <a:xfrm>
            <a:off x="2448016" y="4601392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BF85C2-E9C8-468A-95EC-7BC6B7AFB20C}"/>
              </a:ext>
            </a:extLst>
          </p:cNvPr>
          <p:cNvSpPr/>
          <p:nvPr/>
        </p:nvSpPr>
        <p:spPr>
          <a:xfrm>
            <a:off x="2523580" y="374672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64CB7C-A75F-41A1-9913-476F9E012695}"/>
              </a:ext>
            </a:extLst>
          </p:cNvPr>
          <p:cNvCxnSpPr>
            <a:cxnSpLocks/>
            <a:stCxn id="22" idx="2"/>
            <a:endCxn id="21" idx="3"/>
          </p:cNvCxnSpPr>
          <p:nvPr/>
        </p:nvCxnSpPr>
        <p:spPr>
          <a:xfrm flipV="1">
            <a:off x="2448016" y="3700594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D1C70-8273-4DF1-AF1A-E9E7953BF10C}"/>
              </a:ext>
            </a:extLst>
          </p:cNvPr>
          <p:cNvCxnSpPr>
            <a:cxnSpLocks/>
            <a:stCxn id="23" idx="7"/>
            <a:endCxn id="20" idx="2"/>
          </p:cNvCxnSpPr>
          <p:nvPr/>
        </p:nvCxnSpPr>
        <p:spPr>
          <a:xfrm flipV="1">
            <a:off x="2621141" y="2783480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DA80E-5477-422E-A7FE-694F1DBE39D0}"/>
              </a:ext>
            </a:extLst>
          </p:cNvPr>
          <p:cNvCxnSpPr>
            <a:cxnSpLocks/>
          </p:cNvCxnSpPr>
          <p:nvPr/>
        </p:nvCxnSpPr>
        <p:spPr>
          <a:xfrm flipV="1">
            <a:off x="5636894" y="250861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6E0543-C538-4BE7-9BD0-08DD106E1A5C}"/>
              </a:ext>
            </a:extLst>
          </p:cNvPr>
          <p:cNvCxnSpPr>
            <a:cxnSpLocks/>
          </p:cNvCxnSpPr>
          <p:nvPr/>
        </p:nvCxnSpPr>
        <p:spPr>
          <a:xfrm>
            <a:off x="5636894" y="554932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778B99-3E23-4A0F-B813-802CF3F43FE8}"/>
              </a:ext>
            </a:extLst>
          </p:cNvPr>
          <p:cNvSpPr txBox="1"/>
          <p:nvPr/>
        </p:nvSpPr>
        <p:spPr>
          <a:xfrm>
            <a:off x="7246711" y="427122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0036E-7B2B-4F61-94EA-EF42A0247B72}"/>
              </a:ext>
            </a:extLst>
          </p:cNvPr>
          <p:cNvSpPr txBox="1"/>
          <p:nvPr/>
        </p:nvSpPr>
        <p:spPr>
          <a:xfrm>
            <a:off x="5548539" y="522916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3E620-C040-41F4-8F55-6C6F0DAF7AB8}"/>
              </a:ext>
            </a:extLst>
          </p:cNvPr>
          <p:cNvSpPr txBox="1"/>
          <p:nvPr/>
        </p:nvSpPr>
        <p:spPr>
          <a:xfrm>
            <a:off x="7567839" y="340036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E19CC9-81AC-4066-B1E6-1E5486BD04AF}"/>
              </a:ext>
            </a:extLst>
          </p:cNvPr>
          <p:cNvSpPr txBox="1"/>
          <p:nvPr/>
        </p:nvSpPr>
        <p:spPr>
          <a:xfrm>
            <a:off x="5760810" y="4413519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1124C9-DD26-4621-9878-51D9B702DB2C}"/>
              </a:ext>
            </a:extLst>
          </p:cNvPr>
          <p:cNvSpPr/>
          <p:nvPr/>
        </p:nvSpPr>
        <p:spPr>
          <a:xfrm>
            <a:off x="7883525" y="3275183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2ACC83-AA0F-49E1-A991-430125F8F35E}"/>
              </a:ext>
            </a:extLst>
          </p:cNvPr>
          <p:cNvSpPr/>
          <p:nvPr/>
        </p:nvSpPr>
        <p:spPr>
          <a:xfrm>
            <a:off x="7654925" y="414418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F8316D-1656-4A35-A379-877256988CC1}"/>
              </a:ext>
            </a:extLst>
          </p:cNvPr>
          <p:cNvSpPr/>
          <p:nvPr/>
        </p:nvSpPr>
        <p:spPr>
          <a:xfrm>
            <a:off x="5968274" y="5161131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790291-4CFA-48CD-B22F-01B97C8A4DA5}"/>
              </a:ext>
            </a:extLst>
          </p:cNvPr>
          <p:cNvSpPr/>
          <p:nvPr/>
        </p:nvSpPr>
        <p:spPr>
          <a:xfrm>
            <a:off x="6043838" y="430645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98609A-6BDE-4300-BAFA-1E409E87006F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V="1">
            <a:off x="5968274" y="4260333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86CE14-4118-4EA6-986D-3DA908B0FFA5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6141399" y="3343219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1DE8DFE-B7BA-4C91-A0CC-619DC4993C83}"/>
              </a:ext>
            </a:extLst>
          </p:cNvPr>
          <p:cNvSpPr txBox="1">
            <a:spLocks/>
          </p:cNvSpPr>
          <p:nvPr/>
        </p:nvSpPr>
        <p:spPr>
          <a:xfrm>
            <a:off x="479651" y="6002734"/>
            <a:ext cx="11525250" cy="69493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Unfortunately, unclear how embedding models work</a:t>
            </a:r>
          </a:p>
        </p:txBody>
      </p:sp>
    </p:spTree>
    <p:extLst>
      <p:ext uri="{BB962C8B-B14F-4D97-AF65-F5344CB8AC3E}">
        <p14:creationId xmlns:p14="http://schemas.microsoft.com/office/powerpoint/2010/main" val="39950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Embedding and Natural Language Processing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E9E5-FA1F-4968-B904-B003BFA1F21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2966" y="1342663"/>
                <a:ext cx="7317900" cy="49655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perform algebraic operations on embedding space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𝑠h𝑖𝑝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𝑏𝑢𝑠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E9E5-FA1F-4968-B904-B003BFA1F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2966" y="1342663"/>
                <a:ext cx="7317900" cy="4965540"/>
              </a:xfrm>
              <a:blipFill>
                <a:blip r:embed="rId2"/>
                <a:stretch>
                  <a:fillRect l="-1750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DA80E-5477-422E-A7FE-694F1DBE39D0}"/>
              </a:ext>
            </a:extLst>
          </p:cNvPr>
          <p:cNvCxnSpPr>
            <a:cxnSpLocks/>
          </p:cNvCxnSpPr>
          <p:nvPr/>
        </p:nvCxnSpPr>
        <p:spPr>
          <a:xfrm flipV="1">
            <a:off x="8148601" y="2662430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6E0543-C538-4BE7-9BD0-08DD106E1A5C}"/>
              </a:ext>
            </a:extLst>
          </p:cNvPr>
          <p:cNvCxnSpPr>
            <a:cxnSpLocks/>
          </p:cNvCxnSpPr>
          <p:nvPr/>
        </p:nvCxnSpPr>
        <p:spPr>
          <a:xfrm>
            <a:off x="8148601" y="5703138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778B99-3E23-4A0F-B813-802CF3F43FE8}"/>
              </a:ext>
            </a:extLst>
          </p:cNvPr>
          <p:cNvSpPr txBox="1"/>
          <p:nvPr/>
        </p:nvSpPr>
        <p:spPr>
          <a:xfrm>
            <a:off x="9758418" y="4425041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0036E-7B2B-4F61-94EA-EF42A0247B72}"/>
              </a:ext>
            </a:extLst>
          </p:cNvPr>
          <p:cNvSpPr txBox="1"/>
          <p:nvPr/>
        </p:nvSpPr>
        <p:spPr>
          <a:xfrm>
            <a:off x="8060246" y="538298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3E620-C040-41F4-8F55-6C6F0DAF7AB8}"/>
              </a:ext>
            </a:extLst>
          </p:cNvPr>
          <p:cNvSpPr txBox="1"/>
          <p:nvPr/>
        </p:nvSpPr>
        <p:spPr>
          <a:xfrm>
            <a:off x="10079546" y="355418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E19CC9-81AC-4066-B1E6-1E5486BD04AF}"/>
              </a:ext>
            </a:extLst>
          </p:cNvPr>
          <p:cNvSpPr txBox="1"/>
          <p:nvPr/>
        </p:nvSpPr>
        <p:spPr>
          <a:xfrm>
            <a:off x="8272517" y="4567336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1124C9-DD26-4621-9878-51D9B702DB2C}"/>
              </a:ext>
            </a:extLst>
          </p:cNvPr>
          <p:cNvSpPr/>
          <p:nvPr/>
        </p:nvSpPr>
        <p:spPr>
          <a:xfrm>
            <a:off x="10395232" y="342900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2ACC83-AA0F-49E1-A991-430125F8F35E}"/>
              </a:ext>
            </a:extLst>
          </p:cNvPr>
          <p:cNvSpPr/>
          <p:nvPr/>
        </p:nvSpPr>
        <p:spPr>
          <a:xfrm>
            <a:off x="10166632" y="4298006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F8316D-1656-4A35-A379-877256988CC1}"/>
              </a:ext>
            </a:extLst>
          </p:cNvPr>
          <p:cNvSpPr/>
          <p:nvPr/>
        </p:nvSpPr>
        <p:spPr>
          <a:xfrm>
            <a:off x="8479981" y="5314948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790291-4CFA-48CD-B22F-01B97C8A4DA5}"/>
              </a:ext>
            </a:extLst>
          </p:cNvPr>
          <p:cNvSpPr/>
          <p:nvPr/>
        </p:nvSpPr>
        <p:spPr>
          <a:xfrm>
            <a:off x="8555545" y="4460276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98609A-6BDE-4300-BAFA-1E409E87006F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V="1">
            <a:off x="8479981" y="4414150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86CE14-4118-4EA6-986D-3DA908B0FFA5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8653106" y="3497036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Bag of Words Model and Text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435261"/>
            <a:ext cx="11525250" cy="4965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Some NLP terminology: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corpus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comprised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can be email, news article, Tweet, book, paragraph, etc.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document is comprised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Tokens can be words, sequences of words, etc. </a:t>
            </a:r>
          </a:p>
        </p:txBody>
      </p:sp>
    </p:spTree>
    <p:extLst>
      <p:ext uri="{BB962C8B-B14F-4D97-AF65-F5344CB8AC3E}">
        <p14:creationId xmlns:p14="http://schemas.microsoft.com/office/powerpoint/2010/main" val="17453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Bag of Words Model and Text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406324"/>
            <a:ext cx="11525250" cy="49944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bag of words model,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BOW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a basic NLP model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BOW assumes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exchangeability of words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Order does not matter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Independent of grammar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BOW based on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count of tokens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Term document matrix (TDM)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words in rows, documents in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Document term matrix (DTM)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documents in rows, words in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TDM and DTM are very sparse</a:t>
            </a:r>
          </a:p>
        </p:txBody>
      </p:sp>
    </p:spTree>
    <p:extLst>
      <p:ext uri="{BB962C8B-B14F-4D97-AF65-F5344CB8AC3E}">
        <p14:creationId xmlns:p14="http://schemas.microsoft.com/office/powerpoint/2010/main" val="13711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6DB1-8CBD-4045-910B-39FB7B58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Recording!</a:t>
            </a:r>
          </a:p>
        </p:txBody>
      </p:sp>
    </p:spTree>
    <p:extLst>
      <p:ext uri="{BB962C8B-B14F-4D97-AF65-F5344CB8AC3E}">
        <p14:creationId xmlns:p14="http://schemas.microsoft.com/office/powerpoint/2010/main" val="372168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Bag of Words Model and Text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209554"/>
            <a:ext cx="11525250" cy="5191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Preparing text for analysis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All characters to lower case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Remove punctuation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Remove numbers and special characters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 words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are removed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Stop words are common words with no semantic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Examples; ‘and’, ‘the’, ‘or’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Choice of stop words can be domain 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Document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tokenized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Token are typically words or sequence of words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4" y="896551"/>
            <a:ext cx="9305856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Feedforward network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916458-EE0D-48AE-B9CC-876EF95EBFE9}"/>
              </a:ext>
            </a:extLst>
          </p:cNvPr>
          <p:cNvSpPr/>
          <p:nvPr/>
        </p:nvSpPr>
        <p:spPr>
          <a:xfrm>
            <a:off x="306895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77D169-BB8D-423D-B915-E82C2D39D11B}"/>
              </a:ext>
            </a:extLst>
          </p:cNvPr>
          <p:cNvCxnSpPr>
            <a:stCxn id="29" idx="0"/>
            <a:endCxn id="3" idx="2"/>
          </p:cNvCxnSpPr>
          <p:nvPr/>
        </p:nvCxnSpPr>
        <p:spPr>
          <a:xfrm flipV="1">
            <a:off x="342328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3423285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4" y="34801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3749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4" y="896551"/>
            <a:ext cx="9305856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Classification of input sequence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3423285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4" y="34801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04360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573976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3976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09409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3777615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13020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404360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758690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5802630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56960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  <p:bldP spid="15" grpId="0" animBg="1"/>
      <p:bldP spid="16" grpId="0" animBg="1"/>
      <p:bldP spid="20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9065" y="85259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output RNN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used to detect a particular sequence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12492"/>
            <a:ext cx="11741168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Single output RNN architecture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6C284D-FF2D-4326-AF74-D87B2B3F2C29}"/>
              </a:ext>
            </a:extLst>
          </p:cNvPr>
          <p:cNvSpPr/>
          <p:nvPr/>
        </p:nvSpPr>
        <p:spPr>
          <a:xfrm>
            <a:off x="4610713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FB1051-7104-439E-97D7-0D9A370812EC}"/>
              </a:ext>
            </a:extLst>
          </p:cNvPr>
          <p:cNvSpPr/>
          <p:nvPr/>
        </p:nvSpPr>
        <p:spPr>
          <a:xfrm>
            <a:off x="4597608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5AD66-925B-4D05-BBDB-FE207C4C31B2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5136973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727DB-87CC-4F03-B41B-477A77A0F4B1}"/>
              </a:ext>
            </a:extLst>
          </p:cNvPr>
          <p:cNvSpPr txBox="1"/>
          <p:nvPr/>
        </p:nvSpPr>
        <p:spPr>
          <a:xfrm>
            <a:off x="4738105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98FE4-C82A-43A4-A8CC-D09A8A6B9AFB}"/>
              </a:ext>
            </a:extLst>
          </p:cNvPr>
          <p:cNvSpPr txBox="1"/>
          <p:nvPr/>
        </p:nvSpPr>
        <p:spPr>
          <a:xfrm>
            <a:off x="9054329" y="417196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DB205-68FE-420D-9017-AC25B2993AD6}"/>
              </a:ext>
            </a:extLst>
          </p:cNvPr>
          <p:cNvSpPr/>
          <p:nvPr/>
        </p:nvSpPr>
        <p:spPr>
          <a:xfrm>
            <a:off x="2955108" y="4209536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A40446-4413-4E2F-9D11-C51A47C1B7FD}"/>
              </a:ext>
            </a:extLst>
          </p:cNvPr>
          <p:cNvCxnSpPr>
            <a:cxnSpLocks/>
          </p:cNvCxnSpPr>
          <p:nvPr/>
        </p:nvCxnSpPr>
        <p:spPr>
          <a:xfrm>
            <a:off x="8974443" y="45960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191A05-83F7-40F8-888C-129438CC03E7}"/>
              </a:ext>
            </a:extLst>
          </p:cNvPr>
          <p:cNvSpPr/>
          <p:nvPr/>
        </p:nvSpPr>
        <p:spPr>
          <a:xfrm>
            <a:off x="6266318" y="42095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F634BB-2284-49CC-AF05-BFEAF2090879}"/>
              </a:ext>
            </a:extLst>
          </p:cNvPr>
          <p:cNvSpPr/>
          <p:nvPr/>
        </p:nvSpPr>
        <p:spPr>
          <a:xfrm>
            <a:off x="6253213" y="5507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3A0423-8A7A-4296-A0B2-46DA6E16FF2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6792578" y="5199444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34ADC7-93B0-4915-A399-1F567DB089BE}"/>
              </a:ext>
            </a:extLst>
          </p:cNvPr>
          <p:cNvSpPr txBox="1"/>
          <p:nvPr/>
        </p:nvSpPr>
        <p:spPr>
          <a:xfrm>
            <a:off x="6393710" y="51796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30D82-2EF6-4189-A60B-24D52F7F6CE5}"/>
              </a:ext>
            </a:extLst>
          </p:cNvPr>
          <p:cNvSpPr txBox="1"/>
          <p:nvPr/>
        </p:nvSpPr>
        <p:spPr>
          <a:xfrm>
            <a:off x="5769329" y="428040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228570-9B79-4B9E-BDC8-C5EB943AAC7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689443" y="470449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/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4BB46F-CC7E-4170-BA1B-F73423E8D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29" y="2786076"/>
                <a:ext cx="1627414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1C152C7-4D92-48FA-A95B-31108E1C0677}"/>
              </a:ext>
            </a:extLst>
          </p:cNvPr>
          <p:cNvSpPr/>
          <p:nvPr/>
        </p:nvSpPr>
        <p:spPr>
          <a:xfrm>
            <a:off x="7908818" y="41719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B90C36-3151-45EF-BC68-19A95762FACA}"/>
              </a:ext>
            </a:extLst>
          </p:cNvPr>
          <p:cNvSpPr/>
          <p:nvPr/>
        </p:nvSpPr>
        <p:spPr>
          <a:xfrm>
            <a:off x="7895713" y="546973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183D2C-FD9F-41A8-81B8-405FF26FFFDC}"/>
              </a:ext>
            </a:extLst>
          </p:cNvPr>
          <p:cNvSpPr/>
          <p:nvPr/>
        </p:nvSpPr>
        <p:spPr>
          <a:xfrm>
            <a:off x="9778373" y="232022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96574E-D82C-4341-B05E-5A182D1BC78A}"/>
              </a:ext>
            </a:extLst>
          </p:cNvPr>
          <p:cNvSpPr/>
          <p:nvPr/>
        </p:nvSpPr>
        <p:spPr>
          <a:xfrm>
            <a:off x="7317098" y="1543425"/>
            <a:ext cx="2298369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  <a:r>
              <a:rPr lang="en-US" sz="2400" i="1" baseline="30000" dirty="0">
                <a:solidFill>
                  <a:schemeClr val="tx1"/>
                </a:solidFill>
              </a:rPr>
              <a:t> (</a:t>
            </a:r>
            <a:r>
              <a:rPr lang="en-US" sz="2400" i="1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sz="2400" i="1" baseline="30000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1163B-E8F7-4A68-BBA9-1BBCB28ADC38}"/>
              </a:ext>
            </a:extLst>
          </p:cNvPr>
          <p:cNvCxnSpPr>
            <a:cxnSpLocks/>
            <a:stCxn id="30" idx="1"/>
            <a:endCxn id="31" idx="6"/>
          </p:cNvCxnSpPr>
          <p:nvPr/>
        </p:nvCxnSpPr>
        <p:spPr>
          <a:xfrm flipH="1" flipV="1">
            <a:off x="9615467" y="2038379"/>
            <a:ext cx="320882" cy="426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63FE4-B834-4B78-9C84-06DA0CCB9FAC}"/>
              </a:ext>
            </a:extLst>
          </p:cNvPr>
          <p:cNvCxnSpPr>
            <a:cxnSpLocks/>
            <a:stCxn id="27" idx="0"/>
            <a:endCxn id="31" idx="4"/>
          </p:cNvCxnSpPr>
          <p:nvPr/>
        </p:nvCxnSpPr>
        <p:spPr>
          <a:xfrm flipV="1">
            <a:off x="8454236" y="2533332"/>
            <a:ext cx="12047" cy="252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859B1-3AA4-460A-ACAD-4B5CA17EBD36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8448183" y="37759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5158D3-C69E-4136-9FD2-24FA561DC60A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8435078" y="5161870"/>
            <a:ext cx="13105" cy="30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CFB2AF-4480-487E-ADF2-3DD5B9A3C679}"/>
              </a:ext>
            </a:extLst>
          </p:cNvPr>
          <p:cNvSpPr txBox="1"/>
          <p:nvPr/>
        </p:nvSpPr>
        <p:spPr>
          <a:xfrm>
            <a:off x="8036210" y="38003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29230D-FE0B-4788-AE85-47F70D3CD6C1}"/>
              </a:ext>
            </a:extLst>
          </p:cNvPr>
          <p:cNvSpPr txBox="1"/>
          <p:nvPr/>
        </p:nvSpPr>
        <p:spPr>
          <a:xfrm>
            <a:off x="8036210" y="51420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F6600-E9F6-482A-A735-A7A439E6F5CA}"/>
              </a:ext>
            </a:extLst>
          </p:cNvPr>
          <p:cNvSpPr txBox="1"/>
          <p:nvPr/>
        </p:nvSpPr>
        <p:spPr>
          <a:xfrm>
            <a:off x="7411829" y="4242826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D9996-DA0B-4712-8F27-04B4ECC64A6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7331943" y="46669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2AF9819-FC8A-4FB2-B5DF-D5F83615FBF4}"/>
              </a:ext>
            </a:extLst>
          </p:cNvPr>
          <p:cNvSpPr/>
          <p:nvPr/>
        </p:nvSpPr>
        <p:spPr>
          <a:xfrm>
            <a:off x="9526913" y="40805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82644-CB82-4A77-A7BF-3FC34C04E9B8}"/>
              </a:ext>
            </a:extLst>
          </p:cNvPr>
          <p:cNvSpPr txBox="1"/>
          <p:nvPr/>
        </p:nvSpPr>
        <p:spPr>
          <a:xfrm>
            <a:off x="4113724" y="4280399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62F3AD-B721-4EE5-9D77-50DCA73D73F2}"/>
              </a:ext>
            </a:extLst>
          </p:cNvPr>
          <p:cNvCxnSpPr>
            <a:cxnSpLocks/>
          </p:cNvCxnSpPr>
          <p:nvPr/>
        </p:nvCxnSpPr>
        <p:spPr>
          <a:xfrm>
            <a:off x="4033838" y="4704489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2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Generative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generative model </a:t>
                </a:r>
                <a:r>
                  <a:rPr lang="en-US" dirty="0"/>
                  <a:t>creates new data instances </a:t>
                </a:r>
              </a:p>
              <a:p>
                <a:r>
                  <a:rPr lang="en-US" dirty="0"/>
                  <a:t>In contrast, a </a:t>
                </a:r>
                <a:r>
                  <a:rPr lang="en-US" b="1" dirty="0"/>
                  <a:t>discriminative model </a:t>
                </a:r>
                <a:r>
                  <a:rPr lang="en-US" dirty="0"/>
                  <a:t>discriminates between input data sequences</a:t>
                </a:r>
              </a:p>
              <a:p>
                <a:r>
                  <a:rPr lang="en-US" dirty="0"/>
                  <a:t>In statistical terms, we say a generative model outputs the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given an observable input variable, </a:t>
                </a:r>
                <a:r>
                  <a:rPr lang="en-US" i="1" dirty="0"/>
                  <a:t>X</a:t>
                </a:r>
                <a:r>
                  <a:rPr lang="en-US" dirty="0"/>
                  <a:t>, and target variable Y</a:t>
                </a:r>
              </a:p>
              <a:p>
                <a:r>
                  <a:rPr lang="en-US" dirty="0"/>
                  <a:t>The generative model learns an </a:t>
                </a:r>
                <a:r>
                  <a:rPr lang="en-US" b="1" dirty="0"/>
                  <a:t>embedding space </a:t>
                </a:r>
                <a:r>
                  <a:rPr lang="en-US" dirty="0"/>
                  <a:t>or</a:t>
                </a:r>
                <a:r>
                  <a:rPr lang="en-US" b="1" dirty="0"/>
                  <a:t> latent space </a:t>
                </a:r>
                <a:r>
                  <a:rPr lang="en-US" dirty="0"/>
                  <a:t>used to generate new data instances</a:t>
                </a:r>
              </a:p>
              <a:p>
                <a:r>
                  <a:rPr lang="en-US" dirty="0"/>
                  <a:t>The embedded space is latent (cannot be directly observed)</a:t>
                </a:r>
              </a:p>
              <a:p>
                <a:r>
                  <a:rPr lang="en-US" dirty="0"/>
                  <a:t>A discriminative model finds the conditional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a target variable </a:t>
                </a:r>
                <a:r>
                  <a:rPr lang="en-US" i="1" dirty="0"/>
                  <a:t>Y</a:t>
                </a:r>
                <a:r>
                  <a:rPr lang="en-US" dirty="0"/>
                  <a:t>, given an observation </a:t>
                </a:r>
                <a:r>
                  <a:rPr lang="en-US" i="1" dirty="0"/>
                  <a:t>x</a:t>
                </a:r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05182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5501962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Generative Models</a:t>
            </a:r>
            <a:r>
              <a:rPr lang="en-US" dirty="0"/>
              <a:t> output new data cases   </a:t>
            </a:r>
          </a:p>
          <a:p>
            <a:r>
              <a:rPr lang="en-US" dirty="0"/>
              <a:t>A </a:t>
            </a:r>
            <a:r>
              <a:rPr lang="en-US" b="1" dirty="0"/>
              <a:t>generator</a:t>
            </a:r>
            <a:r>
              <a:rPr lang="en-US" dirty="0"/>
              <a:t> learns an </a:t>
            </a:r>
            <a:r>
              <a:rPr lang="en-US" b="1" dirty="0"/>
              <a:t>embedding space</a:t>
            </a:r>
            <a:r>
              <a:rPr lang="en-US" dirty="0"/>
              <a:t> from data input </a:t>
            </a:r>
          </a:p>
          <a:p>
            <a:r>
              <a:rPr lang="en-US" dirty="0"/>
              <a:t>Generator produces output data from embedding space from random seed, </a:t>
            </a:r>
            <a:r>
              <a:rPr lang="en-US" b="1" i="1" dirty="0"/>
              <a:t>z</a:t>
            </a:r>
          </a:p>
          <a:p>
            <a:r>
              <a:rPr lang="en-US" dirty="0"/>
              <a:t>A </a:t>
            </a:r>
            <a:r>
              <a:rPr lang="en-US" b="1" dirty="0"/>
              <a:t>critic</a:t>
            </a:r>
            <a:r>
              <a:rPr lang="en-US" dirty="0"/>
              <a:t> or </a:t>
            </a:r>
            <a:r>
              <a:rPr lang="en-US" b="1" dirty="0"/>
              <a:t>discriminative model </a:t>
            </a:r>
            <a:r>
              <a:rPr lang="en-US" dirty="0"/>
              <a:t>evaluates the quality of the output with feedback used to improve learning of embedding space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2611-2458-49EF-82BF-309C45957E50}"/>
              </a:ext>
            </a:extLst>
          </p:cNvPr>
          <p:cNvSpPr/>
          <p:nvPr/>
        </p:nvSpPr>
        <p:spPr>
          <a:xfrm>
            <a:off x="7801308" y="2816710"/>
            <a:ext cx="2128935" cy="15462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25C2C-63EB-4E1C-A637-C3F80500CB5D}"/>
              </a:ext>
            </a:extLst>
          </p:cNvPr>
          <p:cNvSpPr/>
          <p:nvPr/>
        </p:nvSpPr>
        <p:spPr>
          <a:xfrm>
            <a:off x="8092631" y="1559949"/>
            <a:ext cx="1546287" cy="7243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310350-9053-4C20-9378-5BA29CED0DA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8865775" y="2284307"/>
            <a:ext cx="1" cy="532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B2DC0B-A88F-452C-90FB-0709702FC409}"/>
              </a:ext>
            </a:extLst>
          </p:cNvPr>
          <p:cNvSpPr/>
          <p:nvPr/>
        </p:nvSpPr>
        <p:spPr>
          <a:xfrm>
            <a:off x="7969250" y="2963863"/>
            <a:ext cx="1838325" cy="9715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Embedding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CDD78-C9EA-40FD-97AA-9B5E6150ECB2}"/>
              </a:ext>
            </a:extLst>
          </p:cNvPr>
          <p:cNvSpPr txBox="1"/>
          <p:nvPr/>
        </p:nvSpPr>
        <p:spPr>
          <a:xfrm>
            <a:off x="8167370" y="3884292"/>
            <a:ext cx="152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5C4BA-ED29-45B3-8819-11E6BC9F2835}"/>
              </a:ext>
            </a:extLst>
          </p:cNvPr>
          <p:cNvSpPr/>
          <p:nvPr/>
        </p:nvSpPr>
        <p:spPr>
          <a:xfrm>
            <a:off x="8092631" y="4895400"/>
            <a:ext cx="1546287" cy="7243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9633B-A229-429A-B72D-AE02FD6B2BF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8865775" y="4362997"/>
            <a:ext cx="1" cy="532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EA06C-08CD-4BF8-8AD1-F6B3913201A1}"/>
              </a:ext>
            </a:extLst>
          </p:cNvPr>
          <p:cNvSpPr/>
          <p:nvPr/>
        </p:nvSpPr>
        <p:spPr>
          <a:xfrm>
            <a:off x="6904783" y="2816710"/>
            <a:ext cx="635571" cy="15462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6CC4F-CA71-4080-8AB2-FC792412188C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7540354" y="3589854"/>
            <a:ext cx="260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A9750-DF13-4F4B-9F6F-606BFAA9ACDE}"/>
              </a:ext>
            </a:extLst>
          </p:cNvPr>
          <p:cNvSpPr/>
          <p:nvPr/>
        </p:nvSpPr>
        <p:spPr>
          <a:xfrm>
            <a:off x="10375820" y="2816710"/>
            <a:ext cx="1546287" cy="15462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2814A-D94B-4B82-A8F9-A0C066F7B880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9930243" y="3589854"/>
            <a:ext cx="4455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56026B-91D5-4114-BA95-A10A995EA79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1148964" y="4362997"/>
            <a:ext cx="0" cy="89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57D89F-A6B0-4569-871C-82738CF3C7D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638918" y="5257579"/>
            <a:ext cx="151004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2DFAF7-8C38-4A78-BDD8-BAFFE305FDD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638918" y="1922128"/>
            <a:ext cx="151004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6B76C0-D271-4FCA-B8F9-D29631BD87C3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1148964" y="1922128"/>
            <a:ext cx="36241" cy="89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3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Sequence Generation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169042"/>
            <a:ext cx="11525250" cy="5688957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an input value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we want to generate an output sequence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Activation is function of input and last output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4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= h</a:t>
            </a:r>
            <a:r>
              <a:rPr lang="en-US" sz="24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t-1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(y</a:t>
            </a:r>
            <a:r>
              <a:rPr lang="en-US" sz="24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t-1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, 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a generative model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Train by minimizing the loss with respect to the desired response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Loss function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= J(R, U, V, W)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Applications: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Response to question – chat bots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Caption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Machine translation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A5F5A0-EBD7-4F31-902C-07A3CA4E92F0}"/>
                  </a:ext>
                </a:extLst>
              </p:cNvPr>
              <p:cNvSpPr/>
              <p:nvPr/>
            </p:nvSpPr>
            <p:spPr>
              <a:xfrm>
                <a:off x="1794583" y="2913525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A5F5A0-EBD7-4F31-902C-07A3CA4E9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83" y="2913525"/>
                <a:ext cx="140970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1969636" y="423860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337671" y="18102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1954082" y="168498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(t-1)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3032812" y="2179942"/>
            <a:ext cx="304859" cy="1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93447" y="2674895"/>
            <a:ext cx="5986" cy="23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2499433" y="3903432"/>
            <a:ext cx="9568" cy="33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25" idx="1"/>
            <a:endCxn id="7" idx="4"/>
          </p:cNvCxnSpPr>
          <p:nvPr/>
        </p:nvCxnSpPr>
        <p:spPr>
          <a:xfrm flipH="1" flipV="1">
            <a:off x="2509001" y="5228515"/>
            <a:ext cx="2259688" cy="512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2084896" y="392784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734542" y="5963333"/>
            <a:ext cx="34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8695833" y="421006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301899" y="429941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8615947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C9748B-FA2D-4378-903F-2F5997AC97EF}"/>
                  </a:ext>
                </a:extLst>
              </p:cNvPr>
              <p:cNvSpPr/>
              <p:nvPr/>
            </p:nvSpPr>
            <p:spPr>
              <a:xfrm>
                <a:off x="4525828" y="2880464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C9748B-FA2D-4378-903F-2F5997AC9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28" y="2880464"/>
                <a:ext cx="1238503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2400" b="1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6160403" y="174875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(t+1)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06362" y="156433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cxnSpLocks/>
            <a:stCxn id="26" idx="2"/>
            <a:endCxn id="27" idx="6"/>
          </p:cNvCxnSpPr>
          <p:nvPr/>
        </p:nvCxnSpPr>
        <p:spPr>
          <a:xfrm flipH="1" flipV="1">
            <a:off x="5685092" y="2059289"/>
            <a:ext cx="475311" cy="184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45080" y="2554242"/>
            <a:ext cx="647" cy="32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5145080" y="3870371"/>
            <a:ext cx="4998" cy="33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677338" y="386101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3879672" y="5176084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3535097" y="434958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36234" y="4705017"/>
            <a:ext cx="1574479" cy="43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A35355E-2D8B-4A25-BB0E-0856D33761D9}"/>
                  </a:ext>
                </a:extLst>
              </p:cNvPr>
              <p:cNvSpPr/>
              <p:nvPr/>
            </p:nvSpPr>
            <p:spPr>
              <a:xfrm>
                <a:off x="7275980" y="2898717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A35355E-2D8B-4A25-BB0E-0856D3376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980" y="2898717"/>
                <a:ext cx="1627414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7550322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9192822" y="173991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(…)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7537217" y="160452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lang="en-US" sz="2400" i="1" baseline="30000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(t+1)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2"/>
            <a:endCxn id="46" idx="6"/>
          </p:cNvCxnSpPr>
          <p:nvPr/>
        </p:nvCxnSpPr>
        <p:spPr>
          <a:xfrm flipH="1" flipV="1">
            <a:off x="8615947" y="2099479"/>
            <a:ext cx="576875" cy="135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8076582" y="2594432"/>
            <a:ext cx="13105" cy="30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8089687" y="3888624"/>
            <a:ext cx="0" cy="321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25" idx="7"/>
            <a:endCxn id="43" idx="4"/>
          </p:cNvCxnSpPr>
          <p:nvPr/>
        </p:nvCxnSpPr>
        <p:spPr>
          <a:xfrm flipV="1">
            <a:off x="5531467" y="5199970"/>
            <a:ext cx="2558220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7677714" y="383849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6242173" y="5176084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6255262" y="4243037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>
            <a:off x="5689443" y="4705017"/>
            <a:ext cx="1860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9168417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1460515" y="437027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1380629" y="4794364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91EDE-AE93-4ADA-B686-D5C09440976A}"/>
              </a:ext>
            </a:extLst>
          </p:cNvPr>
          <p:cNvCxnSpPr>
            <a:cxnSpLocks/>
            <a:stCxn id="25" idx="6"/>
            <a:endCxn id="55" idx="3"/>
          </p:cNvCxnSpPr>
          <p:nvPr/>
        </p:nvCxnSpPr>
        <p:spPr>
          <a:xfrm flipV="1">
            <a:off x="5689443" y="4963601"/>
            <a:ext cx="3636950" cy="1127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F9A0CC-03E9-4AE2-A7F4-51666EF0FC59}"/>
              </a:ext>
            </a:extLst>
          </p:cNvPr>
          <p:cNvCxnSpPr>
            <a:cxnSpLocks/>
            <a:stCxn id="25" idx="2"/>
            <a:endCxn id="17" idx="5"/>
          </p:cNvCxnSpPr>
          <p:nvPr/>
        </p:nvCxnSpPr>
        <p:spPr>
          <a:xfrm flipH="1" flipV="1">
            <a:off x="1222653" y="5144349"/>
            <a:ext cx="3388060" cy="946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6231A6-B172-4D27-B2BC-B0B4316490A6}"/>
              </a:ext>
            </a:extLst>
          </p:cNvPr>
          <p:cNvSpPr txBox="1"/>
          <p:nvPr/>
        </p:nvSpPr>
        <p:spPr>
          <a:xfrm>
            <a:off x="6369343" y="5938270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5F1FA-BCB9-48BC-AF61-568AC71DA544}"/>
              </a:ext>
            </a:extLst>
          </p:cNvPr>
          <p:cNvSpPr/>
          <p:nvPr/>
        </p:nvSpPr>
        <p:spPr>
          <a:xfrm>
            <a:off x="301497" y="177640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(t-1)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4A0484-BD1F-4DBE-BBFE-07C4D73EB4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08470" y="3466427"/>
            <a:ext cx="1319142" cy="91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9B26B7-85CA-4FEC-8BAF-C67EDE84E8E6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840862" y="2766307"/>
            <a:ext cx="0" cy="719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E6F5A0-85CC-40BC-96A1-2E01DC18BC0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877036" y="2800200"/>
            <a:ext cx="9862" cy="857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17BDCD-7717-4C20-869A-53962DE147D2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6699768" y="2738660"/>
            <a:ext cx="4988" cy="852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367B24-DB89-48A1-B8AD-1B85936A9FC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879672" y="3664108"/>
            <a:ext cx="889017" cy="690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EDA7D7-AFED-465F-A7B0-9BB48F38237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04756" y="3591022"/>
            <a:ext cx="1003542" cy="764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86AABEB-E967-424B-A86B-B166739D8A9E}"/>
              </a:ext>
            </a:extLst>
          </p:cNvPr>
          <p:cNvSpPr txBox="1"/>
          <p:nvPr/>
        </p:nvSpPr>
        <p:spPr>
          <a:xfrm>
            <a:off x="440901" y="283863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095785-D96E-44EE-A3D1-7601669BE7CE}"/>
              </a:ext>
            </a:extLst>
          </p:cNvPr>
          <p:cNvSpPr txBox="1"/>
          <p:nvPr/>
        </p:nvSpPr>
        <p:spPr>
          <a:xfrm>
            <a:off x="3406696" y="294750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C1C9B2-7C02-4445-AC35-662AD5227975}"/>
              </a:ext>
            </a:extLst>
          </p:cNvPr>
          <p:cNvSpPr txBox="1"/>
          <p:nvPr/>
        </p:nvSpPr>
        <p:spPr>
          <a:xfrm>
            <a:off x="6241632" y="294109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0D4FFD58-6AA1-4A99-9F1D-C7C1CA890105}"/>
              </a:ext>
            </a:extLst>
          </p:cNvPr>
          <p:cNvSpPr txBox="1">
            <a:spLocks/>
          </p:cNvSpPr>
          <p:nvPr/>
        </p:nvSpPr>
        <p:spPr>
          <a:xfrm>
            <a:off x="333784" y="67396"/>
            <a:ext cx="11524432" cy="81791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8984FFE6-F9BD-474F-A7B1-ADD472FDB6A2}"/>
              </a:ext>
            </a:extLst>
          </p:cNvPr>
          <p:cNvSpPr txBox="1">
            <a:spLocks/>
          </p:cNvSpPr>
          <p:nvPr/>
        </p:nvSpPr>
        <p:spPr>
          <a:xfrm>
            <a:off x="455363" y="896551"/>
            <a:ext cx="11634393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 where input vector generates output sequence</a:t>
            </a:r>
          </a:p>
        </p:txBody>
      </p:sp>
    </p:spTree>
    <p:extLst>
      <p:ext uri="{BB962C8B-B14F-4D97-AF65-F5344CB8AC3E}">
        <p14:creationId xmlns:p14="http://schemas.microsoft.com/office/powerpoint/2010/main" val="413232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3" y="896551"/>
            <a:ext cx="11634393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 where input vector generates output sequence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916458-EE0D-48AE-B9CC-876EF95EBFE9}"/>
              </a:ext>
            </a:extLst>
          </p:cNvPr>
          <p:cNvSpPr/>
          <p:nvPr/>
        </p:nvSpPr>
        <p:spPr>
          <a:xfrm>
            <a:off x="306895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071110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77D169-BB8D-423D-B915-E82C2D39D11B}"/>
              </a:ext>
            </a:extLst>
          </p:cNvPr>
          <p:cNvCxnSpPr>
            <a:stCxn id="29" idx="0"/>
            <a:endCxn id="3" idx="2"/>
          </p:cNvCxnSpPr>
          <p:nvPr/>
        </p:nvCxnSpPr>
        <p:spPr>
          <a:xfrm flipV="1">
            <a:off x="342328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3423285" y="4497705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4" y="34801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F6EBE0-4173-4AA8-A982-D7F0592F08C8}"/>
              </a:ext>
            </a:extLst>
          </p:cNvPr>
          <p:cNvSpPr/>
          <p:nvPr/>
        </p:nvSpPr>
        <p:spPr>
          <a:xfrm>
            <a:off x="4404360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04360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170513-4EAA-408F-8758-A115F836AEE4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4758690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5739765" y="1554480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39765" y="3280410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094095" y="2771775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3777615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13020" y="388905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146874"/>
            <a:ext cx="11524432" cy="755132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Sequence to Sequence RNN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4694CC-E54C-4912-A7C0-003E403DB9AF}"/>
                  </a:ext>
                </a:extLst>
              </p:cNvPr>
              <p:cNvSpPr/>
              <p:nvPr/>
            </p:nvSpPr>
            <p:spPr>
              <a:xfrm>
                <a:off x="2417518" y="2627775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4694CC-E54C-4912-A7C0-003E403DB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18" y="2627775"/>
                <a:ext cx="140970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B2A3FE4-620F-4BD0-BC55-DA4CA9AE9A4A}"/>
              </a:ext>
            </a:extLst>
          </p:cNvPr>
          <p:cNvSpPr/>
          <p:nvPr/>
        </p:nvSpPr>
        <p:spPr>
          <a:xfrm>
            <a:off x="2592571" y="395285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BBC530-C288-45CA-B08C-0BBE234F1C95}"/>
              </a:ext>
            </a:extLst>
          </p:cNvPr>
          <p:cNvSpPr/>
          <p:nvPr/>
        </p:nvSpPr>
        <p:spPr>
          <a:xfrm>
            <a:off x="3960606" y="152454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A748BE-BBF6-4A52-AF6F-2798DFBC5BEE}"/>
              </a:ext>
            </a:extLst>
          </p:cNvPr>
          <p:cNvSpPr/>
          <p:nvPr/>
        </p:nvSpPr>
        <p:spPr>
          <a:xfrm>
            <a:off x="2577017" y="139923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A427B1-19FC-4836-B22A-B8CAF228CAD0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 flipV="1">
            <a:off x="3655747" y="1894192"/>
            <a:ext cx="304859" cy="1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56F83A-6453-4D4E-90C1-1FF2D93F73D3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3116382" y="2389145"/>
            <a:ext cx="5986" cy="23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CB3A20-FC13-408B-84DA-13E7E9168027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3122368" y="3617682"/>
            <a:ext cx="9568" cy="33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2B884-FE01-4C50-A4D6-431CFBAA058F}"/>
              </a:ext>
            </a:extLst>
          </p:cNvPr>
          <p:cNvCxnSpPr>
            <a:cxnSpLocks/>
            <a:stCxn id="21" idx="0"/>
            <a:endCxn id="7" idx="4"/>
          </p:cNvCxnSpPr>
          <p:nvPr/>
        </p:nvCxnSpPr>
        <p:spPr>
          <a:xfrm flipV="1">
            <a:off x="3131936" y="4942765"/>
            <a:ext cx="0" cy="515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BF74CB-BFF7-453A-B4CD-E822685B63E5}"/>
              </a:ext>
            </a:extLst>
          </p:cNvPr>
          <p:cNvSpPr txBox="1"/>
          <p:nvPr/>
        </p:nvSpPr>
        <p:spPr>
          <a:xfrm>
            <a:off x="2707831" y="364209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EDF7-3752-401C-BACE-21990891915C}"/>
              </a:ext>
            </a:extLst>
          </p:cNvPr>
          <p:cNvSpPr txBox="1"/>
          <p:nvPr/>
        </p:nvSpPr>
        <p:spPr>
          <a:xfrm>
            <a:off x="9318768" y="3924312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F0239F-433E-4F23-A87F-F421938EB39C}"/>
              </a:ext>
            </a:extLst>
          </p:cNvPr>
          <p:cNvSpPr/>
          <p:nvPr/>
        </p:nvSpPr>
        <p:spPr>
          <a:xfrm>
            <a:off x="924834" y="401366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C22E5-0FCE-42E4-9531-D3A7C9DE9A3F}"/>
              </a:ext>
            </a:extLst>
          </p:cNvPr>
          <p:cNvCxnSpPr>
            <a:cxnSpLocks/>
          </p:cNvCxnSpPr>
          <p:nvPr/>
        </p:nvCxnSpPr>
        <p:spPr>
          <a:xfrm>
            <a:off x="9238882" y="434840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5D86C5-9573-42CF-B547-66711E324ACB}"/>
                  </a:ext>
                </a:extLst>
              </p:cNvPr>
              <p:cNvSpPr/>
              <p:nvPr/>
            </p:nvSpPr>
            <p:spPr>
              <a:xfrm>
                <a:off x="5148763" y="2594714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5D86C5-9573-42CF-B547-66711E324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63" y="2594714"/>
                <a:ext cx="1238503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9253DA7-964F-40AE-852D-20C505FD227C}"/>
              </a:ext>
            </a:extLst>
          </p:cNvPr>
          <p:cNvSpPr/>
          <p:nvPr/>
        </p:nvSpPr>
        <p:spPr>
          <a:xfrm>
            <a:off x="5233648" y="3924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396FB5-8C23-4F60-AD38-C6C4122474A4}"/>
              </a:ext>
            </a:extLst>
          </p:cNvPr>
          <p:cNvSpPr/>
          <p:nvPr/>
        </p:nvSpPr>
        <p:spPr>
          <a:xfrm>
            <a:off x="2592571" y="545876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b="1" i="1" baseline="300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491610-B7F3-4020-8ED0-0EA295A40D7A}"/>
              </a:ext>
            </a:extLst>
          </p:cNvPr>
          <p:cNvSpPr/>
          <p:nvPr/>
        </p:nvSpPr>
        <p:spPr>
          <a:xfrm>
            <a:off x="6783338" y="14630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4938D-819E-408A-ADFF-9FFACCA491A9}"/>
              </a:ext>
            </a:extLst>
          </p:cNvPr>
          <p:cNvSpPr/>
          <p:nvPr/>
        </p:nvSpPr>
        <p:spPr>
          <a:xfrm>
            <a:off x="5229297" y="127858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94E8A-21FE-4CDC-B8F6-369F13C00A85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 flipV="1">
            <a:off x="6308027" y="1773539"/>
            <a:ext cx="475311" cy="184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7B0261-BC4D-4EF3-AC17-34229E723956}"/>
              </a:ext>
            </a:extLst>
          </p:cNvPr>
          <p:cNvCxnSpPr>
            <a:cxnSpLocks/>
            <a:stCxn id="19" idx="0"/>
            <a:endCxn id="23" idx="4"/>
          </p:cNvCxnSpPr>
          <p:nvPr/>
        </p:nvCxnSpPr>
        <p:spPr>
          <a:xfrm flipV="1">
            <a:off x="5768015" y="2268492"/>
            <a:ext cx="647" cy="32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B6554-35F9-4A9B-BF35-C5AA6DC099B7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H="1" flipV="1">
            <a:off x="5768015" y="3584621"/>
            <a:ext cx="4998" cy="33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E7B62A-E300-48C7-AA4C-F75E713FBD3E}"/>
              </a:ext>
            </a:extLst>
          </p:cNvPr>
          <p:cNvCxnSpPr>
            <a:cxnSpLocks/>
            <a:stCxn id="66" idx="0"/>
            <a:endCxn id="20" idx="4"/>
          </p:cNvCxnSpPr>
          <p:nvPr/>
        </p:nvCxnSpPr>
        <p:spPr>
          <a:xfrm flipV="1">
            <a:off x="5773013" y="4914220"/>
            <a:ext cx="0" cy="544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FF9EF-FCC9-4849-923D-F539F435F123}"/>
              </a:ext>
            </a:extLst>
          </p:cNvPr>
          <p:cNvSpPr txBox="1"/>
          <p:nvPr/>
        </p:nvSpPr>
        <p:spPr>
          <a:xfrm>
            <a:off x="5300273" y="357526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2D0AB1-7534-42FF-9E89-5CD772BC64A3}"/>
              </a:ext>
            </a:extLst>
          </p:cNvPr>
          <p:cNvSpPr txBox="1"/>
          <p:nvPr/>
        </p:nvSpPr>
        <p:spPr>
          <a:xfrm>
            <a:off x="2701607" y="5053471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EBD8D-A4D7-4C37-BE6B-50F0259737F1}"/>
              </a:ext>
            </a:extLst>
          </p:cNvPr>
          <p:cNvSpPr txBox="1"/>
          <p:nvPr/>
        </p:nvSpPr>
        <p:spPr>
          <a:xfrm>
            <a:off x="4158032" y="4063830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BDD6D-4B82-4108-82D8-9269E10AAE0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659169" y="4419267"/>
            <a:ext cx="1574479" cy="43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DB511A-D2B5-4778-B457-A7FA9ECB43BA}"/>
                  </a:ext>
                </a:extLst>
              </p:cNvPr>
              <p:cNvSpPr/>
              <p:nvPr/>
            </p:nvSpPr>
            <p:spPr>
              <a:xfrm>
                <a:off x="7898915" y="2612967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DB511A-D2B5-4778-B457-A7FA9ECB4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15" y="2612967"/>
                <a:ext cx="1627414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4BADAED-0C83-4744-87F5-A00CCB06E687}"/>
              </a:ext>
            </a:extLst>
          </p:cNvPr>
          <p:cNvSpPr/>
          <p:nvPr/>
        </p:nvSpPr>
        <p:spPr>
          <a:xfrm>
            <a:off x="8173257" y="392431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C2E40C-7134-499F-AD0A-6AC1AF830FE0}"/>
              </a:ext>
            </a:extLst>
          </p:cNvPr>
          <p:cNvSpPr/>
          <p:nvPr/>
        </p:nvSpPr>
        <p:spPr>
          <a:xfrm>
            <a:off x="9815757" y="145416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(…)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C9E34F-C012-4FEF-99FA-F74179A3B738}"/>
              </a:ext>
            </a:extLst>
          </p:cNvPr>
          <p:cNvSpPr/>
          <p:nvPr/>
        </p:nvSpPr>
        <p:spPr>
          <a:xfrm>
            <a:off x="8160152" y="131877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4CFE35-3137-4C14-A225-62CEE81308E9}"/>
              </a:ext>
            </a:extLst>
          </p:cNvPr>
          <p:cNvCxnSpPr>
            <a:cxnSpLocks/>
            <a:stCxn id="34" idx="2"/>
            <a:endCxn id="35" idx="6"/>
          </p:cNvCxnSpPr>
          <p:nvPr/>
        </p:nvCxnSpPr>
        <p:spPr>
          <a:xfrm flipH="1" flipV="1">
            <a:off x="9238882" y="1813729"/>
            <a:ext cx="576875" cy="135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DF56B-E55C-4412-9ABD-CDADC5BCC883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699517" y="2308682"/>
            <a:ext cx="13105" cy="30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3B0A3D-7E6D-4AFD-905A-A5BC6EE1C82B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V="1">
            <a:off x="8712622" y="3602874"/>
            <a:ext cx="0" cy="321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0D05FC-DC68-43C5-AF21-AAA25B59554B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8712622" y="4914220"/>
            <a:ext cx="0" cy="544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8748CF-495E-4860-AAD2-E35C7F72A3F3}"/>
              </a:ext>
            </a:extLst>
          </p:cNvPr>
          <p:cNvSpPr txBox="1"/>
          <p:nvPr/>
        </p:nvSpPr>
        <p:spPr>
          <a:xfrm>
            <a:off x="8300649" y="355274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928DE3-28F6-4D9C-AE2E-4FF8265C1A72}"/>
              </a:ext>
            </a:extLst>
          </p:cNvPr>
          <p:cNvSpPr txBox="1"/>
          <p:nvPr/>
        </p:nvSpPr>
        <p:spPr>
          <a:xfrm>
            <a:off x="8238401" y="4970147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1D907-01C3-47F7-B211-351492F549A3}"/>
              </a:ext>
            </a:extLst>
          </p:cNvPr>
          <p:cNvSpPr txBox="1"/>
          <p:nvPr/>
        </p:nvSpPr>
        <p:spPr>
          <a:xfrm>
            <a:off x="6878197" y="3957287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214B7D-01E1-4C69-8E5F-BC07738CD38D}"/>
              </a:ext>
            </a:extLst>
          </p:cNvPr>
          <p:cNvCxnSpPr>
            <a:cxnSpLocks/>
            <a:stCxn id="20" idx="6"/>
            <a:endCxn id="33" idx="2"/>
          </p:cNvCxnSpPr>
          <p:nvPr/>
        </p:nvCxnSpPr>
        <p:spPr>
          <a:xfrm>
            <a:off x="6312378" y="4419267"/>
            <a:ext cx="1860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636FAED-734C-4DD8-BFD8-FB505E6621FC}"/>
              </a:ext>
            </a:extLst>
          </p:cNvPr>
          <p:cNvSpPr/>
          <p:nvPr/>
        </p:nvSpPr>
        <p:spPr>
          <a:xfrm>
            <a:off x="9791352" y="383291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92C53F-50D1-4DFE-ADC3-BFA7A9BBDD67}"/>
              </a:ext>
            </a:extLst>
          </p:cNvPr>
          <p:cNvSpPr txBox="1"/>
          <p:nvPr/>
        </p:nvSpPr>
        <p:spPr>
          <a:xfrm>
            <a:off x="2083450" y="408452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118AF1-118E-424E-9C35-2850DAB62223}"/>
              </a:ext>
            </a:extLst>
          </p:cNvPr>
          <p:cNvCxnSpPr>
            <a:cxnSpLocks/>
          </p:cNvCxnSpPr>
          <p:nvPr/>
        </p:nvCxnSpPr>
        <p:spPr>
          <a:xfrm>
            <a:off x="2003564" y="4508614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86C0B-54F1-47F3-AF3A-42A63E66D591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827218" y="3122729"/>
            <a:ext cx="1564406" cy="94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0F9C18-5A27-4D9C-BAEB-6565765B4A5E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387266" y="3089668"/>
            <a:ext cx="1943967" cy="979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97165D9-7F4C-43F7-BD21-9275D2E4C884}"/>
              </a:ext>
            </a:extLst>
          </p:cNvPr>
          <p:cNvSpPr txBox="1"/>
          <p:nvPr/>
        </p:nvSpPr>
        <p:spPr>
          <a:xfrm>
            <a:off x="4035282" y="341624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211D8-CECC-4F14-A5FF-2619A337D5F6}"/>
              </a:ext>
            </a:extLst>
          </p:cNvPr>
          <p:cNvSpPr txBox="1"/>
          <p:nvPr/>
        </p:nvSpPr>
        <p:spPr>
          <a:xfrm>
            <a:off x="6600179" y="33292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D64FCA-5CBC-4F30-85E2-95C1919A2636}"/>
              </a:ext>
            </a:extLst>
          </p:cNvPr>
          <p:cNvSpPr txBox="1"/>
          <p:nvPr/>
        </p:nvSpPr>
        <p:spPr>
          <a:xfrm>
            <a:off x="5318157" y="4902277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DFA482-7AEE-4EE3-B06A-7EC5FA49B6F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496611" y="3116743"/>
            <a:ext cx="452717" cy="86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54ACDDB-DEE7-4403-824B-A8B9317364BA}"/>
              </a:ext>
            </a:extLst>
          </p:cNvPr>
          <p:cNvSpPr/>
          <p:nvPr/>
        </p:nvSpPr>
        <p:spPr>
          <a:xfrm>
            <a:off x="5233648" y="545876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b="1" i="1" baseline="300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2CBAA1E-937C-46F7-9DD7-627681E4B1D9}"/>
              </a:ext>
            </a:extLst>
          </p:cNvPr>
          <p:cNvSpPr/>
          <p:nvPr/>
        </p:nvSpPr>
        <p:spPr>
          <a:xfrm>
            <a:off x="8160152" y="5458761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b="1" i="1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  <p:bldP spid="44" grpId="0" animBg="1"/>
      <p:bldP spid="45" grpId="0"/>
      <p:bldP spid="58" grpId="0"/>
      <p:bldP spid="59" grpId="0"/>
      <p:bldP spid="65" grpId="0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data types are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ordered sequences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Numerical time series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Natural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Speech</a:t>
            </a:r>
          </a:p>
          <a:p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neural networks 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operate on ordered sequences</a:t>
            </a:r>
          </a:p>
          <a:p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architecture first proposed by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Rumelhart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et. al. (1986)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 Short Term Memory (LSTM) network proposed by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Hochreiter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Schmidhuber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(1997)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LSTM and GRU networks now dominate speech recognition applications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4" y="896551"/>
            <a:ext cx="9305856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Sequence-to-sequence model – Generative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1811995" y="3256504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1811995" y="5047204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2166325" y="4473799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333784" y="5246896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333784" y="3456196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333784" y="1665496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3147400" y="3256504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4482805" y="1530574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4482805" y="3256504"/>
            <a:ext cx="708660" cy="121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837135" y="2747869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2520655" y="3865152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56060" y="3865152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3147400" y="5047204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01730" y="4473799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4545670" y="5047204"/>
            <a:ext cx="708660" cy="12172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900000" y="4473799"/>
            <a:ext cx="0" cy="57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3147400" y="1530574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E87DD-1265-4BB3-AE0B-890DD8051C62}"/>
              </a:ext>
            </a:extLst>
          </p:cNvPr>
          <p:cNvCxnSpPr>
            <a:endCxn id="25" idx="2"/>
          </p:cNvCxnSpPr>
          <p:nvPr/>
        </p:nvCxnSpPr>
        <p:spPr>
          <a:xfrm flipV="1">
            <a:off x="3501730" y="2747869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07D710-E32D-4624-94CE-FCB4E82316CC}"/>
              </a:ext>
            </a:extLst>
          </p:cNvPr>
          <p:cNvCxnSpPr>
            <a:cxnSpLocks/>
          </p:cNvCxnSpPr>
          <p:nvPr/>
        </p:nvCxnSpPr>
        <p:spPr>
          <a:xfrm>
            <a:off x="2520655" y="3865152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1811995" y="1512424"/>
            <a:ext cx="708660" cy="12172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A45DE-AEC3-4E76-95FC-A4F843A75470}"/>
              </a:ext>
            </a:extLst>
          </p:cNvPr>
          <p:cNvCxnSpPr>
            <a:endCxn id="32" idx="2"/>
          </p:cNvCxnSpPr>
          <p:nvPr/>
        </p:nvCxnSpPr>
        <p:spPr>
          <a:xfrm flipV="1">
            <a:off x="2166325" y="2729719"/>
            <a:ext cx="0" cy="50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  <p:bldP spid="15" grpId="0" animBg="1"/>
      <p:bldP spid="16" grpId="0" animBg="1"/>
      <p:bldP spid="20" grpId="0" animBg="1"/>
      <p:bldP spid="23" grpId="0" animBg="1"/>
      <p:bldP spid="25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3" y="769287"/>
            <a:ext cx="11597572" cy="78180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Sequence-to-sequence model with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embedding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68956" y="2949656"/>
            <a:ext cx="708660" cy="10679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270802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423285" y="4911219"/>
            <a:ext cx="0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1590744" y="52708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1590745" y="3149347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590744" y="1689402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04361" y="2949656"/>
            <a:ext cx="708660" cy="1067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8410575" y="1523789"/>
            <a:ext cx="708660" cy="1001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39766" y="2949656"/>
            <a:ext cx="708660" cy="1067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cxnSpLocks/>
            <a:stCxn id="35" idx="0"/>
            <a:endCxn id="15" idx="2"/>
          </p:cNvCxnSpPr>
          <p:nvPr/>
        </p:nvCxnSpPr>
        <p:spPr>
          <a:xfrm flipV="1">
            <a:off x="8764905" y="2525463"/>
            <a:ext cx="0" cy="400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3777616" y="3483651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113021" y="3483651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435792" y="5270802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  <a:endCxn id="56" idx="2"/>
          </p:cNvCxnSpPr>
          <p:nvPr/>
        </p:nvCxnSpPr>
        <p:spPr>
          <a:xfrm flipV="1">
            <a:off x="4790122" y="4911219"/>
            <a:ext cx="1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5739765" y="5282693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094095" y="4911219"/>
            <a:ext cx="0" cy="371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7075170" y="1523789"/>
            <a:ext cx="708660" cy="1001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E87DD-1265-4BB3-AE0B-890DD8051C62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7429500" y="2525463"/>
            <a:ext cx="0" cy="400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5739765" y="1505639"/>
            <a:ext cx="708660" cy="1001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A45DE-AEC3-4E76-95FC-A4F843A75470}"/>
              </a:ext>
            </a:extLst>
          </p:cNvPr>
          <p:cNvCxnSpPr>
            <a:cxnSpLocks/>
            <a:stCxn id="16" idx="0"/>
            <a:endCxn id="32" idx="2"/>
          </p:cNvCxnSpPr>
          <p:nvPr/>
        </p:nvCxnSpPr>
        <p:spPr>
          <a:xfrm flipH="1" flipV="1">
            <a:off x="6094095" y="2507313"/>
            <a:ext cx="1" cy="44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D19DF9-FA49-4802-B05C-7ACE6B5934A5}"/>
              </a:ext>
            </a:extLst>
          </p:cNvPr>
          <p:cNvSpPr/>
          <p:nvPr/>
        </p:nvSpPr>
        <p:spPr>
          <a:xfrm>
            <a:off x="7075170" y="2925791"/>
            <a:ext cx="708660" cy="10918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D6E0D0-5E90-4B2D-B0F9-C3C4ED851384}"/>
              </a:ext>
            </a:extLst>
          </p:cNvPr>
          <p:cNvSpPr/>
          <p:nvPr/>
        </p:nvSpPr>
        <p:spPr>
          <a:xfrm>
            <a:off x="8410575" y="2925791"/>
            <a:ext cx="708660" cy="10918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ACFB18-9471-4608-ABA2-E4EE54A2D97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7783830" y="3471718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ED5A5-0EAF-4F21-A52E-4218CA675C73}"/>
              </a:ext>
            </a:extLst>
          </p:cNvPr>
          <p:cNvCxnSpPr>
            <a:cxnSpLocks/>
          </p:cNvCxnSpPr>
          <p:nvPr/>
        </p:nvCxnSpPr>
        <p:spPr>
          <a:xfrm>
            <a:off x="6448425" y="3486219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11212F9-4115-4CA1-8C06-3935DFA69093}"/>
              </a:ext>
            </a:extLst>
          </p:cNvPr>
          <p:cNvSpPr/>
          <p:nvPr/>
        </p:nvSpPr>
        <p:spPr>
          <a:xfrm>
            <a:off x="3068955" y="4389120"/>
            <a:ext cx="3442335" cy="5220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Embedding Layer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D3E4AE-9254-481F-A43B-52F1F7E97C71}"/>
              </a:ext>
            </a:extLst>
          </p:cNvPr>
          <p:cNvCxnSpPr>
            <a:cxnSpLocks/>
          </p:cNvCxnSpPr>
          <p:nvPr/>
        </p:nvCxnSpPr>
        <p:spPr>
          <a:xfrm flipV="1">
            <a:off x="3423285" y="4029537"/>
            <a:ext cx="0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750BCD-0530-47DF-AF77-18C80C7809C0}"/>
              </a:ext>
            </a:extLst>
          </p:cNvPr>
          <p:cNvCxnSpPr>
            <a:cxnSpLocks/>
          </p:cNvCxnSpPr>
          <p:nvPr/>
        </p:nvCxnSpPr>
        <p:spPr>
          <a:xfrm flipV="1">
            <a:off x="4790122" y="4029537"/>
            <a:ext cx="1" cy="3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6A57CD-072F-46BE-8F52-A75A9573CAF9}"/>
              </a:ext>
            </a:extLst>
          </p:cNvPr>
          <p:cNvCxnSpPr>
            <a:cxnSpLocks/>
          </p:cNvCxnSpPr>
          <p:nvPr/>
        </p:nvCxnSpPr>
        <p:spPr>
          <a:xfrm flipV="1">
            <a:off x="6094095" y="3976068"/>
            <a:ext cx="0" cy="413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  <p:bldP spid="15" grpId="0" animBg="1"/>
      <p:bldP spid="16" grpId="0" animBg="1"/>
      <p:bldP spid="20" grpId="0" animBg="1"/>
      <p:bldP spid="23" grpId="0" animBg="1"/>
      <p:bldP spid="25" grpId="0" animBg="1"/>
      <p:bldP spid="32" grpId="0" animBg="1"/>
      <p:bldP spid="34" grpId="0" animBg="1"/>
      <p:bldP spid="35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111169"/>
            <a:ext cx="11525250" cy="528962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Single recurrent layer has limited capacity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Adding additional recurrent layers adds capacity to the model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 presents training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AE76D6-090E-4858-8DDC-D0D09A9D4166}"/>
              </a:ext>
            </a:extLst>
          </p:cNvPr>
          <p:cNvSpPr/>
          <p:nvPr/>
        </p:nvSpPr>
        <p:spPr>
          <a:xfrm>
            <a:off x="5124903" y="280675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5F69B6-B0CA-4115-A98F-3DF98CBCD173}"/>
              </a:ext>
            </a:extLst>
          </p:cNvPr>
          <p:cNvSpPr/>
          <p:nvPr/>
        </p:nvSpPr>
        <p:spPr>
          <a:xfrm>
            <a:off x="5124903" y="419264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CD0F1-7B1E-4BF2-B84E-4D27DDBCA9B7}"/>
              </a:ext>
            </a:extLst>
          </p:cNvPr>
          <p:cNvSpPr/>
          <p:nvPr/>
        </p:nvSpPr>
        <p:spPr>
          <a:xfrm>
            <a:off x="5124903" y="557853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6CE200-42C2-4F8E-833E-4CEBD4AC438E}"/>
              </a:ext>
            </a:extLst>
          </p:cNvPr>
          <p:cNvSpPr/>
          <p:nvPr/>
        </p:nvSpPr>
        <p:spPr>
          <a:xfrm>
            <a:off x="6952786" y="1449445"/>
            <a:ext cx="3317069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,U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,V,W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,W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/>
              <p:nvPr/>
            </p:nvSpPr>
            <p:spPr>
              <a:xfrm>
                <a:off x="5124903" y="1449446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3" y="1449446"/>
                <a:ext cx="107873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61EDE-0C21-4FF7-AEDF-717CAC3F7F0A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flipH="1" flipV="1">
            <a:off x="8611321" y="2439352"/>
            <a:ext cx="481244" cy="40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E048D9-BB88-4F80-8947-90B4F6C0BE75}"/>
              </a:ext>
            </a:extLst>
          </p:cNvPr>
          <p:cNvCxnSpPr>
            <a:cxnSpLocks/>
          </p:cNvCxnSpPr>
          <p:nvPr/>
        </p:nvCxnSpPr>
        <p:spPr>
          <a:xfrm flipV="1">
            <a:off x="5653541" y="243935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D52CB-B3DF-4E06-BC6D-26D32FA7CB16}"/>
              </a:ext>
            </a:extLst>
          </p:cNvPr>
          <p:cNvSpPr/>
          <p:nvPr/>
        </p:nvSpPr>
        <p:spPr>
          <a:xfrm>
            <a:off x="6649185" y="446542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7F4EAF3-47A2-41A2-9FEB-643F9580A1B6}"/>
              </a:ext>
            </a:extLst>
          </p:cNvPr>
          <p:cNvSpPr/>
          <p:nvPr/>
        </p:nvSpPr>
        <p:spPr>
          <a:xfrm rot="19119904">
            <a:off x="5744214" y="4004133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473D52B-47C0-4F58-B02D-B599D811A9B2}"/>
              </a:ext>
            </a:extLst>
          </p:cNvPr>
          <p:cNvSpPr/>
          <p:nvPr/>
        </p:nvSpPr>
        <p:spPr>
          <a:xfrm rot="7491834">
            <a:off x="5575632" y="357330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7D34B-33D1-469B-A407-4AFFD71C8711}"/>
              </a:ext>
            </a:extLst>
          </p:cNvPr>
          <p:cNvSpPr/>
          <p:nvPr/>
        </p:nvSpPr>
        <p:spPr>
          <a:xfrm>
            <a:off x="6761085" y="3001834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904ABB-B4D1-4FD2-80C0-E8DE3B4C154B}"/>
              </a:ext>
            </a:extLst>
          </p:cNvPr>
          <p:cNvSpPr/>
          <p:nvPr/>
        </p:nvSpPr>
        <p:spPr>
          <a:xfrm rot="19009150">
            <a:off x="5810450" y="2560450"/>
            <a:ext cx="1444584" cy="189728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5A02FFD-E4FD-4D46-A2A0-F807E961A996}"/>
              </a:ext>
            </a:extLst>
          </p:cNvPr>
          <p:cNvSpPr/>
          <p:nvPr/>
        </p:nvSpPr>
        <p:spPr>
          <a:xfrm rot="7491834">
            <a:off x="5744740" y="211799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28FF25-79C9-4555-BB0B-18B45571EA21}"/>
              </a:ext>
            </a:extLst>
          </p:cNvPr>
          <p:cNvSpPr/>
          <p:nvPr/>
        </p:nvSpPr>
        <p:spPr>
          <a:xfrm>
            <a:off x="8553200" y="28410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DCF94-D9A4-4A8E-B625-388309730C7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6203633" y="1944399"/>
            <a:ext cx="7491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24D59A-EE9B-46ED-B240-AF94B848BC84}"/>
              </a:ext>
            </a:extLst>
          </p:cNvPr>
          <p:cNvCxnSpPr>
            <a:cxnSpLocks/>
          </p:cNvCxnSpPr>
          <p:nvPr/>
        </p:nvCxnSpPr>
        <p:spPr>
          <a:xfrm flipV="1">
            <a:off x="5664268" y="374948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70B343-8C36-4EDD-8C68-5E8C21132E45}"/>
              </a:ext>
            </a:extLst>
          </p:cNvPr>
          <p:cNvCxnSpPr>
            <a:cxnSpLocks/>
          </p:cNvCxnSpPr>
          <p:nvPr/>
        </p:nvCxnSpPr>
        <p:spPr>
          <a:xfrm flipV="1">
            <a:off x="5664268" y="518255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5C8D01-11A0-4253-B2EA-9C455E1B874A}"/>
              </a:ext>
            </a:extLst>
          </p:cNvPr>
          <p:cNvSpPr txBox="1"/>
          <p:nvPr/>
        </p:nvSpPr>
        <p:spPr>
          <a:xfrm>
            <a:off x="5034724" y="243793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CBE55-4960-4F78-A9DC-DAFFE3AAD9F5}"/>
              </a:ext>
            </a:extLst>
          </p:cNvPr>
          <p:cNvSpPr txBox="1"/>
          <p:nvPr/>
        </p:nvSpPr>
        <p:spPr>
          <a:xfrm>
            <a:off x="5054099" y="5162779"/>
            <a:ext cx="49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DCC5B9-0928-4C43-83B2-D2F7128A7880}"/>
              </a:ext>
            </a:extLst>
          </p:cNvPr>
          <p:cNvSpPr txBox="1"/>
          <p:nvPr/>
        </p:nvSpPr>
        <p:spPr>
          <a:xfrm>
            <a:off x="6753521" y="3905144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F28A-1C06-426A-9612-836530FADA72}"/>
              </a:ext>
            </a:extLst>
          </p:cNvPr>
          <p:cNvSpPr txBox="1"/>
          <p:nvPr/>
        </p:nvSpPr>
        <p:spPr>
          <a:xfrm>
            <a:off x="4990255" y="3772426"/>
            <a:ext cx="56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BBB32-A8E4-4516-B969-37B993CAE7A1}"/>
              </a:ext>
            </a:extLst>
          </p:cNvPr>
          <p:cNvSpPr txBox="1"/>
          <p:nvPr/>
        </p:nvSpPr>
        <p:spPr>
          <a:xfrm>
            <a:off x="6352279" y="2313999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95CEDCBA-48D2-4605-A0C1-F254847615B8}"/>
              </a:ext>
            </a:extLst>
          </p:cNvPr>
          <p:cNvSpPr txBox="1">
            <a:spLocks/>
          </p:cNvSpPr>
          <p:nvPr/>
        </p:nvSpPr>
        <p:spPr>
          <a:xfrm>
            <a:off x="584834" y="5941498"/>
            <a:ext cx="239583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E07DD990-4DCF-4D3C-AAF0-E91B22CC2431}"/>
              </a:ext>
            </a:extLst>
          </p:cNvPr>
          <p:cNvSpPr txBox="1">
            <a:spLocks/>
          </p:cNvSpPr>
          <p:nvPr/>
        </p:nvSpPr>
        <p:spPr>
          <a:xfrm>
            <a:off x="584834" y="4458637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recurrent layer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752AFF-470C-4079-BF4A-116CD4FB68E7}"/>
              </a:ext>
            </a:extLst>
          </p:cNvPr>
          <p:cNvSpPr txBox="1">
            <a:spLocks/>
          </p:cNvSpPr>
          <p:nvPr/>
        </p:nvSpPr>
        <p:spPr>
          <a:xfrm>
            <a:off x="584834" y="5167334"/>
            <a:ext cx="385887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weight tensor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4A62DCA0-3B3A-4448-82A6-EE31816D4D40}"/>
              </a:ext>
            </a:extLst>
          </p:cNvPr>
          <p:cNvSpPr txBox="1">
            <a:spLocks/>
          </p:cNvSpPr>
          <p:nvPr/>
        </p:nvSpPr>
        <p:spPr>
          <a:xfrm>
            <a:off x="476811" y="3749486"/>
            <a:ext cx="4074921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Hidden weight tensor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1FF9BE10-B8A0-40E0-B605-5B85CCFC6EAD}"/>
              </a:ext>
            </a:extLst>
          </p:cNvPr>
          <p:cNvSpPr txBox="1">
            <a:spLocks/>
          </p:cNvSpPr>
          <p:nvPr/>
        </p:nvSpPr>
        <p:spPr>
          <a:xfrm>
            <a:off x="572793" y="1627256"/>
            <a:ext cx="3092916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layer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824FAD4-9B76-497A-8F2F-C659EBD56DF8}"/>
              </a:ext>
            </a:extLst>
          </p:cNvPr>
          <p:cNvSpPr txBox="1">
            <a:spLocks/>
          </p:cNvSpPr>
          <p:nvPr/>
        </p:nvSpPr>
        <p:spPr>
          <a:xfrm>
            <a:off x="7551293" y="880600"/>
            <a:ext cx="2397741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08A823BF-2BA4-4847-AB7C-E0FE6F6EE36B}"/>
              </a:ext>
            </a:extLst>
          </p:cNvPr>
          <p:cNvSpPr txBox="1">
            <a:spLocks/>
          </p:cNvSpPr>
          <p:nvPr/>
        </p:nvSpPr>
        <p:spPr>
          <a:xfrm>
            <a:off x="538529" y="2932529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recurrent layer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CECDD5FE-2932-438B-AD4E-53A013352D7C}"/>
              </a:ext>
            </a:extLst>
          </p:cNvPr>
          <p:cNvSpPr txBox="1">
            <a:spLocks/>
          </p:cNvSpPr>
          <p:nvPr/>
        </p:nvSpPr>
        <p:spPr>
          <a:xfrm>
            <a:off x="567289" y="2243370"/>
            <a:ext cx="3984443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weight tensor</a:t>
            </a:r>
          </a:p>
        </p:txBody>
      </p:sp>
    </p:spTree>
    <p:extLst>
      <p:ext uri="{BB962C8B-B14F-4D97-AF65-F5344CB8AC3E}">
        <p14:creationId xmlns:p14="http://schemas.microsoft.com/office/powerpoint/2010/main" val="37937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303019"/>
            <a:ext cx="11525250" cy="509777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Training multiple recurrent layers can be problematic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Recurrence layers introduce delay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Delay affects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loss function is slow to update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possible solution is to add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skip loop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recurrent layer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skip loop is a recurrence loop with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skip loop forces the recurrence relationship to be sensitive at each time step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Depth to RNNs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AE76D6-090E-4858-8DDC-D0D09A9D4166}"/>
              </a:ext>
            </a:extLst>
          </p:cNvPr>
          <p:cNvSpPr/>
          <p:nvPr/>
        </p:nvSpPr>
        <p:spPr>
          <a:xfrm>
            <a:off x="5124903" y="280675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CD0F1-7B1E-4BF2-B84E-4D27DDBCA9B7}"/>
              </a:ext>
            </a:extLst>
          </p:cNvPr>
          <p:cNvSpPr/>
          <p:nvPr/>
        </p:nvSpPr>
        <p:spPr>
          <a:xfrm>
            <a:off x="5124903" y="557853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6CE200-42C2-4F8E-833E-4CEBD4AC438E}"/>
              </a:ext>
            </a:extLst>
          </p:cNvPr>
          <p:cNvSpPr/>
          <p:nvPr/>
        </p:nvSpPr>
        <p:spPr>
          <a:xfrm>
            <a:off x="6795513" y="1260584"/>
            <a:ext cx="3299666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,U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,V,W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,W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/>
              <p:nvPr/>
            </p:nvSpPr>
            <p:spPr>
              <a:xfrm>
                <a:off x="5114176" y="1260585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C638D9-F63A-4452-AA80-D2E7B9875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76" y="1260585"/>
                <a:ext cx="107873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61EDE-0C21-4FF7-AEDF-717CAC3F7F0A}"/>
              </a:ext>
            </a:extLst>
          </p:cNvPr>
          <p:cNvCxnSpPr>
            <a:cxnSpLocks/>
            <a:stCxn id="21" idx="1"/>
            <a:endCxn id="9" idx="5"/>
          </p:cNvCxnSpPr>
          <p:nvPr/>
        </p:nvCxnSpPr>
        <p:spPr>
          <a:xfrm flipH="1" flipV="1">
            <a:off x="9611954" y="2105522"/>
            <a:ext cx="144507" cy="69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E048D9-BB88-4F80-8947-90B4F6C0BE75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5653541" y="2250492"/>
            <a:ext cx="10727" cy="556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7D34B-33D1-469B-A407-4AFFD71C8711}"/>
              </a:ext>
            </a:extLst>
          </p:cNvPr>
          <p:cNvSpPr/>
          <p:nvPr/>
        </p:nvSpPr>
        <p:spPr>
          <a:xfrm>
            <a:off x="6934098" y="231267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904ABB-B4D1-4FD2-80C0-E8DE3B4C154B}"/>
              </a:ext>
            </a:extLst>
          </p:cNvPr>
          <p:cNvSpPr/>
          <p:nvPr/>
        </p:nvSpPr>
        <p:spPr>
          <a:xfrm rot="16512196">
            <a:off x="6326485" y="2085435"/>
            <a:ext cx="1156455" cy="184132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5A02FFD-E4FD-4D46-A2A0-F807E961A996}"/>
              </a:ext>
            </a:extLst>
          </p:cNvPr>
          <p:cNvSpPr/>
          <p:nvPr/>
        </p:nvSpPr>
        <p:spPr>
          <a:xfrm rot="6905713">
            <a:off x="5710250" y="15232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28FF25-79C9-4555-BB0B-18B45571EA21}"/>
              </a:ext>
            </a:extLst>
          </p:cNvPr>
          <p:cNvSpPr/>
          <p:nvPr/>
        </p:nvSpPr>
        <p:spPr>
          <a:xfrm>
            <a:off x="9598485" y="26555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DCF94-D9A4-4A8E-B625-388309730C7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6192906" y="1755538"/>
            <a:ext cx="60260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24D59A-EE9B-46ED-B240-AF94B848BC84}"/>
              </a:ext>
            </a:extLst>
          </p:cNvPr>
          <p:cNvCxnSpPr>
            <a:cxnSpLocks/>
          </p:cNvCxnSpPr>
          <p:nvPr/>
        </p:nvCxnSpPr>
        <p:spPr>
          <a:xfrm flipV="1">
            <a:off x="5664268" y="374948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70B343-8C36-4EDD-8C68-5E8C21132E45}"/>
              </a:ext>
            </a:extLst>
          </p:cNvPr>
          <p:cNvCxnSpPr>
            <a:cxnSpLocks/>
            <a:endCxn id="33" idx="4"/>
          </p:cNvCxnSpPr>
          <p:nvPr/>
        </p:nvCxnSpPr>
        <p:spPr>
          <a:xfrm flipH="1" flipV="1">
            <a:off x="5653541" y="5154458"/>
            <a:ext cx="10728" cy="42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5C8D01-11A0-4253-B2EA-9C455E1B874A}"/>
              </a:ext>
            </a:extLst>
          </p:cNvPr>
          <p:cNvSpPr txBox="1"/>
          <p:nvPr/>
        </p:nvSpPr>
        <p:spPr>
          <a:xfrm>
            <a:off x="5034724" y="243793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CBE55-4960-4F78-A9DC-DAFFE3AAD9F5}"/>
              </a:ext>
            </a:extLst>
          </p:cNvPr>
          <p:cNvSpPr txBox="1"/>
          <p:nvPr/>
        </p:nvSpPr>
        <p:spPr>
          <a:xfrm>
            <a:off x="5054099" y="5162779"/>
            <a:ext cx="49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F28A-1C06-426A-9612-836530FADA72}"/>
              </a:ext>
            </a:extLst>
          </p:cNvPr>
          <p:cNvSpPr txBox="1"/>
          <p:nvPr/>
        </p:nvSpPr>
        <p:spPr>
          <a:xfrm>
            <a:off x="5070242" y="3800358"/>
            <a:ext cx="57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BBB32-A8E4-4516-B969-37B993CAE7A1}"/>
              </a:ext>
            </a:extLst>
          </p:cNvPr>
          <p:cNvSpPr txBox="1"/>
          <p:nvPr/>
        </p:nvSpPr>
        <p:spPr>
          <a:xfrm>
            <a:off x="6308829" y="2532419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95CEDCBA-48D2-4605-A0C1-F254847615B8}"/>
              </a:ext>
            </a:extLst>
          </p:cNvPr>
          <p:cNvSpPr txBox="1">
            <a:spLocks/>
          </p:cNvSpPr>
          <p:nvPr/>
        </p:nvSpPr>
        <p:spPr>
          <a:xfrm>
            <a:off x="584834" y="5941498"/>
            <a:ext cx="239583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E07DD990-4DCF-4D3C-AAF0-E91B22CC2431}"/>
              </a:ext>
            </a:extLst>
          </p:cNvPr>
          <p:cNvSpPr txBox="1">
            <a:spLocks/>
          </p:cNvSpPr>
          <p:nvPr/>
        </p:nvSpPr>
        <p:spPr>
          <a:xfrm>
            <a:off x="584834" y="4458637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layer(s)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752AFF-470C-4079-BF4A-116CD4FB68E7}"/>
              </a:ext>
            </a:extLst>
          </p:cNvPr>
          <p:cNvSpPr txBox="1">
            <a:spLocks/>
          </p:cNvSpPr>
          <p:nvPr/>
        </p:nvSpPr>
        <p:spPr>
          <a:xfrm>
            <a:off x="584834" y="5167334"/>
            <a:ext cx="385887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weight tensor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4A62DCA0-3B3A-4448-82A6-EE31816D4D40}"/>
              </a:ext>
            </a:extLst>
          </p:cNvPr>
          <p:cNvSpPr txBox="1">
            <a:spLocks/>
          </p:cNvSpPr>
          <p:nvPr/>
        </p:nvSpPr>
        <p:spPr>
          <a:xfrm>
            <a:off x="476811" y="3749486"/>
            <a:ext cx="4386654" cy="69582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Hidden weight tensor(s)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1FF9BE10-B8A0-40E0-B605-5B85CCFC6EAD}"/>
              </a:ext>
            </a:extLst>
          </p:cNvPr>
          <p:cNvSpPr txBox="1">
            <a:spLocks/>
          </p:cNvSpPr>
          <p:nvPr/>
        </p:nvSpPr>
        <p:spPr>
          <a:xfrm>
            <a:off x="572793" y="1627256"/>
            <a:ext cx="3092916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layer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824FAD4-9B76-497A-8F2F-C659EBD56DF8}"/>
              </a:ext>
            </a:extLst>
          </p:cNvPr>
          <p:cNvSpPr txBox="1">
            <a:spLocks/>
          </p:cNvSpPr>
          <p:nvPr/>
        </p:nvSpPr>
        <p:spPr>
          <a:xfrm>
            <a:off x="7067947" y="686041"/>
            <a:ext cx="2742149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08A823BF-2BA4-4847-AB7C-E0FE6F6EE36B}"/>
              </a:ext>
            </a:extLst>
          </p:cNvPr>
          <p:cNvSpPr txBox="1">
            <a:spLocks/>
          </p:cNvSpPr>
          <p:nvPr/>
        </p:nvSpPr>
        <p:spPr>
          <a:xfrm>
            <a:off x="538529" y="2932529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recurrent layer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CECDD5FE-2932-438B-AD4E-53A013352D7C}"/>
              </a:ext>
            </a:extLst>
          </p:cNvPr>
          <p:cNvSpPr txBox="1">
            <a:spLocks/>
          </p:cNvSpPr>
          <p:nvPr/>
        </p:nvSpPr>
        <p:spPr>
          <a:xfrm>
            <a:off x="567289" y="2243370"/>
            <a:ext cx="3984443" cy="69582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weight tensor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DADA00-D59C-4C26-8436-2872260EED6A}"/>
              </a:ext>
            </a:extLst>
          </p:cNvPr>
          <p:cNvSpPr/>
          <p:nvPr/>
        </p:nvSpPr>
        <p:spPr>
          <a:xfrm>
            <a:off x="5114176" y="4164551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580472-1003-479D-9E8A-AD1B4075A7CC}"/>
              </a:ext>
            </a:extLst>
          </p:cNvPr>
          <p:cNvSpPr/>
          <p:nvPr/>
        </p:nvSpPr>
        <p:spPr>
          <a:xfrm>
            <a:off x="7535738" y="465950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0A1CF1-7DFD-4950-B7DD-C058AE6A56F4}"/>
              </a:ext>
            </a:extLst>
          </p:cNvPr>
          <p:cNvSpPr/>
          <p:nvPr/>
        </p:nvSpPr>
        <p:spPr>
          <a:xfrm>
            <a:off x="6636453" y="3984741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2AABD2-E5D0-4AD6-803E-6F1C338FDFE8}"/>
              </a:ext>
            </a:extLst>
          </p:cNvPr>
          <p:cNvCxnSpPr>
            <a:cxnSpLocks/>
          </p:cNvCxnSpPr>
          <p:nvPr/>
        </p:nvCxnSpPr>
        <p:spPr>
          <a:xfrm flipH="1" flipV="1">
            <a:off x="6052351" y="3647459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6E894F-79BA-4A00-B03C-9268B0FD6580}"/>
              </a:ext>
            </a:extLst>
          </p:cNvPr>
          <p:cNvCxnSpPr>
            <a:cxnSpLocks/>
          </p:cNvCxnSpPr>
          <p:nvPr/>
        </p:nvCxnSpPr>
        <p:spPr>
          <a:xfrm flipH="1" flipV="1">
            <a:off x="6978438" y="4551165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E1AC10E4-6153-4076-AB4E-018D4EDE1151}"/>
              </a:ext>
            </a:extLst>
          </p:cNvPr>
          <p:cNvSpPr/>
          <p:nvPr/>
        </p:nvSpPr>
        <p:spPr>
          <a:xfrm rot="20187567">
            <a:off x="5543472" y="3314303"/>
            <a:ext cx="2693418" cy="379365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E5F562-A4B5-4E08-BE66-AB48F0F0145C}"/>
              </a:ext>
            </a:extLst>
          </p:cNvPr>
          <p:cNvSpPr txBox="1"/>
          <p:nvPr/>
        </p:nvSpPr>
        <p:spPr>
          <a:xfrm>
            <a:off x="7581556" y="3645483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64C4F82D-7E12-43DE-97C0-6BB1380D8679}"/>
              </a:ext>
            </a:extLst>
          </p:cNvPr>
          <p:cNvSpPr txBox="1">
            <a:spLocks/>
          </p:cNvSpPr>
          <p:nvPr/>
        </p:nvSpPr>
        <p:spPr>
          <a:xfrm>
            <a:off x="8636976" y="4922882"/>
            <a:ext cx="1569585" cy="65565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Skip loop</a:t>
            </a:r>
          </a:p>
        </p:txBody>
      </p:sp>
    </p:spTree>
    <p:extLst>
      <p:ext uri="{BB962C8B-B14F-4D97-AF65-F5344CB8AC3E}">
        <p14:creationId xmlns:p14="http://schemas.microsoft.com/office/powerpoint/2010/main" val="17388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8" grpId="0"/>
      <p:bldP spid="29" grpId="0"/>
      <p:bldP spid="33" grpId="0" animBg="1"/>
      <p:bldP spid="35" grpId="0" animBg="1"/>
      <p:bldP spid="44" grpId="0" animBg="1"/>
      <p:bldP spid="47" grpId="0" animBg="1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737235"/>
            <a:ext cx="11525250" cy="205740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Problems training simple recurrent architectures have led to the development of better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gradients common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Consider the following recurrent relationship: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long recurrence, large n:</a:t>
            </a:r>
          </a:p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           &gt; 1.0 the gradient grows exponentially</a:t>
            </a:r>
          </a:p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           &lt; 1.0 the gradient vanishes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2B090-5A66-4379-8C58-7BD96265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2669574"/>
            <a:ext cx="5027295" cy="5262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E40AC-08EC-4082-BAB6-8D169C27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3" y="3994785"/>
            <a:ext cx="1134632" cy="415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BB1EF-13EA-4C47-AE73-A1CA53A5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3" y="4604386"/>
            <a:ext cx="1134632" cy="4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955793"/>
            <a:ext cx="11525250" cy="5405001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one create a neural net for modeling sequences with stable gradients?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Memory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lets the NN operate at multiple time scales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Forget gates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break the recurrence relationship and stabilize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 (LSTM)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neural network was an early architecture using memory and forget gates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LSTM used for speech recognition, handwriting generation, machine translation, etc.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63966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Long-Short Term Memory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BD268-07D9-4924-B7BD-86602F5CC321}"/>
              </a:ext>
            </a:extLst>
          </p:cNvPr>
          <p:cNvSpPr/>
          <p:nvPr/>
        </p:nvSpPr>
        <p:spPr>
          <a:xfrm>
            <a:off x="2096904" y="25280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E6244-1301-4FDC-A2BD-F164488651B8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2636269" y="1877041"/>
            <a:ext cx="0" cy="6510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BC500D-CB5D-4F0C-9735-186AAD217CAD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636269" y="3518000"/>
            <a:ext cx="0" cy="39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106255-F461-45DD-A30B-B2AE4B47C7B7}"/>
              </a:ext>
            </a:extLst>
          </p:cNvPr>
          <p:cNvSpPr/>
          <p:nvPr/>
        </p:nvSpPr>
        <p:spPr>
          <a:xfrm>
            <a:off x="3599909" y="1772911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09CE504-519E-4FBE-883A-77BBB82CFC21}"/>
              </a:ext>
            </a:extLst>
          </p:cNvPr>
          <p:cNvSpPr/>
          <p:nvPr/>
        </p:nvSpPr>
        <p:spPr>
          <a:xfrm rot="15772804">
            <a:off x="3126832" y="1746600"/>
            <a:ext cx="1098397" cy="1541928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56E82D-63D9-4B9A-8E84-C40B2980CB4E}"/>
              </a:ext>
            </a:extLst>
          </p:cNvPr>
          <p:cNvSpPr/>
          <p:nvPr/>
        </p:nvSpPr>
        <p:spPr>
          <a:xfrm>
            <a:off x="2096904" y="88713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CE0680-4A2B-4AC7-B683-45E372BD57D0}"/>
              </a:ext>
            </a:extLst>
          </p:cNvPr>
          <p:cNvSpPr/>
          <p:nvPr/>
        </p:nvSpPr>
        <p:spPr>
          <a:xfrm>
            <a:off x="4523546" y="253152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00CBD91-894B-4C15-8958-5E966DA06C8B}"/>
              </a:ext>
            </a:extLst>
          </p:cNvPr>
          <p:cNvSpPr/>
          <p:nvPr/>
        </p:nvSpPr>
        <p:spPr>
          <a:xfrm rot="20983727">
            <a:off x="3847397" y="1958407"/>
            <a:ext cx="1163572" cy="142780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092A48-C4EA-4DEB-B61D-D94082AF064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 flipV="1">
            <a:off x="3175634" y="3023047"/>
            <a:ext cx="1347912" cy="34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39CE982-0D03-4114-A8BB-15BC3EF1116E}"/>
              </a:ext>
            </a:extLst>
          </p:cNvPr>
          <p:cNvSpPr/>
          <p:nvPr/>
        </p:nvSpPr>
        <p:spPr>
          <a:xfrm>
            <a:off x="2096904" y="391398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9CA45A-73C8-48B3-A973-A8C87C60D072}"/>
              </a:ext>
            </a:extLst>
          </p:cNvPr>
          <p:cNvGrpSpPr/>
          <p:nvPr/>
        </p:nvGrpSpPr>
        <p:grpSpPr>
          <a:xfrm>
            <a:off x="3765394" y="5009721"/>
            <a:ext cx="1078730" cy="989907"/>
            <a:chOff x="4000136" y="4580797"/>
            <a:chExt cx="1078730" cy="9899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5E67FC-3032-4237-9B64-9C17A134F34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71BE3-B29B-469E-B162-C0474DC92F45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B12CBC-64E2-4924-8E0B-36A818749C3D}"/>
              </a:ext>
            </a:extLst>
          </p:cNvPr>
          <p:cNvGrpSpPr/>
          <p:nvPr/>
        </p:nvGrpSpPr>
        <p:grpSpPr>
          <a:xfrm>
            <a:off x="5220476" y="4903887"/>
            <a:ext cx="1078730" cy="989907"/>
            <a:chOff x="4000136" y="4580797"/>
            <a:chExt cx="1078730" cy="9899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61912C-8CA9-44CC-8F2D-69F43CEE880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7D5C2C-C71E-4A51-B326-0EF3731F03F8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833EB0-1AC5-4A88-A067-2A4E7891EE35}"/>
              </a:ext>
            </a:extLst>
          </p:cNvPr>
          <p:cNvGrpSpPr/>
          <p:nvPr/>
        </p:nvGrpSpPr>
        <p:grpSpPr>
          <a:xfrm>
            <a:off x="7049372" y="4916528"/>
            <a:ext cx="1078730" cy="989907"/>
            <a:chOff x="4000136" y="4580797"/>
            <a:chExt cx="1078730" cy="9899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6F438C-83A9-4339-99B3-0EB2E3FA3DDB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0049D9-1FEF-4B98-A249-6A22216CDF14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9E38A8-FA70-42A3-9DCA-012206388214}"/>
              </a:ext>
            </a:extLst>
          </p:cNvPr>
          <p:cNvCxnSpPr>
            <a:cxnSpLocks/>
            <a:stCxn id="18" idx="1"/>
            <a:endCxn id="16" idx="6"/>
          </p:cNvCxnSpPr>
          <p:nvPr/>
        </p:nvCxnSpPr>
        <p:spPr>
          <a:xfrm flipH="1" flipV="1">
            <a:off x="3175634" y="4408934"/>
            <a:ext cx="747736" cy="7457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7B48A8-CEC9-45C5-8666-1C256D8FACBC}"/>
              </a:ext>
            </a:extLst>
          </p:cNvPr>
          <p:cNvCxnSpPr>
            <a:cxnSpLocks/>
            <a:stCxn id="21" idx="0"/>
            <a:endCxn id="13" idx="4"/>
          </p:cNvCxnSpPr>
          <p:nvPr/>
        </p:nvCxnSpPr>
        <p:spPr>
          <a:xfrm flipH="1" flipV="1">
            <a:off x="5062911" y="3521433"/>
            <a:ext cx="696930" cy="13824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D2D960-66DC-46AC-BB9F-3E236D27DEB9}"/>
              </a:ext>
            </a:extLst>
          </p:cNvPr>
          <p:cNvCxnSpPr>
            <a:cxnSpLocks/>
          </p:cNvCxnSpPr>
          <p:nvPr/>
        </p:nvCxnSpPr>
        <p:spPr>
          <a:xfrm flipH="1" flipV="1">
            <a:off x="3175635" y="1355746"/>
            <a:ext cx="1953305" cy="1051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15CC23-2908-47F3-9193-63E15422994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115115" y="1460937"/>
            <a:ext cx="2473622" cy="34555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105F55F-D652-4BF7-8037-076AACED5084}"/>
              </a:ext>
            </a:extLst>
          </p:cNvPr>
          <p:cNvSpPr/>
          <p:nvPr/>
        </p:nvSpPr>
        <p:spPr>
          <a:xfrm>
            <a:off x="439865" y="4201705"/>
            <a:ext cx="704850" cy="557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677F16-1D58-459F-805D-3DD0B0320A3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2636269" y="4903887"/>
            <a:ext cx="0" cy="16340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745F6-AD07-4908-A089-3348684E85C7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4282346" y="5999628"/>
            <a:ext cx="22413" cy="6133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25750B-6E00-47C4-9F06-B2861EA18749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5759841" y="5893794"/>
            <a:ext cx="0" cy="6007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5F01D0-87CF-4164-AB69-EC26CCF22B08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7588737" y="5906435"/>
            <a:ext cx="0" cy="5414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B0789B7-3A35-414A-90B4-E2C0B7624044}"/>
              </a:ext>
            </a:extLst>
          </p:cNvPr>
          <p:cNvSpPr/>
          <p:nvPr/>
        </p:nvSpPr>
        <p:spPr>
          <a:xfrm rot="919568" flipH="1">
            <a:off x="710637" y="2942530"/>
            <a:ext cx="1977120" cy="3117586"/>
          </a:xfrm>
          <a:prstGeom prst="arc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69E2CE-3699-4C94-BAEA-17EB3F29FB5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92290" y="4758918"/>
            <a:ext cx="848726" cy="1715635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51979C-BCC6-4BF8-978A-4E00C081F65C}"/>
              </a:ext>
            </a:extLst>
          </p:cNvPr>
          <p:cNvCxnSpPr>
            <a:cxnSpLocks/>
          </p:cNvCxnSpPr>
          <p:nvPr/>
        </p:nvCxnSpPr>
        <p:spPr>
          <a:xfrm>
            <a:off x="1587680" y="6447877"/>
            <a:ext cx="2088350" cy="8614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DF2B43-9253-42A4-A462-4AF743ABE5EA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3632776" y="5761466"/>
            <a:ext cx="3574572" cy="69288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1737D7-D458-40E7-B2FF-057DB35FDED8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632776" y="5748825"/>
            <a:ext cx="1745676" cy="7257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A5FD21-A8B7-4F44-9753-101884AF5E4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632776" y="5854659"/>
            <a:ext cx="290594" cy="61989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0E3E2A-563E-41FE-A6D7-05293B350EB7}"/>
              </a:ext>
            </a:extLst>
          </p:cNvPr>
          <p:cNvCxnSpPr>
            <a:cxnSpLocks/>
          </p:cNvCxnSpPr>
          <p:nvPr/>
        </p:nvCxnSpPr>
        <p:spPr>
          <a:xfrm flipV="1">
            <a:off x="2636269" y="595927"/>
            <a:ext cx="0" cy="291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73A92E-B0C3-468F-BD4D-7810C4EEA894}"/>
              </a:ext>
            </a:extLst>
          </p:cNvPr>
          <p:cNvSpPr txBox="1"/>
          <p:nvPr/>
        </p:nvSpPr>
        <p:spPr>
          <a:xfrm>
            <a:off x="2812945" y="571183"/>
            <a:ext cx="278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01225E-83C4-4B7C-BB21-949A805FB2D6}"/>
              </a:ext>
            </a:extLst>
          </p:cNvPr>
          <p:cNvSpPr txBox="1"/>
          <p:nvPr/>
        </p:nvSpPr>
        <p:spPr>
          <a:xfrm>
            <a:off x="3017658" y="2325151"/>
            <a:ext cx="17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Self Loop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360F45-531E-45DD-B517-9CEBC4E6439A}"/>
              </a:ext>
            </a:extLst>
          </p:cNvPr>
          <p:cNvSpPr txBox="1"/>
          <p:nvPr/>
        </p:nvSpPr>
        <p:spPr>
          <a:xfrm>
            <a:off x="2997642" y="3052270"/>
            <a:ext cx="17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3EC646-299B-4AB5-A5C1-986F7DC7D621}"/>
              </a:ext>
            </a:extLst>
          </p:cNvPr>
          <p:cNvSpPr txBox="1"/>
          <p:nvPr/>
        </p:nvSpPr>
        <p:spPr>
          <a:xfrm>
            <a:off x="2924199" y="6427781"/>
            <a:ext cx="111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B94818-484B-47B9-8793-32162878EA43}"/>
              </a:ext>
            </a:extLst>
          </p:cNvPr>
          <p:cNvSpPr txBox="1"/>
          <p:nvPr/>
        </p:nvSpPr>
        <p:spPr>
          <a:xfrm>
            <a:off x="3679003" y="4418087"/>
            <a:ext cx="154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 Gate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623B73-9CDE-44B5-A99B-BCBAE035082B}"/>
              </a:ext>
            </a:extLst>
          </p:cNvPr>
          <p:cNvSpPr txBox="1"/>
          <p:nvPr/>
        </p:nvSpPr>
        <p:spPr>
          <a:xfrm>
            <a:off x="5669693" y="4449000"/>
            <a:ext cx="18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Forget Gate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AF7D3E-290B-4BC3-AAF1-1AE55707648F}"/>
              </a:ext>
            </a:extLst>
          </p:cNvPr>
          <p:cNvSpPr txBox="1"/>
          <p:nvPr/>
        </p:nvSpPr>
        <p:spPr>
          <a:xfrm>
            <a:off x="7544564" y="4440614"/>
            <a:ext cx="198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 Gate</a:t>
            </a:r>
          </a:p>
        </p:txBody>
      </p:sp>
      <p:sp>
        <p:nvSpPr>
          <p:cNvPr id="70" name="Content Placeholder 6">
            <a:extLst>
              <a:ext uri="{FF2B5EF4-FFF2-40B4-BE49-F238E27FC236}">
                <a16:creationId xmlns:a16="http://schemas.microsoft.com/office/drawing/2014/main" id="{1D898E8F-E7E0-45EC-8608-698CC072F7D5}"/>
              </a:ext>
            </a:extLst>
          </p:cNvPr>
          <p:cNvSpPr txBox="1">
            <a:spLocks/>
          </p:cNvSpPr>
          <p:nvPr/>
        </p:nvSpPr>
        <p:spPr>
          <a:xfrm>
            <a:off x="6723289" y="1458798"/>
            <a:ext cx="4450672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Activation of forget gate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355EB4-1C91-42B6-8C1A-45330581C408}"/>
              </a:ext>
            </a:extLst>
          </p:cNvPr>
          <p:cNvSpPr txBox="1"/>
          <p:nvPr/>
        </p:nvSpPr>
        <p:spPr>
          <a:xfrm>
            <a:off x="522188" y="3228282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endParaRPr lang="en-US" sz="2400" b="1" i="1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987760-504E-4936-BBFC-F5A72FCD30BB}"/>
              </a:ext>
            </a:extLst>
          </p:cNvPr>
          <p:cNvSpPr txBox="1"/>
          <p:nvPr/>
        </p:nvSpPr>
        <p:spPr>
          <a:xfrm>
            <a:off x="5917779" y="6047767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endParaRPr lang="en-US" sz="2400" b="1" i="1" baseline="-250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1D66834-3DFD-44B1-9AB8-808A9905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920" y="2020695"/>
            <a:ext cx="5384296" cy="5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30" grpId="0" animBg="1"/>
      <p:bldP spid="35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71" grpId="0"/>
      <p:bldP spid="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Gated Recurrent Units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737235"/>
            <a:ext cx="11525250" cy="562356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LSTM networks are effective but a bit complex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there a simpler approach?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Gated Recurrent Unit (GRU)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architecture (</a:t>
            </a:r>
            <a:r>
              <a:rPr lang="nl-NL" sz="2800" dirty="0">
                <a:latin typeface="Segoe UI" panose="020B0502040204020203" pitchFamily="34" charset="0"/>
                <a:cs typeface="Segoe UI" panose="020B0502040204020203" pitchFamily="34" charset="0"/>
              </a:rPr>
              <a:t>Cho et. al., 2014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Operates on multiple time scales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memory units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Greatly simplifies the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GRUs are widely applied in speech recognition, machine translations,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Being replaced in some applications by transformer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More on these later in the course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Recurrent Neural Networks (RNNs):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translation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Speech recognition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Chat bots – sequence to sequence response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Captioning images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Sequence classification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more…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Above applications have been revolutionized by RNNs</a:t>
            </a: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577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Gated Recurrent Units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F6EE0-4EE8-42FE-8647-F8329EACD154}"/>
              </a:ext>
            </a:extLst>
          </p:cNvPr>
          <p:cNvSpPr/>
          <p:nvPr/>
        </p:nvSpPr>
        <p:spPr>
          <a:xfrm>
            <a:off x="1870158" y="215414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ED0858-4652-466A-BC8D-DD7404595336}"/>
              </a:ext>
            </a:extLst>
          </p:cNvPr>
          <p:cNvSpPr/>
          <p:nvPr/>
        </p:nvSpPr>
        <p:spPr>
          <a:xfrm>
            <a:off x="1895376" y="408454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38E6A4-14BB-42FF-8316-A6A4C857AF81}"/>
                  </a:ext>
                </a:extLst>
              </p:cNvPr>
              <p:cNvSpPr/>
              <p:nvPr/>
            </p:nvSpPr>
            <p:spPr>
              <a:xfrm>
                <a:off x="4808938" y="4067017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acc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38E6A4-14BB-42FF-8316-A6A4C857A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38" y="4067017"/>
                <a:ext cx="107873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0C5F38-B24A-4976-A645-B1FE90B1EC4B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887668" y="4561970"/>
            <a:ext cx="648437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9DD61B-5EEC-4DAF-85ED-6D1E3E3D57BF}"/>
              </a:ext>
            </a:extLst>
          </p:cNvPr>
          <p:cNvSpPr txBox="1"/>
          <p:nvPr/>
        </p:nvSpPr>
        <p:spPr>
          <a:xfrm>
            <a:off x="6639029" y="4361915"/>
            <a:ext cx="54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DFAB61-F4FB-419F-8785-F94B62EE99CB}"/>
              </a:ext>
            </a:extLst>
          </p:cNvPr>
          <p:cNvCxnSpPr>
            <a:cxnSpLocks/>
          </p:cNvCxnSpPr>
          <p:nvPr/>
        </p:nvCxnSpPr>
        <p:spPr>
          <a:xfrm flipH="1" flipV="1">
            <a:off x="2971932" y="2660786"/>
            <a:ext cx="2371098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25ABAD-2AF2-4175-894A-E685B60C042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343030" y="2643257"/>
            <a:ext cx="5273" cy="14237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91935E-0A4F-41FF-9C5D-01F43894CAE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46537" y="2649101"/>
            <a:ext cx="1123621" cy="11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268C4-AADB-4E39-9E0B-73F58DAB4673}"/>
              </a:ext>
            </a:extLst>
          </p:cNvPr>
          <p:cNvCxnSpPr>
            <a:cxnSpLocks/>
          </p:cNvCxnSpPr>
          <p:nvPr/>
        </p:nvCxnSpPr>
        <p:spPr>
          <a:xfrm>
            <a:off x="791428" y="2649100"/>
            <a:ext cx="0" cy="1918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DD99D-E615-4E96-9C79-C40D06193FB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791428" y="4561971"/>
            <a:ext cx="1103948" cy="175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232D5B-AA6D-4C50-94F3-036127299CC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409523" y="3144054"/>
            <a:ext cx="25218" cy="9404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5A24B-B208-4ED0-83BF-735EFCF2FEA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974106" y="4561971"/>
            <a:ext cx="1834832" cy="175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FAD0D3-9458-48AA-BC76-A15A9337A1C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434741" y="5074454"/>
            <a:ext cx="0" cy="5291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0752D9-1B96-4C16-9ED5-6BF4C87BA527}"/>
              </a:ext>
            </a:extLst>
          </p:cNvPr>
          <p:cNvSpPr txBox="1"/>
          <p:nvPr/>
        </p:nvSpPr>
        <p:spPr>
          <a:xfrm>
            <a:off x="2070044" y="5614837"/>
            <a:ext cx="94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71C60D-7155-4DB9-8908-73FAAB12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105" y="1656184"/>
            <a:ext cx="5173953" cy="624442"/>
          </a:xfrm>
          <a:prstGeom prst="rect">
            <a:avLst/>
          </a:prstGeom>
        </p:spPr>
      </p:pic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C3B92683-7160-4A66-B8E1-01CB525F4D24}"/>
              </a:ext>
            </a:extLst>
          </p:cNvPr>
          <p:cNvSpPr txBox="1">
            <a:spLocks/>
          </p:cNvSpPr>
          <p:nvPr/>
        </p:nvSpPr>
        <p:spPr>
          <a:xfrm>
            <a:off x="6536105" y="885306"/>
            <a:ext cx="4688143" cy="764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determined by an exponential decay function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6536105" y="3206139"/>
            <a:ext cx="4688143" cy="43791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Stabilizes the gradient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F3A31E-B33A-423B-BAAC-108D8090B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995" y="2454865"/>
            <a:ext cx="4643253" cy="6166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486CAC-BE6E-4E86-91E2-4DA1C60B04BE}"/>
              </a:ext>
            </a:extLst>
          </p:cNvPr>
          <p:cNvSpPr txBox="1"/>
          <p:nvPr/>
        </p:nvSpPr>
        <p:spPr>
          <a:xfrm>
            <a:off x="2499183" y="3284327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  <a:endParaRPr lang="en-US" sz="2400" b="1" i="1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317BF-FAE0-41CB-87D9-280FDF0CA3F8}"/>
              </a:ext>
            </a:extLst>
          </p:cNvPr>
          <p:cNvSpPr txBox="1"/>
          <p:nvPr/>
        </p:nvSpPr>
        <p:spPr>
          <a:xfrm>
            <a:off x="867465" y="3282849"/>
            <a:ext cx="60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  <a:endParaRPr lang="en-US" sz="24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3082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23" grpId="0"/>
      <p:bldP spid="28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200149"/>
            <a:ext cx="11525250" cy="516064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 all sequential relationships are causal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natural language phrase can be parsed in both directions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Hand writing recognition can proceed from either 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Figure captioning has no preferred direction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non-causal sequences we can use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 trained using BPTT in both directions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9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B1F8C7-1AA1-4662-9D8A-F6435EEC7B35}"/>
                  </a:ext>
                </a:extLst>
              </p:cNvPr>
              <p:cNvSpPr/>
              <p:nvPr/>
            </p:nvSpPr>
            <p:spPr>
              <a:xfrm>
                <a:off x="1587620" y="1682297"/>
                <a:ext cx="140970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B1F8C7-1AA1-4662-9D8A-F6435EEC7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20" y="1682297"/>
                <a:ext cx="1409700" cy="9899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B9F5C3D-838A-40B1-969F-1E02729C42F7}"/>
              </a:ext>
            </a:extLst>
          </p:cNvPr>
          <p:cNvSpPr/>
          <p:nvPr/>
        </p:nvSpPr>
        <p:spPr>
          <a:xfrm>
            <a:off x="1811136" y="433394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0069EF-4FD4-40B8-A98C-99C0195FC13A}"/>
              </a:ext>
            </a:extLst>
          </p:cNvPr>
          <p:cNvSpPr/>
          <p:nvPr/>
        </p:nvSpPr>
        <p:spPr>
          <a:xfrm>
            <a:off x="1804046" y="560582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5E840D-AA2C-4EBF-ACE0-86E9A7F8D140}"/>
              </a:ext>
            </a:extLst>
          </p:cNvPr>
          <p:cNvSpPr/>
          <p:nvPr/>
        </p:nvSpPr>
        <p:spPr>
          <a:xfrm>
            <a:off x="206743" y="187451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B981EE-F8D3-45C0-8D01-8B7A568D59F9}"/>
              </a:ext>
            </a:extLst>
          </p:cNvPr>
          <p:cNvSpPr/>
          <p:nvPr/>
        </p:nvSpPr>
        <p:spPr>
          <a:xfrm>
            <a:off x="578633" y="7120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(t-1)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1D6703-465B-44DC-87A8-7AFCD4CF4F1A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746108" y="1701910"/>
            <a:ext cx="371890" cy="17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443D5-BBA0-49EF-8735-51B447E54179}"/>
              </a:ext>
            </a:extLst>
          </p:cNvPr>
          <p:cNvCxnSpPr>
            <a:cxnSpLocks/>
            <a:stCxn id="6" idx="0"/>
            <a:endCxn id="10" idx="6"/>
          </p:cNvCxnSpPr>
          <p:nvPr/>
        </p:nvCxnSpPr>
        <p:spPr>
          <a:xfrm flipH="1" flipV="1">
            <a:off x="1657363" y="1206957"/>
            <a:ext cx="635107" cy="47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5F9486-2179-4799-A87E-459B7B6B734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2289906" y="2672204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A70F50-01E3-4169-AB83-18167E832781}"/>
              </a:ext>
            </a:extLst>
          </p:cNvPr>
          <p:cNvCxnSpPr>
            <a:cxnSpLocks/>
          </p:cNvCxnSpPr>
          <p:nvPr/>
        </p:nvCxnSpPr>
        <p:spPr>
          <a:xfrm flipV="1">
            <a:off x="2354923" y="5295280"/>
            <a:ext cx="7090" cy="281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B3608C-C606-4538-B9AB-123FD51D4227}"/>
              </a:ext>
            </a:extLst>
          </p:cNvPr>
          <p:cNvSpPr txBox="1"/>
          <p:nvPr/>
        </p:nvSpPr>
        <p:spPr>
          <a:xfrm>
            <a:off x="1877933" y="2696619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CC267-EA80-48CE-85B2-BD955F1D7060}"/>
              </a:ext>
            </a:extLst>
          </p:cNvPr>
          <p:cNvSpPr txBox="1"/>
          <p:nvPr/>
        </p:nvSpPr>
        <p:spPr>
          <a:xfrm>
            <a:off x="1938528" y="5304073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5B482-B831-4777-A840-9393CD4447B2}"/>
              </a:ext>
            </a:extLst>
          </p:cNvPr>
          <p:cNvSpPr txBox="1"/>
          <p:nvPr/>
        </p:nvSpPr>
        <p:spPr>
          <a:xfrm>
            <a:off x="10219568" y="477823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9F6536-50EC-438C-B4BA-A6606497C7B7}"/>
              </a:ext>
            </a:extLst>
          </p:cNvPr>
          <p:cNvSpPr/>
          <p:nvPr/>
        </p:nvSpPr>
        <p:spPr>
          <a:xfrm>
            <a:off x="155531" y="4333939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E0D10-734F-4E8C-BDA6-C8D743FF51F9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179163" y="4715759"/>
            <a:ext cx="785184" cy="1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592127-3F81-4612-B182-18CC00AC6B5C}"/>
                  </a:ext>
                </a:extLst>
              </p:cNvPr>
              <p:cNvSpPr/>
              <p:nvPr/>
            </p:nvSpPr>
            <p:spPr>
              <a:xfrm>
                <a:off x="5364908" y="1680469"/>
                <a:ext cx="1238503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592127-3F81-4612-B182-18CC00AC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08" y="1680469"/>
                <a:ext cx="1238503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6368EA6-6BCF-4AF3-A399-3992AF33B359}"/>
              </a:ext>
            </a:extLst>
          </p:cNvPr>
          <p:cNvSpPr/>
          <p:nvPr/>
        </p:nvSpPr>
        <p:spPr>
          <a:xfrm>
            <a:off x="5505390" y="433211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7E6567-5538-4F6A-8FB4-1FC629881489}"/>
              </a:ext>
            </a:extLst>
          </p:cNvPr>
          <p:cNvSpPr/>
          <p:nvPr/>
        </p:nvSpPr>
        <p:spPr>
          <a:xfrm>
            <a:off x="5475501" y="560582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333CC-09CD-4A9F-A7BF-84B2C1DA98F3}"/>
              </a:ext>
            </a:extLst>
          </p:cNvPr>
          <p:cNvSpPr/>
          <p:nvPr/>
        </p:nvSpPr>
        <p:spPr>
          <a:xfrm>
            <a:off x="3894404" y="190493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B602A2-5E2D-4BC3-816A-ACF7CE3B5C7E}"/>
              </a:ext>
            </a:extLst>
          </p:cNvPr>
          <p:cNvSpPr/>
          <p:nvPr/>
        </p:nvSpPr>
        <p:spPr>
          <a:xfrm>
            <a:off x="4527326" y="78484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B6FC56-43F5-48BC-B0AC-813C7C7E55A9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flipV="1">
            <a:off x="4433769" y="1629787"/>
            <a:ext cx="251533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88B434-98EF-4014-B6E9-1550AE410F07}"/>
              </a:ext>
            </a:extLst>
          </p:cNvPr>
          <p:cNvCxnSpPr>
            <a:cxnSpLocks/>
            <a:stCxn id="20" idx="0"/>
            <a:endCxn id="24" idx="6"/>
          </p:cNvCxnSpPr>
          <p:nvPr/>
        </p:nvCxnSpPr>
        <p:spPr>
          <a:xfrm flipH="1" flipV="1">
            <a:off x="5606056" y="1279803"/>
            <a:ext cx="378104" cy="400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01F4A-ABDB-4628-9F68-35D7200CCC36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5984160" y="267037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805A90-EA7F-4233-BB6A-7E715BAAAF63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6014866" y="5322019"/>
            <a:ext cx="29889" cy="28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310D1B-A404-4C21-931C-F9132DFADC90}"/>
              </a:ext>
            </a:extLst>
          </p:cNvPr>
          <p:cNvSpPr txBox="1"/>
          <p:nvPr/>
        </p:nvSpPr>
        <p:spPr>
          <a:xfrm>
            <a:off x="5572187" y="269479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1767A-5488-4362-8413-807966E9EC18}"/>
              </a:ext>
            </a:extLst>
          </p:cNvPr>
          <p:cNvSpPr txBox="1"/>
          <p:nvPr/>
        </p:nvSpPr>
        <p:spPr>
          <a:xfrm>
            <a:off x="5632782" y="5302245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164-998D-418D-9E44-BD7E8CCE9386}"/>
              </a:ext>
            </a:extLst>
          </p:cNvPr>
          <p:cNvSpPr txBox="1"/>
          <p:nvPr/>
        </p:nvSpPr>
        <p:spPr>
          <a:xfrm>
            <a:off x="3822005" y="4930184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1FA98C-EC61-4EAA-AB50-E8FA05EF167B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V="1">
            <a:off x="2889866" y="4827066"/>
            <a:ext cx="2615524" cy="1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CF4ED0-67CB-46B3-9EAD-505F7C0B86B0}"/>
                  </a:ext>
                </a:extLst>
              </p:cNvPr>
              <p:cNvSpPr/>
              <p:nvPr/>
            </p:nvSpPr>
            <p:spPr>
              <a:xfrm>
                <a:off x="8784654" y="1656054"/>
                <a:ext cx="1627414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CF4ED0-67CB-46B3-9EAD-505F7C0B8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54" y="1656054"/>
                <a:ext cx="1627414" cy="9899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7DD7FD50-B373-45F1-A988-D4C8751D72E8}"/>
              </a:ext>
            </a:extLst>
          </p:cNvPr>
          <p:cNvSpPr/>
          <p:nvPr/>
        </p:nvSpPr>
        <p:spPr>
          <a:xfrm>
            <a:off x="9113538" y="430769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986F0B-1B9A-4128-ADD5-4A49091F9EFD}"/>
              </a:ext>
            </a:extLst>
          </p:cNvPr>
          <p:cNvSpPr/>
          <p:nvPr/>
        </p:nvSpPr>
        <p:spPr>
          <a:xfrm>
            <a:off x="9083649" y="558140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D5EF02-A1E4-470F-9BB7-FB5C0BDF1EA5}"/>
              </a:ext>
            </a:extLst>
          </p:cNvPr>
          <p:cNvSpPr/>
          <p:nvPr/>
        </p:nvSpPr>
        <p:spPr>
          <a:xfrm>
            <a:off x="7529046" y="187451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3FA0EF-4354-4DF4-B74F-BDAF55EB4F4F}"/>
              </a:ext>
            </a:extLst>
          </p:cNvPr>
          <p:cNvSpPr/>
          <p:nvPr/>
        </p:nvSpPr>
        <p:spPr>
          <a:xfrm>
            <a:off x="7936654" y="69011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i="1" baseline="30000" dirty="0">
                <a:solidFill>
                  <a:schemeClr val="tx1"/>
                </a:solidFill>
              </a:rPr>
              <a:t> (t+1)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CE6185-B05D-4393-92E4-C3F5C3198BC3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8068411" y="1680022"/>
            <a:ext cx="407608" cy="19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9408F8-7C3E-4D2D-938A-BEB74449716A}"/>
              </a:ext>
            </a:extLst>
          </p:cNvPr>
          <p:cNvCxnSpPr>
            <a:cxnSpLocks/>
            <a:stCxn id="33" idx="0"/>
            <a:endCxn id="37" idx="6"/>
          </p:cNvCxnSpPr>
          <p:nvPr/>
        </p:nvCxnSpPr>
        <p:spPr>
          <a:xfrm flipH="1" flipV="1">
            <a:off x="9015384" y="1185069"/>
            <a:ext cx="582977" cy="47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039487-43A7-478C-B6B4-C6B9A5B1AAE7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592308" y="2645961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0A73CF-E8D5-4D1B-A9AB-109FAA2F7C7A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9623014" y="5297604"/>
            <a:ext cx="29889" cy="28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1557A5-D277-4E2F-859B-4ABEC9871F6C}"/>
              </a:ext>
            </a:extLst>
          </p:cNvPr>
          <p:cNvSpPr txBox="1"/>
          <p:nvPr/>
        </p:nvSpPr>
        <p:spPr>
          <a:xfrm>
            <a:off x="9180335" y="267037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2E36A2-4A67-4F8E-9FBE-CF4483F94C8D}"/>
              </a:ext>
            </a:extLst>
          </p:cNvPr>
          <p:cNvSpPr txBox="1"/>
          <p:nvPr/>
        </p:nvSpPr>
        <p:spPr>
          <a:xfrm>
            <a:off x="9240930" y="5277830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CC970-0DDB-428D-83C3-51CAFBCD23B4}"/>
              </a:ext>
            </a:extLst>
          </p:cNvPr>
          <p:cNvSpPr txBox="1"/>
          <p:nvPr/>
        </p:nvSpPr>
        <p:spPr>
          <a:xfrm>
            <a:off x="7633658" y="4902135"/>
            <a:ext cx="25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FF023E-B0C4-4E62-813D-A24B166DE90A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6584120" y="4802651"/>
            <a:ext cx="2529418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7742AD6-7891-4A80-A1F4-53C1F543F6DC}"/>
              </a:ext>
            </a:extLst>
          </p:cNvPr>
          <p:cNvSpPr/>
          <p:nvPr/>
        </p:nvSpPr>
        <p:spPr>
          <a:xfrm>
            <a:off x="10964347" y="4220805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F36A73-F6ED-4D49-BEF0-C50764A3EB00}"/>
              </a:ext>
            </a:extLst>
          </p:cNvPr>
          <p:cNvSpPr txBox="1"/>
          <p:nvPr/>
        </p:nvSpPr>
        <p:spPr>
          <a:xfrm>
            <a:off x="1160326" y="4808835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B1737B-75C4-40F5-AF2B-EE1D21B4BD34}"/>
              </a:ext>
            </a:extLst>
          </p:cNvPr>
          <p:cNvCxnSpPr>
            <a:cxnSpLocks/>
          </p:cNvCxnSpPr>
          <p:nvPr/>
        </p:nvCxnSpPr>
        <p:spPr>
          <a:xfrm>
            <a:off x="1234261" y="482889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28DCB9F-1A39-450B-8BC1-335E08CDB019}"/>
              </a:ext>
            </a:extLst>
          </p:cNvPr>
          <p:cNvSpPr/>
          <p:nvPr/>
        </p:nvSpPr>
        <p:spPr>
          <a:xfrm>
            <a:off x="1781247" y="308464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023AA9F-84F9-4682-8C71-E2CB3527A3A7}"/>
              </a:ext>
            </a:extLst>
          </p:cNvPr>
          <p:cNvSpPr/>
          <p:nvPr/>
        </p:nvSpPr>
        <p:spPr>
          <a:xfrm>
            <a:off x="5444795" y="305609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F65F3-A0AA-4DA2-8852-38577409A731}"/>
              </a:ext>
            </a:extLst>
          </p:cNvPr>
          <p:cNvSpPr/>
          <p:nvPr/>
        </p:nvSpPr>
        <p:spPr>
          <a:xfrm>
            <a:off x="9052943" y="303062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(t+1)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5D03A1-049A-4BEB-9773-384FB154FEEB}"/>
              </a:ext>
            </a:extLst>
          </p:cNvPr>
          <p:cNvCxnSpPr>
            <a:cxnSpLocks/>
          </p:cNvCxnSpPr>
          <p:nvPr/>
        </p:nvCxnSpPr>
        <p:spPr>
          <a:xfrm flipV="1">
            <a:off x="1587790" y="3832861"/>
            <a:ext cx="262438" cy="582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202FE0-004C-4548-8771-D20B0DEAE50C}"/>
              </a:ext>
            </a:extLst>
          </p:cNvPr>
          <p:cNvCxnSpPr>
            <a:cxnSpLocks/>
          </p:cNvCxnSpPr>
          <p:nvPr/>
        </p:nvCxnSpPr>
        <p:spPr>
          <a:xfrm>
            <a:off x="1587620" y="4378623"/>
            <a:ext cx="0" cy="969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CB9CFC-DF5F-4D8E-8D87-FAC18DB01A2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10589" y="5347878"/>
            <a:ext cx="351433" cy="402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F65F75-A670-4A4A-850F-7B6CE0A96B15}"/>
              </a:ext>
            </a:extLst>
          </p:cNvPr>
          <p:cNvGrpSpPr/>
          <p:nvPr/>
        </p:nvGrpSpPr>
        <p:grpSpPr>
          <a:xfrm>
            <a:off x="5220259" y="3682062"/>
            <a:ext cx="417232" cy="2070555"/>
            <a:chOff x="2695852" y="2403358"/>
            <a:chExt cx="417232" cy="195167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19EDC9-8EA6-4E8D-BB4C-EA8548D7A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36D6B3-1693-4290-BD52-E72B034174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1FDEB7-0E8C-4BDB-ACB6-237FF65A982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C3AF5F-2A13-46F5-8ED9-0C8B47A31D2E}"/>
              </a:ext>
            </a:extLst>
          </p:cNvPr>
          <p:cNvGrpSpPr/>
          <p:nvPr/>
        </p:nvGrpSpPr>
        <p:grpSpPr>
          <a:xfrm>
            <a:off x="8832105" y="3741294"/>
            <a:ext cx="417232" cy="2011323"/>
            <a:chOff x="2695852" y="2403358"/>
            <a:chExt cx="417232" cy="1951674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06072B-3BE4-41E7-8A42-CC897FA15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CA5D17-AFD5-47D3-9915-CD90893F118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66EB58-CE5A-40C3-90B8-99B29E525B1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3D6EB4-9ED7-466B-98A7-43BF47AFE6AD}"/>
              </a:ext>
            </a:extLst>
          </p:cNvPr>
          <p:cNvGrpSpPr/>
          <p:nvPr/>
        </p:nvGrpSpPr>
        <p:grpSpPr>
          <a:xfrm flipH="1">
            <a:off x="2525589" y="2357957"/>
            <a:ext cx="919606" cy="2011190"/>
            <a:chOff x="2695852" y="2403358"/>
            <a:chExt cx="417232" cy="195167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6C79F9-6070-4CC2-A59B-668938416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8D34F1-2545-418A-81B9-6F3C972E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B01AFD-A3C5-4979-824D-A5B1954C4AC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E82D73-5D94-44C0-B602-59D2D8E1C01B}"/>
              </a:ext>
            </a:extLst>
          </p:cNvPr>
          <p:cNvGrpSpPr/>
          <p:nvPr/>
        </p:nvGrpSpPr>
        <p:grpSpPr>
          <a:xfrm flipH="1">
            <a:off x="6183410" y="2334796"/>
            <a:ext cx="919606" cy="2011190"/>
            <a:chOff x="2695852" y="2403358"/>
            <a:chExt cx="417232" cy="195167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9AF419E-2B51-44FF-8A66-2FE73A76F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CFCFD4-0C61-4147-B7EC-70EB5472430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8C5847-5022-495A-9B0E-33F66BD78EB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18669-0C26-4EBD-975C-2C572C8FA6E5}"/>
              </a:ext>
            </a:extLst>
          </p:cNvPr>
          <p:cNvGrpSpPr/>
          <p:nvPr/>
        </p:nvGrpSpPr>
        <p:grpSpPr>
          <a:xfrm flipH="1">
            <a:off x="9946212" y="2347288"/>
            <a:ext cx="764073" cy="2011190"/>
            <a:chOff x="2695852" y="2403358"/>
            <a:chExt cx="417232" cy="195167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68867F-2BED-4A1B-A3D0-4698A2A5F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8DEB8F6-D7DC-4EC8-B56F-E7138BC2C6F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CBF8AA-D1C8-4663-9626-50D571AA836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1229AA-A1A2-491C-8A1B-D72D290C99B6}"/>
              </a:ext>
            </a:extLst>
          </p:cNvPr>
          <p:cNvCxnSpPr>
            <a:cxnSpLocks/>
          </p:cNvCxnSpPr>
          <p:nvPr/>
        </p:nvCxnSpPr>
        <p:spPr>
          <a:xfrm flipH="1">
            <a:off x="6523525" y="3508407"/>
            <a:ext cx="2529418" cy="25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72F489-8283-44FF-86CF-59490175319A}"/>
              </a:ext>
            </a:extLst>
          </p:cNvPr>
          <p:cNvCxnSpPr>
            <a:cxnSpLocks/>
            <a:stCxn id="50" idx="2"/>
            <a:endCxn id="49" idx="6"/>
          </p:cNvCxnSpPr>
          <p:nvPr/>
        </p:nvCxnSpPr>
        <p:spPr>
          <a:xfrm flipH="1">
            <a:off x="2859977" y="3551049"/>
            <a:ext cx="2584818" cy="2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C9A755C-9D38-49A6-8270-CBB81DD2DEC0}"/>
              </a:ext>
            </a:extLst>
          </p:cNvPr>
          <p:cNvSpPr txBox="1"/>
          <p:nvPr/>
        </p:nvSpPr>
        <p:spPr>
          <a:xfrm>
            <a:off x="3209449" y="231814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22598C-46EE-4BC1-AC5B-7340636B57C1}"/>
              </a:ext>
            </a:extLst>
          </p:cNvPr>
          <p:cNvSpPr txBox="1"/>
          <p:nvPr/>
        </p:nvSpPr>
        <p:spPr>
          <a:xfrm>
            <a:off x="6891128" y="2305069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FDF3AF-FF0A-4969-AB95-4D920CAB6D53}"/>
              </a:ext>
            </a:extLst>
          </p:cNvPr>
          <p:cNvSpPr txBox="1"/>
          <p:nvPr/>
        </p:nvSpPr>
        <p:spPr>
          <a:xfrm>
            <a:off x="10662196" y="2444795"/>
            <a:ext cx="27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7F181A-3776-49D6-B182-03C533A18703}"/>
              </a:ext>
            </a:extLst>
          </p:cNvPr>
          <p:cNvSpPr txBox="1"/>
          <p:nvPr/>
        </p:nvSpPr>
        <p:spPr>
          <a:xfrm>
            <a:off x="1323026" y="374116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F3BD0B-CFE2-4DA4-A7F1-68E5933F3FD3}"/>
              </a:ext>
            </a:extLst>
          </p:cNvPr>
          <p:cNvSpPr txBox="1"/>
          <p:nvPr/>
        </p:nvSpPr>
        <p:spPr>
          <a:xfrm>
            <a:off x="4939888" y="376434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4C3CC-9802-4F0B-90E7-B458D5CCD455}"/>
              </a:ext>
            </a:extLst>
          </p:cNvPr>
          <p:cNvSpPr txBox="1"/>
          <p:nvPr/>
        </p:nvSpPr>
        <p:spPr>
          <a:xfrm>
            <a:off x="8563735" y="374150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308632-AD96-43B3-AC79-703DFE3E0719}"/>
              </a:ext>
            </a:extLst>
          </p:cNvPr>
          <p:cNvSpPr/>
          <p:nvPr/>
        </p:nvSpPr>
        <p:spPr>
          <a:xfrm>
            <a:off x="168506" y="3081279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47BC6F-519E-4C21-8C54-2DB47AFE08D4}"/>
              </a:ext>
            </a:extLst>
          </p:cNvPr>
          <p:cNvSpPr txBox="1"/>
          <p:nvPr/>
        </p:nvSpPr>
        <p:spPr>
          <a:xfrm>
            <a:off x="4023808" y="316521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BF73A3-0267-44CF-98A8-DC26CAB962D8}"/>
              </a:ext>
            </a:extLst>
          </p:cNvPr>
          <p:cNvSpPr txBox="1"/>
          <p:nvPr/>
        </p:nvSpPr>
        <p:spPr>
          <a:xfrm>
            <a:off x="7804724" y="312103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93D8E6-A8BD-481F-B735-FFB2D74BF90F}"/>
              </a:ext>
            </a:extLst>
          </p:cNvPr>
          <p:cNvCxnSpPr>
            <a:cxnSpLocks/>
            <a:stCxn id="49" idx="2"/>
            <a:endCxn id="83" idx="6"/>
          </p:cNvCxnSpPr>
          <p:nvPr/>
        </p:nvCxnSpPr>
        <p:spPr>
          <a:xfrm flipH="1" flipV="1">
            <a:off x="1247236" y="3576233"/>
            <a:ext cx="534011" cy="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8085B1-9902-403D-9573-4F87E34D0F33}"/>
              </a:ext>
            </a:extLst>
          </p:cNvPr>
          <p:cNvSpPr txBox="1"/>
          <p:nvPr/>
        </p:nvSpPr>
        <p:spPr>
          <a:xfrm>
            <a:off x="1350062" y="314729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6191AF-A8B1-4A6A-AE0D-E70A854D2BF9}"/>
              </a:ext>
            </a:extLst>
          </p:cNvPr>
          <p:cNvCxnSpPr>
            <a:cxnSpLocks/>
            <a:stCxn id="90" idx="2"/>
            <a:endCxn id="51" idx="6"/>
          </p:cNvCxnSpPr>
          <p:nvPr/>
        </p:nvCxnSpPr>
        <p:spPr>
          <a:xfrm flipH="1">
            <a:off x="10131673" y="3513929"/>
            <a:ext cx="832674" cy="1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CE3984-18DA-433C-95BE-A743F62694C9}"/>
              </a:ext>
            </a:extLst>
          </p:cNvPr>
          <p:cNvSpPr txBox="1"/>
          <p:nvPr/>
        </p:nvSpPr>
        <p:spPr>
          <a:xfrm>
            <a:off x="10272155" y="314030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E0C8A53-365D-4604-A494-5763DA338A0E}"/>
              </a:ext>
            </a:extLst>
          </p:cNvPr>
          <p:cNvSpPr/>
          <p:nvPr/>
        </p:nvSpPr>
        <p:spPr>
          <a:xfrm>
            <a:off x="10964347" y="3018975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i="1" baseline="30000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2179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42" grpId="0"/>
      <p:bldP spid="43" grpId="0"/>
      <p:bldP spid="44" grpId="0"/>
      <p:bldP spid="46" grpId="0" animBg="1"/>
      <p:bldP spid="47" grpId="0"/>
      <p:bldP spid="49" grpId="0" animBg="1"/>
      <p:bldP spid="50" grpId="0" animBg="1"/>
      <p:bldP spid="51" grpId="0" animBg="1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/>
      <p:bldP spid="85" grpId="0"/>
      <p:bldP spid="87" grpId="0"/>
      <p:bldP spid="89" grpId="0"/>
      <p:bldP spid="9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Bidirectional RNN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455362" y="769287"/>
            <a:ext cx="11736637" cy="781807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Bidirectional sequence-to-sequence model with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embedding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86C0E-7C8A-4BE7-A426-31C0727D7D8F}"/>
              </a:ext>
            </a:extLst>
          </p:cNvPr>
          <p:cNvSpPr/>
          <p:nvPr/>
        </p:nvSpPr>
        <p:spPr>
          <a:xfrm>
            <a:off x="3093005" y="3624396"/>
            <a:ext cx="708660" cy="74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068955" y="5482777"/>
            <a:ext cx="708660" cy="8056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423280" y="5179115"/>
            <a:ext cx="5" cy="303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997867" y="5489340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2B9F3BA9-CFA7-4290-996F-312E0BDE25D2}"/>
              </a:ext>
            </a:extLst>
          </p:cNvPr>
          <p:cNvSpPr txBox="1">
            <a:spLocks/>
          </p:cNvSpPr>
          <p:nvPr/>
        </p:nvSpPr>
        <p:spPr>
          <a:xfrm>
            <a:off x="997867" y="2864902"/>
            <a:ext cx="1790222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Bidirectional</a:t>
            </a:r>
          </a:p>
          <a:p>
            <a:pPr marL="0" indent="0">
              <a:buNone/>
            </a:pPr>
            <a:r>
              <a:rPr lang="en-GB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</a:t>
            </a:r>
          </a:p>
          <a:p>
            <a:pPr marL="0" indent="0">
              <a:buNone/>
            </a:pPr>
            <a:r>
              <a:rPr lang="en-GB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Layers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1114493" y="1587197"/>
            <a:ext cx="1295331" cy="81791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B9664E-D480-4A3B-A7CD-29436C3232F3}"/>
              </a:ext>
            </a:extLst>
          </p:cNvPr>
          <p:cNvSpPr/>
          <p:nvPr/>
        </p:nvSpPr>
        <p:spPr>
          <a:xfrm>
            <a:off x="4411498" y="3623225"/>
            <a:ext cx="708660" cy="74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8410575" y="1523789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656620-7FFE-4EB5-890E-D98781579336}"/>
              </a:ext>
            </a:extLst>
          </p:cNvPr>
          <p:cNvSpPr/>
          <p:nvPr/>
        </p:nvSpPr>
        <p:spPr>
          <a:xfrm>
            <a:off x="5757857" y="3612504"/>
            <a:ext cx="708660" cy="74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111FC-D41F-4B8E-9681-F053B4E956E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764905" y="2392911"/>
            <a:ext cx="0" cy="295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25F6C-58B7-416C-B2CB-FC708A38FDF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 flipV="1">
            <a:off x="3801665" y="3993413"/>
            <a:ext cx="609833" cy="1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3E62-1B75-45E8-A52E-B774999C5B8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5120158" y="3982692"/>
            <a:ext cx="637699" cy="10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435793" y="5470496"/>
            <a:ext cx="708660" cy="817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790123" y="5179115"/>
            <a:ext cx="0" cy="29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C6B363-A2BE-44EB-A468-4C0934D33D85}"/>
              </a:ext>
            </a:extLst>
          </p:cNvPr>
          <p:cNvSpPr/>
          <p:nvPr/>
        </p:nvSpPr>
        <p:spPr>
          <a:xfrm>
            <a:off x="5739765" y="5470495"/>
            <a:ext cx="708660" cy="829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918CF-30FF-43EB-8425-EF1419834808}"/>
              </a:ext>
            </a:extLst>
          </p:cNvPr>
          <p:cNvCxnSpPr>
            <a:cxnSpLocks/>
            <a:stCxn id="23" idx="0"/>
            <a:endCxn id="56" idx="2"/>
          </p:cNvCxnSpPr>
          <p:nvPr/>
        </p:nvCxnSpPr>
        <p:spPr>
          <a:xfrm flipH="1" flipV="1">
            <a:off x="6094093" y="5179115"/>
            <a:ext cx="2" cy="29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7075170" y="1523789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E87DD-1265-4BB3-AE0B-890DD8051C62}"/>
              </a:ext>
            </a:extLst>
          </p:cNvPr>
          <p:cNvCxnSpPr>
            <a:cxnSpLocks/>
            <a:stCxn id="114" idx="0"/>
            <a:endCxn id="25" idx="2"/>
          </p:cNvCxnSpPr>
          <p:nvPr/>
        </p:nvCxnSpPr>
        <p:spPr>
          <a:xfrm flipV="1">
            <a:off x="7429497" y="2392911"/>
            <a:ext cx="3" cy="25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5739765" y="1505639"/>
            <a:ext cx="708660" cy="8966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A45DE-AEC3-4E76-95FC-A4F843A75470}"/>
              </a:ext>
            </a:extLst>
          </p:cNvPr>
          <p:cNvCxnSpPr>
            <a:cxnSpLocks/>
            <a:stCxn id="111" idx="0"/>
            <a:endCxn id="32" idx="2"/>
          </p:cNvCxnSpPr>
          <p:nvPr/>
        </p:nvCxnSpPr>
        <p:spPr>
          <a:xfrm flipV="1">
            <a:off x="6094093" y="2402272"/>
            <a:ext cx="2" cy="246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D19DF9-FA49-4802-B05C-7ACE6B5934A5}"/>
              </a:ext>
            </a:extLst>
          </p:cNvPr>
          <p:cNvSpPr/>
          <p:nvPr/>
        </p:nvSpPr>
        <p:spPr>
          <a:xfrm>
            <a:off x="7075167" y="3612503"/>
            <a:ext cx="708660" cy="74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D6E0D0-5E90-4B2D-B0F9-C3C4ED851384}"/>
              </a:ext>
            </a:extLst>
          </p:cNvPr>
          <p:cNvSpPr/>
          <p:nvPr/>
        </p:nvSpPr>
        <p:spPr>
          <a:xfrm>
            <a:off x="8410572" y="3612501"/>
            <a:ext cx="708660" cy="740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ACFB18-9471-4608-ABA2-E4EE54A2D97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783827" y="3982690"/>
            <a:ext cx="6267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ED5A5-0EAF-4F21-A52E-4218CA675C73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6466517" y="3982691"/>
            <a:ext cx="6086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11212F9-4115-4CA1-8C06-3935DFA69093}"/>
              </a:ext>
            </a:extLst>
          </p:cNvPr>
          <p:cNvSpPr/>
          <p:nvPr/>
        </p:nvSpPr>
        <p:spPr>
          <a:xfrm>
            <a:off x="3068954" y="4657016"/>
            <a:ext cx="6050278" cy="5220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Embedding Layer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D3E4AE-9254-481F-A43B-52F1F7E97C71}"/>
              </a:ext>
            </a:extLst>
          </p:cNvPr>
          <p:cNvCxnSpPr>
            <a:cxnSpLocks/>
          </p:cNvCxnSpPr>
          <p:nvPr/>
        </p:nvCxnSpPr>
        <p:spPr>
          <a:xfrm flipV="1">
            <a:off x="3423282" y="4364772"/>
            <a:ext cx="0" cy="302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750BCD-0530-47DF-AF77-18C80C7809C0}"/>
              </a:ext>
            </a:extLst>
          </p:cNvPr>
          <p:cNvCxnSpPr>
            <a:cxnSpLocks/>
          </p:cNvCxnSpPr>
          <p:nvPr/>
        </p:nvCxnSpPr>
        <p:spPr>
          <a:xfrm flipV="1">
            <a:off x="4790120" y="4364772"/>
            <a:ext cx="0" cy="302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6A57CD-072F-46BE-8F52-A75A9573CAF9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094093" y="4311302"/>
            <a:ext cx="0" cy="345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666F58-3F4D-4FE1-99E0-422A850B8FE1}"/>
              </a:ext>
            </a:extLst>
          </p:cNvPr>
          <p:cNvSpPr/>
          <p:nvPr/>
        </p:nvSpPr>
        <p:spPr>
          <a:xfrm>
            <a:off x="7084217" y="5470494"/>
            <a:ext cx="708660" cy="817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769E09-9D5C-4F3F-A5AE-99CA20DBAA7F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438547" y="5156118"/>
            <a:ext cx="0" cy="31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C8EF162-B9E1-4F55-A50F-F331BCB84DF3}"/>
              </a:ext>
            </a:extLst>
          </p:cNvPr>
          <p:cNvSpPr/>
          <p:nvPr/>
        </p:nvSpPr>
        <p:spPr>
          <a:xfrm>
            <a:off x="8410575" y="5470495"/>
            <a:ext cx="708660" cy="829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892D3C-BFEC-4A6B-B306-CEEBC70855ED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764902" y="5179115"/>
            <a:ext cx="3" cy="29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A126B6-C7B9-418F-9070-1FD4557A9230}"/>
              </a:ext>
            </a:extLst>
          </p:cNvPr>
          <p:cNvCxnSpPr>
            <a:cxnSpLocks/>
          </p:cNvCxnSpPr>
          <p:nvPr/>
        </p:nvCxnSpPr>
        <p:spPr>
          <a:xfrm flipV="1">
            <a:off x="7429497" y="4311302"/>
            <a:ext cx="0" cy="345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8FFE45-EF66-405D-A151-73051E03A320}"/>
              </a:ext>
            </a:extLst>
          </p:cNvPr>
          <p:cNvCxnSpPr>
            <a:cxnSpLocks/>
          </p:cNvCxnSpPr>
          <p:nvPr/>
        </p:nvCxnSpPr>
        <p:spPr>
          <a:xfrm flipV="1">
            <a:off x="8764902" y="4311302"/>
            <a:ext cx="0" cy="345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82A1B45-5BF5-4A86-AD77-2B1309636AD5}"/>
              </a:ext>
            </a:extLst>
          </p:cNvPr>
          <p:cNvSpPr/>
          <p:nvPr/>
        </p:nvSpPr>
        <p:spPr>
          <a:xfrm>
            <a:off x="3068953" y="2649021"/>
            <a:ext cx="708660" cy="74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50B1B83-E424-4823-A345-3738E99F7FA6}"/>
              </a:ext>
            </a:extLst>
          </p:cNvPr>
          <p:cNvSpPr/>
          <p:nvPr/>
        </p:nvSpPr>
        <p:spPr>
          <a:xfrm>
            <a:off x="4404358" y="2649022"/>
            <a:ext cx="708660" cy="74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D5F9ABB-95BB-4933-8D53-8C5D408C9D89}"/>
              </a:ext>
            </a:extLst>
          </p:cNvPr>
          <p:cNvSpPr/>
          <p:nvPr/>
        </p:nvSpPr>
        <p:spPr>
          <a:xfrm>
            <a:off x="5739763" y="2649022"/>
            <a:ext cx="708660" cy="74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07FDF88-D7D8-48B2-BCB0-1701FF3C26E0}"/>
              </a:ext>
            </a:extLst>
          </p:cNvPr>
          <p:cNvCxnSpPr>
            <a:cxnSpLocks/>
            <a:stCxn id="110" idx="1"/>
            <a:endCxn id="109" idx="3"/>
          </p:cNvCxnSpPr>
          <p:nvPr/>
        </p:nvCxnSpPr>
        <p:spPr>
          <a:xfrm flipH="1" flipV="1">
            <a:off x="3777613" y="3019209"/>
            <a:ext cx="6267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D515DB-2CBB-4792-BC2C-4274648CBBC1}"/>
              </a:ext>
            </a:extLst>
          </p:cNvPr>
          <p:cNvCxnSpPr>
            <a:cxnSpLocks/>
            <a:stCxn id="111" idx="1"/>
            <a:endCxn id="110" idx="3"/>
          </p:cNvCxnSpPr>
          <p:nvPr/>
        </p:nvCxnSpPr>
        <p:spPr>
          <a:xfrm flipH="1">
            <a:off x="5113018" y="3019210"/>
            <a:ext cx="626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33E4D06-4029-4F77-94D2-174BD3742D43}"/>
              </a:ext>
            </a:extLst>
          </p:cNvPr>
          <p:cNvSpPr/>
          <p:nvPr/>
        </p:nvSpPr>
        <p:spPr>
          <a:xfrm>
            <a:off x="7075167" y="2649021"/>
            <a:ext cx="708660" cy="7403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FF9EE54-242D-447F-AC9E-74BAE694B370}"/>
              </a:ext>
            </a:extLst>
          </p:cNvPr>
          <p:cNvSpPr/>
          <p:nvPr/>
        </p:nvSpPr>
        <p:spPr>
          <a:xfrm>
            <a:off x="8410572" y="2649019"/>
            <a:ext cx="708660" cy="740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A09A72C-7295-4363-95D6-0F5120D89659}"/>
              </a:ext>
            </a:extLst>
          </p:cNvPr>
          <p:cNvCxnSpPr>
            <a:cxnSpLocks/>
            <a:stCxn id="115" idx="1"/>
            <a:endCxn id="114" idx="3"/>
          </p:cNvCxnSpPr>
          <p:nvPr/>
        </p:nvCxnSpPr>
        <p:spPr>
          <a:xfrm flipH="1">
            <a:off x="7783827" y="3019208"/>
            <a:ext cx="6267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05799F-36F8-4AF5-907A-E0475CF6484B}"/>
              </a:ext>
            </a:extLst>
          </p:cNvPr>
          <p:cNvCxnSpPr>
            <a:cxnSpLocks/>
            <a:stCxn id="114" idx="1"/>
            <a:endCxn id="111" idx="3"/>
          </p:cNvCxnSpPr>
          <p:nvPr/>
        </p:nvCxnSpPr>
        <p:spPr>
          <a:xfrm flipH="1">
            <a:off x="6448423" y="3019209"/>
            <a:ext cx="6267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CBD5F2-AB55-4BA9-92B6-BFC5172799A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447335" y="3413184"/>
            <a:ext cx="0" cy="211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8778BE-88A9-4AF7-92EF-932D10CEAD2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65828" y="3401291"/>
            <a:ext cx="24292" cy="221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4BFC4B1-9171-4038-8EA9-BEDD71035F2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94093" y="3347820"/>
            <a:ext cx="18094" cy="264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150B4AC-C808-4316-A48A-D0BA7A2246E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429497" y="3347821"/>
            <a:ext cx="0" cy="264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65BE8F-87DA-4E6E-AC4A-37B00E658E8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764902" y="3347821"/>
            <a:ext cx="0" cy="264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36995E1-8E24-4466-AAD9-F2FD24A98D19}"/>
              </a:ext>
            </a:extLst>
          </p:cNvPr>
          <p:cNvSpPr/>
          <p:nvPr/>
        </p:nvSpPr>
        <p:spPr>
          <a:xfrm>
            <a:off x="4404358" y="1486720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F6C5C54-FCED-4F93-85D9-6DC2C141ADC3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4758688" y="2355842"/>
            <a:ext cx="0" cy="295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078420F4-7D7F-4930-A089-97705021980A}"/>
              </a:ext>
            </a:extLst>
          </p:cNvPr>
          <p:cNvSpPr/>
          <p:nvPr/>
        </p:nvSpPr>
        <p:spPr>
          <a:xfrm>
            <a:off x="3068953" y="1486720"/>
            <a:ext cx="708660" cy="86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4C8214E-E462-4CF7-9771-5FB8B6CE2385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3423280" y="2355842"/>
            <a:ext cx="3" cy="25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6" grpId="0"/>
      <p:bldP spid="37" grpId="0"/>
      <p:bldP spid="38" grpId="0"/>
      <p:bldP spid="13" grpId="0" animBg="1"/>
      <p:bldP spid="15" grpId="0" animBg="1"/>
      <p:bldP spid="16" grpId="0" animBg="1"/>
      <p:bldP spid="20" grpId="0" animBg="1"/>
      <p:bldP spid="23" grpId="0" animBg="1"/>
      <p:bldP spid="25" grpId="0" animBg="1"/>
      <p:bldP spid="32" grpId="0" animBg="1"/>
      <p:bldP spid="34" grpId="0" animBg="1"/>
      <p:bldP spid="35" grpId="0" animBg="1"/>
      <p:bldP spid="56" grpId="0" animBg="1"/>
      <p:bldP spid="71" grpId="0" animBg="1"/>
      <p:bldP spid="73" grpId="0" animBg="1"/>
      <p:bldP spid="109" grpId="0" animBg="1"/>
      <p:bldP spid="110" grpId="0" animBg="1"/>
      <p:bldP spid="111" grpId="0" animBg="1"/>
      <p:bldP spid="114" grpId="0" animBg="1"/>
      <p:bldP spid="115" grpId="0" animBg="1"/>
      <p:bldP spid="127" grpId="0" animBg="1"/>
      <p:bldP spid="1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223009"/>
            <a:ext cx="11525250" cy="5137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regularize RNN training?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and l2 regularization work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modified recurrent dropout regularization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Standard dropout regularization interferes with BPTT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Recurrent dropout regularization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Bernoulli sample on each forward pass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a batch normalization layer to the recurrent layer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1"/>
            <a:ext cx="11525250" cy="5261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Architecture has three components: 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the input sequence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Context vector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a hidden state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generates output sequence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Finds maximum likelihood target sequence</a:t>
            </a:r>
          </a:p>
        </p:txBody>
      </p:sp>
    </p:spTree>
    <p:extLst>
      <p:ext uri="{BB962C8B-B14F-4D97-AF65-F5344CB8AC3E}">
        <p14:creationId xmlns:p14="http://schemas.microsoft.com/office/powerpoint/2010/main" val="1372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67396"/>
            <a:ext cx="11524432" cy="817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NMT Architectures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577355" y="621546"/>
            <a:ext cx="11597572" cy="78180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Encoder-decoder model with context vector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CED1EA-F117-4829-8AAC-C3799F8F846A}"/>
              </a:ext>
            </a:extLst>
          </p:cNvPr>
          <p:cNvSpPr/>
          <p:nvPr/>
        </p:nvSpPr>
        <p:spPr>
          <a:xfrm>
            <a:off x="3274060" y="4822567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A3446-6CC5-4D52-8276-5D04FF6AB6A7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3982720" y="5331369"/>
            <a:ext cx="4103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A4F5EDBC-0C40-469B-BC0C-B4BA06C8D4F1}"/>
              </a:ext>
            </a:extLst>
          </p:cNvPr>
          <p:cNvSpPr txBox="1">
            <a:spLocks/>
          </p:cNvSpPr>
          <p:nvPr/>
        </p:nvSpPr>
        <p:spPr>
          <a:xfrm>
            <a:off x="971057" y="5112377"/>
            <a:ext cx="2354169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10AB335D-08A6-441D-B7D6-36E79F2F7E0C}"/>
              </a:ext>
            </a:extLst>
          </p:cNvPr>
          <p:cNvSpPr txBox="1">
            <a:spLocks/>
          </p:cNvSpPr>
          <p:nvPr/>
        </p:nvSpPr>
        <p:spPr>
          <a:xfrm>
            <a:off x="239059" y="1689402"/>
            <a:ext cx="2959221" cy="81791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sequence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AA16-19E4-47E9-9209-01EA013ACC43}"/>
              </a:ext>
            </a:extLst>
          </p:cNvPr>
          <p:cNvSpPr/>
          <p:nvPr/>
        </p:nvSpPr>
        <p:spPr>
          <a:xfrm>
            <a:off x="7235037" y="3605328"/>
            <a:ext cx="708660" cy="6222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18EBB8-DE91-4C3D-8F74-EE843EE1BED2}"/>
              </a:ext>
            </a:extLst>
          </p:cNvPr>
          <p:cNvSpPr/>
          <p:nvPr/>
        </p:nvSpPr>
        <p:spPr>
          <a:xfrm>
            <a:off x="4393100" y="4822567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6241A-A9EA-4CCE-ADC0-CE7F7ABADE3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01760" y="5331369"/>
            <a:ext cx="4626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08247-4CCC-4D48-8BE2-01C9C98AA560}"/>
              </a:ext>
            </a:extLst>
          </p:cNvPr>
          <p:cNvSpPr/>
          <p:nvPr/>
        </p:nvSpPr>
        <p:spPr>
          <a:xfrm>
            <a:off x="5529085" y="3605328"/>
            <a:ext cx="708660" cy="6222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203F4C-69AC-466E-AAA5-6BE33CCB8AF2}"/>
              </a:ext>
            </a:extLst>
          </p:cNvPr>
          <p:cNvSpPr/>
          <p:nvPr/>
        </p:nvSpPr>
        <p:spPr>
          <a:xfrm>
            <a:off x="3282427" y="3595864"/>
            <a:ext cx="708660" cy="6222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2AB77A5-770B-4EB9-86AC-1AEF1C8F6B47}"/>
              </a:ext>
            </a:extLst>
          </p:cNvPr>
          <p:cNvSpPr/>
          <p:nvPr/>
        </p:nvSpPr>
        <p:spPr>
          <a:xfrm>
            <a:off x="6273116" y="4836893"/>
            <a:ext cx="708660" cy="1017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3AAE34-AD91-4ECC-98CA-CF04E5D85773}"/>
              </a:ext>
            </a:extLst>
          </p:cNvPr>
          <p:cNvCxnSpPr>
            <a:cxnSpLocks/>
            <a:stCxn id="39" idx="3"/>
            <a:endCxn id="3" idx="3"/>
          </p:cNvCxnSpPr>
          <p:nvPr/>
        </p:nvCxnSpPr>
        <p:spPr>
          <a:xfrm flipV="1">
            <a:off x="6981776" y="4898051"/>
            <a:ext cx="3256933" cy="447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4B566050-CF20-482B-8C8B-8B7EE66A6F99}"/>
              </a:ext>
            </a:extLst>
          </p:cNvPr>
          <p:cNvSpPr txBox="1">
            <a:spLocks/>
          </p:cNvSpPr>
          <p:nvPr/>
        </p:nvSpPr>
        <p:spPr>
          <a:xfrm>
            <a:off x="3387512" y="6113292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6C93C232-0AF5-47B9-A260-7A46F1B3CE9C}"/>
              </a:ext>
            </a:extLst>
          </p:cNvPr>
          <p:cNvSpPr txBox="1">
            <a:spLocks/>
          </p:cNvSpPr>
          <p:nvPr/>
        </p:nvSpPr>
        <p:spPr>
          <a:xfrm>
            <a:off x="4506552" y="6113292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0D2F589E-F830-4F3E-A6DB-56D612BFB03D}"/>
              </a:ext>
            </a:extLst>
          </p:cNvPr>
          <p:cNvSpPr txBox="1">
            <a:spLocks/>
          </p:cNvSpPr>
          <p:nvPr/>
        </p:nvSpPr>
        <p:spPr>
          <a:xfrm>
            <a:off x="6336498" y="6113292"/>
            <a:ext cx="581896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kumimoji="0" lang="en-GB" sz="2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kumimoji="0" lang="en-GB" sz="2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262094E2-6136-4864-A782-76F7BD699E91}"/>
              </a:ext>
            </a:extLst>
          </p:cNvPr>
          <p:cNvSpPr txBox="1">
            <a:spLocks/>
          </p:cNvSpPr>
          <p:nvPr/>
        </p:nvSpPr>
        <p:spPr>
          <a:xfrm rot="19140439">
            <a:off x="3801455" y="2811925"/>
            <a:ext cx="752408" cy="846382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900A2FC3-9ADE-404E-BFFE-A6B6569738DE}"/>
              </a:ext>
            </a:extLst>
          </p:cNvPr>
          <p:cNvSpPr txBox="1">
            <a:spLocks/>
          </p:cNvSpPr>
          <p:nvPr/>
        </p:nvSpPr>
        <p:spPr>
          <a:xfrm>
            <a:off x="5605673" y="4721474"/>
            <a:ext cx="752408" cy="781807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25AD3C-3275-45D5-81A4-8DBE5388C099}"/>
              </a:ext>
            </a:extLst>
          </p:cNvPr>
          <p:cNvSpPr/>
          <p:nvPr/>
        </p:nvSpPr>
        <p:spPr>
          <a:xfrm>
            <a:off x="10128521" y="4336915"/>
            <a:ext cx="752408" cy="657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0CB1C3-1D1D-430A-A5CA-19D82B1CD8CF}"/>
              </a:ext>
            </a:extLst>
          </p:cNvPr>
          <p:cNvCxnSpPr>
            <a:cxnSpLocks/>
            <a:stCxn id="42" idx="0"/>
            <a:endCxn id="30" idx="2"/>
          </p:cNvCxnSpPr>
          <p:nvPr/>
        </p:nvCxnSpPr>
        <p:spPr>
          <a:xfrm flipV="1">
            <a:off x="3628390" y="5840170"/>
            <a:ext cx="0" cy="273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41BBED-2320-4DF6-9D61-9707700D7BCA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4747430" y="5840170"/>
            <a:ext cx="0" cy="273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9C055D-7D0C-4C99-B60A-B8932A558DE0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6627446" y="5854496"/>
            <a:ext cx="0" cy="258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A22C0E83-F622-4F46-BD14-5150866B58AA}"/>
              </a:ext>
            </a:extLst>
          </p:cNvPr>
          <p:cNvSpPr txBox="1">
            <a:spLocks/>
          </p:cNvSpPr>
          <p:nvPr/>
        </p:nvSpPr>
        <p:spPr>
          <a:xfrm>
            <a:off x="7364035" y="1520953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FB0A84-743C-421A-94A5-1F824B986DD9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4008980" y="4203066"/>
            <a:ext cx="6119541" cy="462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FA847-121D-46DD-B1DA-D67102914606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6237745" y="4212673"/>
            <a:ext cx="3890776" cy="4529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31CCA7-D699-4A29-8DA9-390D28B33B43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7955168" y="4227530"/>
            <a:ext cx="2173353" cy="438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7F0451-93D0-46F0-A0A0-AC49D047DA57}"/>
              </a:ext>
            </a:extLst>
          </p:cNvPr>
          <p:cNvCxnSpPr>
            <a:cxnSpLocks/>
            <a:stCxn id="15" idx="0"/>
            <a:endCxn id="64" idx="2"/>
          </p:cNvCxnSpPr>
          <p:nvPr/>
        </p:nvCxnSpPr>
        <p:spPr>
          <a:xfrm flipV="1">
            <a:off x="7589367" y="2037524"/>
            <a:ext cx="15546" cy="156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6">
            <a:extLst>
              <a:ext uri="{FF2B5EF4-FFF2-40B4-BE49-F238E27FC236}">
                <a16:creationId xmlns:a16="http://schemas.microsoft.com/office/drawing/2014/main" id="{1F28273E-2569-486D-BD9C-0E93DC13169E}"/>
              </a:ext>
            </a:extLst>
          </p:cNvPr>
          <p:cNvSpPr txBox="1">
            <a:spLocks/>
          </p:cNvSpPr>
          <p:nvPr/>
        </p:nvSpPr>
        <p:spPr>
          <a:xfrm>
            <a:off x="5671954" y="1520953"/>
            <a:ext cx="48175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kumimoji="0" lang="en-GB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CC2D09-1874-49DA-A672-5100920E6C36}"/>
              </a:ext>
            </a:extLst>
          </p:cNvPr>
          <p:cNvCxnSpPr>
            <a:cxnSpLocks/>
            <a:stCxn id="25" idx="0"/>
            <a:endCxn id="79" idx="2"/>
          </p:cNvCxnSpPr>
          <p:nvPr/>
        </p:nvCxnSpPr>
        <p:spPr>
          <a:xfrm flipV="1">
            <a:off x="5883415" y="2037524"/>
            <a:ext cx="29417" cy="156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6FC19A0D-EDEE-41EE-901F-B5383AC87351}"/>
              </a:ext>
            </a:extLst>
          </p:cNvPr>
          <p:cNvSpPr txBox="1">
            <a:spLocks/>
          </p:cNvSpPr>
          <p:nvPr/>
        </p:nvSpPr>
        <p:spPr>
          <a:xfrm>
            <a:off x="3346129" y="1539609"/>
            <a:ext cx="571295" cy="51657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kumimoji="0" lang="en-GB" sz="2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kumimoji="0" lang="en-GB" sz="2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73AA7E-EB38-4A4B-B91C-7228A077B8A5}"/>
              </a:ext>
            </a:extLst>
          </p:cNvPr>
          <p:cNvCxnSpPr>
            <a:cxnSpLocks/>
            <a:stCxn id="32" idx="0"/>
            <a:endCxn id="81" idx="2"/>
          </p:cNvCxnSpPr>
          <p:nvPr/>
        </p:nvCxnSpPr>
        <p:spPr>
          <a:xfrm flipH="1" flipV="1">
            <a:off x="3631777" y="2056180"/>
            <a:ext cx="4980" cy="1539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9D7387-AAB3-45EB-96D4-2C3165650C5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982720" y="2146909"/>
            <a:ext cx="6255989" cy="22862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09B23E4-908F-45BF-B142-5DDEA6AC3EB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175911" y="2171373"/>
            <a:ext cx="4062798" cy="2261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660D10-5592-402E-B57C-69813879C908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907834" y="2115520"/>
            <a:ext cx="2330875" cy="231767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3C3A21-ACD9-4915-94A0-93ABE0D987A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777483" y="3916429"/>
            <a:ext cx="7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48E298C-8DAA-490D-B39D-F21FD48E648B}"/>
              </a:ext>
            </a:extLst>
          </p:cNvPr>
          <p:cNvCxnSpPr>
            <a:cxnSpLocks/>
            <a:stCxn id="15" idx="1"/>
            <a:endCxn id="25" idx="3"/>
          </p:cNvCxnSpPr>
          <p:nvPr/>
        </p:nvCxnSpPr>
        <p:spPr>
          <a:xfrm flipH="1">
            <a:off x="6237745" y="3916429"/>
            <a:ext cx="997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6FCED4F-45EF-47CE-907B-2DE7037ED9CE}"/>
              </a:ext>
            </a:extLst>
          </p:cNvPr>
          <p:cNvCxnSpPr>
            <a:cxnSpLocks/>
          </p:cNvCxnSpPr>
          <p:nvPr/>
        </p:nvCxnSpPr>
        <p:spPr>
          <a:xfrm flipH="1">
            <a:off x="6273116" y="1899370"/>
            <a:ext cx="997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A8FEAC9-8688-4D82-B26C-F5518DB4116B}"/>
              </a:ext>
            </a:extLst>
          </p:cNvPr>
          <p:cNvCxnSpPr>
            <a:cxnSpLocks/>
          </p:cNvCxnSpPr>
          <p:nvPr/>
        </p:nvCxnSpPr>
        <p:spPr>
          <a:xfrm flipH="1">
            <a:off x="4777483" y="1899370"/>
            <a:ext cx="7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6">
            <a:extLst>
              <a:ext uri="{FF2B5EF4-FFF2-40B4-BE49-F238E27FC236}">
                <a16:creationId xmlns:a16="http://schemas.microsoft.com/office/drawing/2014/main" id="{16A5B5BE-1924-485E-A6B6-F5E1D2A02A37}"/>
              </a:ext>
            </a:extLst>
          </p:cNvPr>
          <p:cNvSpPr txBox="1">
            <a:spLocks/>
          </p:cNvSpPr>
          <p:nvPr/>
        </p:nvSpPr>
        <p:spPr>
          <a:xfrm>
            <a:off x="3971249" y="1336246"/>
            <a:ext cx="752408" cy="846382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4858755-4998-4129-8217-8C5B03830712}"/>
              </a:ext>
            </a:extLst>
          </p:cNvPr>
          <p:cNvCxnSpPr>
            <a:cxnSpLocks/>
          </p:cNvCxnSpPr>
          <p:nvPr/>
        </p:nvCxnSpPr>
        <p:spPr>
          <a:xfrm flipH="1">
            <a:off x="6211774" y="2115520"/>
            <a:ext cx="1091998" cy="14898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4722E87-87AD-421F-B8AA-F3948EA32AD7}"/>
              </a:ext>
            </a:extLst>
          </p:cNvPr>
          <p:cNvCxnSpPr>
            <a:cxnSpLocks/>
          </p:cNvCxnSpPr>
          <p:nvPr/>
        </p:nvCxnSpPr>
        <p:spPr>
          <a:xfrm flipH="1">
            <a:off x="4540814" y="2115520"/>
            <a:ext cx="1066898" cy="10106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ontent Placeholder 6">
            <a:extLst>
              <a:ext uri="{FF2B5EF4-FFF2-40B4-BE49-F238E27FC236}">
                <a16:creationId xmlns:a16="http://schemas.microsoft.com/office/drawing/2014/main" id="{0F5C186B-30D2-4481-9543-A26FFCAED474}"/>
              </a:ext>
            </a:extLst>
          </p:cNvPr>
          <p:cNvSpPr txBox="1">
            <a:spLocks/>
          </p:cNvSpPr>
          <p:nvPr/>
        </p:nvSpPr>
        <p:spPr>
          <a:xfrm>
            <a:off x="4095592" y="3315675"/>
            <a:ext cx="752408" cy="846382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44" name="Content Placeholder 6">
            <a:extLst>
              <a:ext uri="{FF2B5EF4-FFF2-40B4-BE49-F238E27FC236}">
                <a16:creationId xmlns:a16="http://schemas.microsoft.com/office/drawing/2014/main" id="{D4501722-6018-4187-9691-D374E102521A}"/>
              </a:ext>
            </a:extLst>
          </p:cNvPr>
          <p:cNvSpPr txBox="1">
            <a:spLocks/>
          </p:cNvSpPr>
          <p:nvPr/>
        </p:nvSpPr>
        <p:spPr>
          <a:xfrm>
            <a:off x="282817" y="6113292"/>
            <a:ext cx="2959221" cy="81791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sequence 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1890D029-DA61-4096-955A-1F5250013B9D}"/>
              </a:ext>
            </a:extLst>
          </p:cNvPr>
          <p:cNvSpPr txBox="1">
            <a:spLocks/>
          </p:cNvSpPr>
          <p:nvPr/>
        </p:nvSpPr>
        <p:spPr>
          <a:xfrm>
            <a:off x="9837831" y="5176747"/>
            <a:ext cx="2354169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</a:t>
            </a:r>
          </a:p>
        </p:txBody>
      </p:sp>
      <p:sp>
        <p:nvSpPr>
          <p:cNvPr id="146" name="Content Placeholder 6">
            <a:extLst>
              <a:ext uri="{FF2B5EF4-FFF2-40B4-BE49-F238E27FC236}">
                <a16:creationId xmlns:a16="http://schemas.microsoft.com/office/drawing/2014/main" id="{0989B3FE-EC83-4C3D-AFE7-A8D48FC62A3A}"/>
              </a:ext>
            </a:extLst>
          </p:cNvPr>
          <p:cNvSpPr txBox="1">
            <a:spLocks/>
          </p:cNvSpPr>
          <p:nvPr/>
        </p:nvSpPr>
        <p:spPr>
          <a:xfrm>
            <a:off x="982014" y="3662939"/>
            <a:ext cx="2354169" cy="817910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0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 animBg="1"/>
      <p:bldP spid="20" grpId="0" animBg="1"/>
      <p:bldP spid="25" grpId="0" animBg="1"/>
      <p:bldP spid="32" grpId="0" animBg="1"/>
      <p:bldP spid="39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1"/>
            <a:ext cx="11525250" cy="5261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hidden state updates as a function last hidden state and input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4775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the activation function of the LSTM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encoder creates a sequence of hidden states given the input sequence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A2C83-A53A-48A9-9B00-CD904A2C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06" y="2843394"/>
            <a:ext cx="3150488" cy="509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37E19-115E-47E9-893F-E72A65B0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06" y="5122584"/>
            <a:ext cx="9126959" cy="4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66" y="133907"/>
            <a:ext cx="11524432" cy="6621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5" y="1794751"/>
            <a:ext cx="7836869" cy="4566043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first layers of a NMT encoder network are a bidirectional RNN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BiRNN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hidden states of the forward layer are: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hidden states of the reverse layer are: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the context 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F771-BFE0-4964-AAEE-70F5EE5C0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29" y="3429000"/>
            <a:ext cx="2516019" cy="605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33CC6-AC45-42EA-801C-71FEF9704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28" y="4671631"/>
            <a:ext cx="3025593" cy="605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6AE06-8A44-4B68-B955-3F3E4CD7A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727" y="5871491"/>
            <a:ext cx="2210801" cy="7581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957DB-605A-4195-A48D-9E17A5877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948" y="1794752"/>
            <a:ext cx="3625450" cy="49293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E85890-BA9E-4959-8339-DA02D5FEEFD6}"/>
              </a:ext>
            </a:extLst>
          </p:cNvPr>
          <p:cNvSpPr txBox="1">
            <a:spLocks/>
          </p:cNvSpPr>
          <p:nvPr/>
        </p:nvSpPr>
        <p:spPr>
          <a:xfrm>
            <a:off x="452496" y="707034"/>
            <a:ext cx="11525250" cy="108771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66" y="133907"/>
            <a:ext cx="11524432" cy="6621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Neural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711200"/>
            <a:ext cx="11525250" cy="56495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neural networks as function approximators for machine translators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weights,                                    , the encoder uses the context and its hidden state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Taking logs of both sides, gives: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1F695-836B-44EC-9A77-861C1F47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21" y="1978212"/>
            <a:ext cx="3324806" cy="38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94078-689F-47BE-B7D5-7308B4465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12" y="2812640"/>
            <a:ext cx="7255435" cy="1232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1A8DC-FD65-47F3-AA22-053F78F57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85" y="4799634"/>
            <a:ext cx="8131361" cy="13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77" y="328838"/>
            <a:ext cx="11903845" cy="683617"/>
          </a:xfrm>
        </p:spPr>
        <p:txBody>
          <a:bodyPr/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AA2-491A-4858-A66F-74462B855A2F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4C4DBF-1AC1-4E8C-BF25-211A5D85F558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solidFill>
            <a:schemeClr val="accent6">
              <a:alpha val="36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4FC689-E8D2-40C9-95EE-6B4E0CE7BDC1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49DF1-4BB7-442D-B21F-096288582D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7BDDD-AD78-4677-BB0A-8DD6CA4B7B36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FD71D-B9AF-4A22-8AE9-273CA5F30F4F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F8F7E6-5813-4699-A5A7-B59C385A6891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A2614-66BF-466F-83C1-F08A292D7BF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73430-D6F2-4E27-A3DE-CDFF8766B213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BCC676-316F-46C7-BA99-ACC5D692A6EE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EA8E0-B27E-4990-95D4-3BE21EEA9995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9AA202-14F9-4A7F-BEC9-37E55487D22B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1"/>
            <a:ext cx="11525250" cy="5261124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input to decoder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fixed context 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limited representation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May compress information required for sequence generation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Translation accuracy decreases with sequence length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better representation!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context set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weights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context give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attention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correct sequence in the decoder 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31EAF-F411-4EF8-8541-7FD3E19F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48" y="3931356"/>
            <a:ext cx="3542639" cy="5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0"/>
            <a:ext cx="11525250" cy="55300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compute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weights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score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context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as a function of pervious hidden state, context and previous attention weights: 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attention weights are updated: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attention weights are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probability that decoder should attend to the context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="1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21981-96EC-41CC-92A2-703AE9B73E26}"/>
              </a:ext>
            </a:extLst>
          </p:cNvPr>
          <p:cNvSpPr txBox="1">
            <a:spLocks/>
          </p:cNvSpPr>
          <p:nvPr/>
        </p:nvSpPr>
        <p:spPr>
          <a:xfrm>
            <a:off x="2532084" y="5375911"/>
            <a:ext cx="7127014" cy="52629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698" marR="0" lvl="1" indent="-285652" algn="l" defTabSz="9140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6EB2B-FA1B-4AA9-BE82-5C36923D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87" y="2771797"/>
            <a:ext cx="4705698" cy="526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BAA17-EF34-415F-A3E4-EA953C48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92" y="3899276"/>
            <a:ext cx="3203881" cy="12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74918"/>
            <a:ext cx="11524432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2560469-A6F8-4217-88BE-50B7A5B28A81}"/>
              </a:ext>
            </a:extLst>
          </p:cNvPr>
          <p:cNvSpPr txBox="1">
            <a:spLocks/>
          </p:cNvSpPr>
          <p:nvPr/>
        </p:nvSpPr>
        <p:spPr>
          <a:xfrm>
            <a:off x="388471" y="1287074"/>
            <a:ext cx="5958541" cy="481585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 of attention weights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Attention weights can be readily visualized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the input sequence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And, the output sequence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Probabilities of attending the output sequence given the input sequence</a:t>
            </a: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783" marR="0" lvl="0" indent="-342783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01F8B-0C6C-46B8-B112-14BA70E47CAF}"/>
              </a:ext>
            </a:extLst>
          </p:cNvPr>
          <p:cNvSpPr txBox="1"/>
          <p:nvPr/>
        </p:nvSpPr>
        <p:spPr>
          <a:xfrm>
            <a:off x="41835" y="6421272"/>
            <a:ext cx="1208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Cho, et. al, Describing Multimedia Content using Attention-based Encoder–Decoder Networks, 2015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6D67D-5F98-4B17-B6A5-C954EE9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358" y="1287074"/>
            <a:ext cx="3524555" cy="971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A4ED3-326E-40DF-A885-9E5EC89B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798" y="2258708"/>
            <a:ext cx="1028789" cy="3760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8F16-6CB0-47D6-9AC3-3EDA733A9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357" y="2258708"/>
            <a:ext cx="3524555" cy="37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966" y="1099670"/>
            <a:ext cx="11525250" cy="55300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compute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weights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scores used to update the context weight are a function of the current context set and the attention weights: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possibility is to use linear combination of weighted context: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0B797-828A-47E5-8AE6-A554F62B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3" y="2774114"/>
            <a:ext cx="4044807" cy="613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C2098-A41C-4A5D-9C35-49F733F1C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34" y="4010380"/>
            <a:ext cx="5808262" cy="12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441-5533-4881-ABC1-02B6B4F4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28318"/>
            <a:ext cx="11524432" cy="72747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E5-FA1F-4968-B904-B003BFA1F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784" y="728688"/>
            <a:ext cx="11525250" cy="55300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compute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attention weights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neural network as a function approximator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neural network has parameters,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which maximize the log-likelihood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the data are the N input and output sequences of the training data;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linear model, can compute all the derivatives and use backpropagation to train neural network with stochastic gradient decent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F2A-5C5A-4E13-A75A-E747B1B5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46" y="2942497"/>
            <a:ext cx="6093536" cy="1329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C942-DF17-457D-8782-1071C41B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46" y="4772365"/>
            <a:ext cx="5901562" cy="4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recurrent NNs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Backpropagation through time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Embedding for NLP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Common RNN architectures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Loops, LSTM, GRU, bidirectional models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 and attention – Time permitting</a:t>
            </a: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420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74830"/>
            <a:ext cx="11525250" cy="5470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Lesson Overview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recurrent NNs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Backpropagation through time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Embedding for NLP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Common RNN architectures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Loops, LSTM, GRU, bidirectional models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 and attention – Time permitting</a:t>
            </a: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174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52610"/>
            <a:ext cx="11525250" cy="25192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neural networks are neural networks that learn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recurrent function is a function that operates on itself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Consider a simple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Recurrence for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D01DA-E942-493F-ADB1-BC96E25B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07" y="3138240"/>
            <a:ext cx="3174683" cy="69582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B7E1078-A617-4A0B-B13A-0981CBBAF705}"/>
              </a:ext>
            </a:extLst>
          </p:cNvPr>
          <p:cNvSpPr txBox="1">
            <a:spLocks/>
          </p:cNvSpPr>
          <p:nvPr/>
        </p:nvSpPr>
        <p:spPr>
          <a:xfrm>
            <a:off x="333375" y="4067671"/>
            <a:ext cx="11525250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first recurrence step yields: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49869-72C3-42D7-A8E8-EA0D69A1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44" y="4620904"/>
            <a:ext cx="4460558" cy="676108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AD4A912-698C-4876-A252-2089B3A5B650}"/>
              </a:ext>
            </a:extLst>
          </p:cNvPr>
          <p:cNvSpPr txBox="1">
            <a:spLocks/>
          </p:cNvSpPr>
          <p:nvPr/>
        </p:nvSpPr>
        <p:spPr>
          <a:xfrm>
            <a:off x="455948" y="5551666"/>
            <a:ext cx="11525250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can continue indefinitely</a:t>
            </a:r>
          </a:p>
        </p:txBody>
      </p:sp>
    </p:spTree>
    <p:extLst>
      <p:ext uri="{BB962C8B-B14F-4D97-AF65-F5344CB8AC3E}">
        <p14:creationId xmlns:p14="http://schemas.microsoft.com/office/powerpoint/2010/main" val="23744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86862"/>
            <a:ext cx="11525250" cy="575864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Same function and weights are used for each time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 for stationary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Distribution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 stationary data is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constant in time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adds memory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neural network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recurrence relationship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causal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operates in time order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length of the memory grows with each time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scale changes with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be problem with long sequences/memory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Memory from step to step;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non-Markov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behaviour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Markov process 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stochastic process with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memory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Recurrence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246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Basic RNN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/>
              <p:nvPr/>
            </p:nvSpPr>
            <p:spPr>
              <a:xfrm>
                <a:off x="5313498" y="2483777"/>
                <a:ext cx="1078730" cy="989907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D304B9-113C-4606-9107-EACE37E1B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98" y="2483777"/>
                <a:ext cx="1078730" cy="9899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A09C074-6E83-4BE5-806C-5C1C78861C85}"/>
              </a:ext>
            </a:extLst>
          </p:cNvPr>
          <p:cNvSpPr/>
          <p:nvPr/>
        </p:nvSpPr>
        <p:spPr>
          <a:xfrm>
            <a:off x="5313498" y="386966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513133-12CE-4EFA-B108-A40C996D3C2A}"/>
              </a:ext>
            </a:extLst>
          </p:cNvPr>
          <p:cNvSpPr/>
          <p:nvPr/>
        </p:nvSpPr>
        <p:spPr>
          <a:xfrm>
            <a:off x="5313498" y="5255551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559164-D540-4DDE-9F53-C0ED347B0868}"/>
              </a:ext>
            </a:extLst>
          </p:cNvPr>
          <p:cNvSpPr/>
          <p:nvPr/>
        </p:nvSpPr>
        <p:spPr>
          <a:xfrm>
            <a:off x="7151883" y="225534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75B8A5-4D3D-411B-928D-D111CF507C8B}"/>
              </a:ext>
            </a:extLst>
          </p:cNvPr>
          <p:cNvSpPr/>
          <p:nvPr/>
        </p:nvSpPr>
        <p:spPr>
          <a:xfrm>
            <a:off x="4949893" y="1145959"/>
            <a:ext cx="180594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J(U,V,W)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10F88-929B-4526-8BD7-7BB4885BA0A9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>
          <a:xfrm flipH="1" flipV="1">
            <a:off x="6491359" y="1990897"/>
            <a:ext cx="818500" cy="409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6B2300-7A62-4D50-BB40-4565DBAB63BC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V="1">
            <a:off x="5852863" y="2135866"/>
            <a:ext cx="0" cy="347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455EB7-E7CF-4D7F-AEDF-C0BBE5961BD2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852863" y="3473684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29ED9-3B72-4896-B9A6-51BFC8DCE11A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5852863" y="4859571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926F1-8371-4A37-835F-2FC60B7A05D7}"/>
              </a:ext>
            </a:extLst>
          </p:cNvPr>
          <p:cNvSpPr/>
          <p:nvPr/>
        </p:nvSpPr>
        <p:spPr>
          <a:xfrm>
            <a:off x="6837780" y="4142438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5BBF55B-0B18-4E2C-9CF9-31599670D638}"/>
              </a:ext>
            </a:extLst>
          </p:cNvPr>
          <p:cNvSpPr/>
          <p:nvPr/>
        </p:nvSpPr>
        <p:spPr>
          <a:xfrm rot="19119904">
            <a:off x="5896969" y="37105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A952425-C3E6-40CE-AEBE-18C4E3C6CA13}"/>
              </a:ext>
            </a:extLst>
          </p:cNvPr>
          <p:cNvSpPr/>
          <p:nvPr/>
        </p:nvSpPr>
        <p:spPr>
          <a:xfrm rot="7491834">
            <a:off x="5764227" y="3250320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BF7DE-088B-4ABA-8686-39DB4BB1AAC0}"/>
              </a:ext>
            </a:extLst>
          </p:cNvPr>
          <p:cNvSpPr txBox="1"/>
          <p:nvPr/>
        </p:nvSpPr>
        <p:spPr>
          <a:xfrm>
            <a:off x="5440890" y="349809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74CD4-B489-41C4-AC1F-E0B7E5E49D0C}"/>
              </a:ext>
            </a:extLst>
          </p:cNvPr>
          <p:cNvSpPr txBox="1"/>
          <p:nvPr/>
        </p:nvSpPr>
        <p:spPr>
          <a:xfrm>
            <a:off x="5440890" y="4839797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CEC1-1494-4743-B9F3-3A46588F4C69}"/>
              </a:ext>
            </a:extLst>
          </p:cNvPr>
          <p:cNvSpPr txBox="1"/>
          <p:nvPr/>
        </p:nvSpPr>
        <p:spPr>
          <a:xfrm>
            <a:off x="6542270" y="3399067"/>
            <a:ext cx="4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8BE02211-0975-4E39-8360-F5DED90119C3}"/>
              </a:ext>
            </a:extLst>
          </p:cNvPr>
          <p:cNvSpPr txBox="1">
            <a:spLocks/>
          </p:cNvSpPr>
          <p:nvPr/>
        </p:nvSpPr>
        <p:spPr>
          <a:xfrm>
            <a:off x="1040941" y="5577749"/>
            <a:ext cx="239583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layer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52EEE6EB-40FB-44CA-8F64-E45253608DEC}"/>
              </a:ext>
            </a:extLst>
          </p:cNvPr>
          <p:cNvSpPr txBox="1">
            <a:spLocks/>
          </p:cNvSpPr>
          <p:nvPr/>
        </p:nvSpPr>
        <p:spPr>
          <a:xfrm>
            <a:off x="1040941" y="4094888"/>
            <a:ext cx="413319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Hidden layer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F04A4113-0106-4348-8B18-BEB2D8492C62}"/>
              </a:ext>
            </a:extLst>
          </p:cNvPr>
          <p:cNvSpPr txBox="1">
            <a:spLocks/>
          </p:cNvSpPr>
          <p:nvPr/>
        </p:nvSpPr>
        <p:spPr>
          <a:xfrm>
            <a:off x="1040941" y="4803585"/>
            <a:ext cx="3858877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weight tensor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112F84FF-77F5-46CA-A009-950406FAFDBC}"/>
              </a:ext>
            </a:extLst>
          </p:cNvPr>
          <p:cNvSpPr txBox="1">
            <a:spLocks/>
          </p:cNvSpPr>
          <p:nvPr/>
        </p:nvSpPr>
        <p:spPr>
          <a:xfrm>
            <a:off x="7595235" y="3843683"/>
            <a:ext cx="2566036" cy="1184897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Recurrence with weight tensor W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578A2C94-3B0C-4DBD-A3A1-8476FF369BC8}"/>
              </a:ext>
            </a:extLst>
          </p:cNvPr>
          <p:cNvSpPr txBox="1">
            <a:spLocks/>
          </p:cNvSpPr>
          <p:nvPr/>
        </p:nvSpPr>
        <p:spPr>
          <a:xfrm>
            <a:off x="1030637" y="3399067"/>
            <a:ext cx="4074921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weight tensor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377A26C2-3074-4949-BB87-DE0C26953029}"/>
              </a:ext>
            </a:extLst>
          </p:cNvPr>
          <p:cNvSpPr txBox="1">
            <a:spLocks/>
          </p:cNvSpPr>
          <p:nvPr/>
        </p:nvSpPr>
        <p:spPr>
          <a:xfrm>
            <a:off x="1012517" y="2697721"/>
            <a:ext cx="3092916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layer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2D66D11C-7BD8-4AA3-B890-44D4155DF3FE}"/>
              </a:ext>
            </a:extLst>
          </p:cNvPr>
          <p:cNvSpPr txBox="1">
            <a:spLocks/>
          </p:cNvSpPr>
          <p:nvPr/>
        </p:nvSpPr>
        <p:spPr>
          <a:xfrm>
            <a:off x="1043244" y="1358350"/>
            <a:ext cx="2742149" cy="69582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336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schemas.microsoft.com/office/2006/metadata/properties"/>
    <ds:schemaRef ds:uri="http://purl.org/dc/terms/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15286</TotalTime>
  <Words>2615</Words>
  <Application>Microsoft Office PowerPoint</Application>
  <PresentationFormat>Widescreen</PresentationFormat>
  <Paragraphs>666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PowerPoint Presentation</vt:lpstr>
      <vt:lpstr>Start Recording!</vt:lpstr>
      <vt:lpstr>Recurrent Neural Networks</vt:lpstr>
      <vt:lpstr>Recurrent Neural Networks</vt:lpstr>
      <vt:lpstr>Recurrent Neural Networks</vt:lpstr>
      <vt:lpstr>Recurrent Neural Networks</vt:lpstr>
      <vt:lpstr>Recurrence for Neural Networks</vt:lpstr>
      <vt:lpstr>Recurrence for Neural Networks</vt:lpstr>
      <vt:lpstr>Basic RNN architecture</vt:lpstr>
      <vt:lpstr>Basic RNN architecture</vt:lpstr>
      <vt:lpstr>Basic RNN architecture</vt:lpstr>
      <vt:lpstr>Latent variables in recurrent NN</vt:lpstr>
      <vt:lpstr>Single output RNN architecture</vt:lpstr>
      <vt:lpstr>Single output RNN architecture</vt:lpstr>
      <vt:lpstr>Embedding and Natural Language Processing </vt:lpstr>
      <vt:lpstr>Embedding and Natural Language Processing </vt:lpstr>
      <vt:lpstr>Embedding and Natural Language Processing </vt:lpstr>
      <vt:lpstr>The Bag of Words Model and Text Preparation</vt:lpstr>
      <vt:lpstr>The Bag of Words Model and Text Preparation</vt:lpstr>
      <vt:lpstr>The Bag of Words Model and Text Preparation</vt:lpstr>
      <vt:lpstr>RNN Architectures</vt:lpstr>
      <vt:lpstr>RNN Architectures</vt:lpstr>
      <vt:lpstr>Single output RNN architecture</vt:lpstr>
      <vt:lpstr>Generative Models</vt:lpstr>
      <vt:lpstr>Generative Models</vt:lpstr>
      <vt:lpstr>Sequence Generation with RNNs</vt:lpstr>
      <vt:lpstr>PowerPoint Presentation</vt:lpstr>
      <vt:lpstr>RNN Architectures</vt:lpstr>
      <vt:lpstr>Sequence to Sequence RNN Architecture</vt:lpstr>
      <vt:lpstr>RNN Architectures</vt:lpstr>
      <vt:lpstr>RNN Architectures</vt:lpstr>
      <vt:lpstr>Adding Depth to RNNs</vt:lpstr>
      <vt:lpstr>Adding Depth to RNNs</vt:lpstr>
      <vt:lpstr>Adding Depth to RNNs</vt:lpstr>
      <vt:lpstr>Adding Depth to RNNs</vt:lpstr>
      <vt:lpstr>Long-Short Term Memory</vt:lpstr>
      <vt:lpstr>Long-Short Term Memory</vt:lpstr>
      <vt:lpstr>Long-Short Term Memory</vt:lpstr>
      <vt:lpstr>Gated Recurrent Units </vt:lpstr>
      <vt:lpstr>Gated Recurrent Units </vt:lpstr>
      <vt:lpstr>Bidirectional RNNs</vt:lpstr>
      <vt:lpstr>Bidirectional RNNs</vt:lpstr>
      <vt:lpstr>Bidirectional RNN Architectures</vt:lpstr>
      <vt:lpstr>Regularization for RNNs</vt:lpstr>
      <vt:lpstr>Neural Machine Translation</vt:lpstr>
      <vt:lpstr>NMT Architectures</vt:lpstr>
      <vt:lpstr>Neural Machine Translation</vt:lpstr>
      <vt:lpstr>Neural Machine Translation</vt:lpstr>
      <vt:lpstr>Neural Machine Translation</vt:lpstr>
      <vt:lpstr>Attention Mechanism</vt:lpstr>
      <vt:lpstr>Attention Mechanism</vt:lpstr>
      <vt:lpstr>Attention Mechanism</vt:lpstr>
      <vt:lpstr>Attention Mechanism</vt:lpstr>
      <vt:lpstr>Attention Mechanism</vt:lpstr>
      <vt:lpstr>Recurrent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564</cp:revision>
  <cp:lastPrinted>2019-03-17T18:46:17Z</cp:lastPrinted>
  <dcterms:created xsi:type="dcterms:W3CDTF">2013-02-15T23:12:42Z</dcterms:created>
  <dcterms:modified xsi:type="dcterms:W3CDTF">2022-04-26T21:49:05Z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