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57" r:id="rId2"/>
    <p:sldId id="259" r:id="rId3"/>
    <p:sldId id="366" r:id="rId4"/>
    <p:sldId id="268" r:id="rId5"/>
    <p:sldId id="257" r:id="rId6"/>
    <p:sldId id="260" r:id="rId7"/>
    <p:sldId id="262" r:id="rId8"/>
    <p:sldId id="263" r:id="rId9"/>
    <p:sldId id="365" r:id="rId10"/>
    <p:sldId id="258" r:id="rId11"/>
    <p:sldId id="264" r:id="rId12"/>
    <p:sldId id="284" r:id="rId13"/>
    <p:sldId id="274" r:id="rId14"/>
    <p:sldId id="367" r:id="rId15"/>
    <p:sldId id="265" r:id="rId16"/>
    <p:sldId id="266" r:id="rId17"/>
    <p:sldId id="267" r:id="rId18"/>
    <p:sldId id="269" r:id="rId19"/>
    <p:sldId id="368" r:id="rId20"/>
    <p:sldId id="261" r:id="rId21"/>
    <p:sldId id="270" r:id="rId22"/>
    <p:sldId id="272" r:id="rId23"/>
    <p:sldId id="369" r:id="rId24"/>
    <p:sldId id="358" r:id="rId25"/>
    <p:sldId id="359" r:id="rId26"/>
    <p:sldId id="360" r:id="rId27"/>
    <p:sldId id="361" r:id="rId28"/>
    <p:sldId id="362" r:id="rId29"/>
    <p:sldId id="283" r:id="rId30"/>
    <p:sldId id="363" r:id="rId31"/>
    <p:sldId id="36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2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00271-67A2-4B23-9325-597F234C25A3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68F46-72C8-4E26-9B74-D80A5BCE3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04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76165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5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559859" y="2749176"/>
            <a:ext cx="8384988" cy="238326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  <a:latin typeface="+mj-lt"/>
              </a:rPr>
              <a:t>Machine Learning </a:t>
            </a:r>
            <a:r>
              <a:rPr lang="en-US" sz="3500" dirty="0">
                <a:latin typeface="+mj-lt"/>
              </a:rPr>
              <a:t>53</a:t>
            </a:r>
            <a:r>
              <a:rPr lang="en-US" sz="3500" dirty="0">
                <a:solidFill>
                  <a:schemeClr val="tx1"/>
                </a:solidFill>
                <a:latin typeface="+mj-lt"/>
              </a:rPr>
              <a:t>0</a:t>
            </a:r>
          </a:p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  <a:latin typeface="+mj-lt"/>
              </a:rPr>
              <a:t>Introduction to Markov Processes</a:t>
            </a:r>
          </a:p>
        </p:txBody>
      </p:sp>
      <p:sp>
        <p:nvSpPr>
          <p:cNvPr id="7" name="Subtitle 3"/>
          <p:cNvSpPr>
            <a:spLocks noGrp="1"/>
          </p:cNvSpPr>
          <p:nvPr>
            <p:ph type="subTitle" idx="1"/>
          </p:nvPr>
        </p:nvSpPr>
        <p:spPr>
          <a:xfrm>
            <a:off x="193271" y="5734379"/>
            <a:ext cx="11998729" cy="952171"/>
          </a:xfrm>
        </p:spPr>
        <p:txBody>
          <a:bodyPr>
            <a:normAutofit/>
          </a:bodyPr>
          <a:lstStyle/>
          <a:p>
            <a:r>
              <a:rPr lang="en-US" dirty="0"/>
              <a:t>Steve Elston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ACDB9-5DD8-4306-9047-37A6AED1B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128" y="773392"/>
            <a:ext cx="6393643" cy="148552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E19A9E9-D362-4687-9276-5BD83279308F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2019,  2022, Stephen F Elston. All rights reserved.</a:t>
            </a:r>
          </a:p>
          <a:p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A4EE431-56EF-54D5-510A-2CFBDD701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888" y="4474739"/>
            <a:ext cx="3574892" cy="238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0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29001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Markov Reward Process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3221065" y="1807921"/>
            <a:ext cx="1661836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Old Car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1299137" y="3596334"/>
            <a:ext cx="3206527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Old Breakdown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6096000" y="1764009"/>
            <a:ext cx="1818467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Accident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7341031" y="500315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New Car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1929035" y="2318978"/>
            <a:ext cx="3007453" cy="727381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2909612" y="2859424"/>
            <a:ext cx="1646426" cy="138113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7929825">
            <a:off x="5037447" y="1172718"/>
            <a:ext cx="2156664" cy="317437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84DA3922-37B0-4B3C-92A0-52C1FECC1D71}"/>
              </a:ext>
            </a:extLst>
          </p:cNvPr>
          <p:cNvSpPr/>
          <p:nvPr/>
        </p:nvSpPr>
        <p:spPr>
          <a:xfrm rot="7804193" flipH="1">
            <a:off x="5569793" y="1275099"/>
            <a:ext cx="2474679" cy="462461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F008D66-3F9D-4856-AF52-079D1DC9B750}"/>
              </a:ext>
            </a:extLst>
          </p:cNvPr>
          <p:cNvSpPr/>
          <p:nvPr/>
        </p:nvSpPr>
        <p:spPr>
          <a:xfrm flipH="1">
            <a:off x="3315864" y="1305415"/>
            <a:ext cx="1186771" cy="1559170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12882FC1-C572-41BB-BEDC-864B34C8FCDD}"/>
              </a:ext>
            </a:extLst>
          </p:cNvPr>
          <p:cNvSpPr/>
          <p:nvPr/>
        </p:nvSpPr>
        <p:spPr>
          <a:xfrm rot="5634750" flipH="1">
            <a:off x="3228370" y="1223722"/>
            <a:ext cx="1147107" cy="1304224"/>
          </a:xfrm>
          <a:prstGeom prst="arc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2E4FA39-60B4-444E-95AB-696EC06DD3BE}"/>
              </a:ext>
            </a:extLst>
          </p:cNvPr>
          <p:cNvSpPr/>
          <p:nvPr/>
        </p:nvSpPr>
        <p:spPr>
          <a:xfrm rot="11326258">
            <a:off x="7742600" y="5563253"/>
            <a:ext cx="1749474" cy="9433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DE0717EC-71C7-435F-BD8B-455BDD244094}"/>
              </a:ext>
            </a:extLst>
          </p:cNvPr>
          <p:cNvSpPr/>
          <p:nvPr/>
        </p:nvSpPr>
        <p:spPr>
          <a:xfrm rot="9483846" flipH="1">
            <a:off x="7632146" y="5580776"/>
            <a:ext cx="1436666" cy="941211"/>
          </a:xfrm>
          <a:prstGeom prst="arc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6872748" y="4407222"/>
            <a:ext cx="1153192" cy="94295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4634861" y="3635835"/>
            <a:ext cx="3206527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New Breakdown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790898" flipH="1">
            <a:off x="6100948" y="3706051"/>
            <a:ext cx="2138362" cy="1456820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3452970" y="2589817"/>
            <a:ext cx="2833856" cy="2259207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DCB243-D1EA-4058-ADCA-B26640D45508}"/>
              </a:ext>
            </a:extLst>
          </p:cNvPr>
          <p:cNvSpPr txBox="1"/>
          <p:nvPr/>
        </p:nvSpPr>
        <p:spPr>
          <a:xfrm>
            <a:off x="2748310" y="1258769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CF35FD-00A8-4FB4-8FB6-499B5EA0EEEB}"/>
              </a:ext>
            </a:extLst>
          </p:cNvPr>
          <p:cNvSpPr txBox="1"/>
          <p:nvPr/>
        </p:nvSpPr>
        <p:spPr>
          <a:xfrm>
            <a:off x="1666877" y="2783116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-200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3743818" y="-1590898"/>
            <a:ext cx="5729093" cy="9058795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69DE02-7740-4D8D-90AE-CC3EA4AFE5EB}"/>
              </a:ext>
            </a:extLst>
          </p:cNvPr>
          <p:cNvSpPr txBox="1"/>
          <p:nvPr/>
        </p:nvSpPr>
        <p:spPr>
          <a:xfrm>
            <a:off x="4436318" y="2924403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-600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78CFA7-D9CE-43F9-9A6B-5FDA509833AF}"/>
              </a:ext>
            </a:extLst>
          </p:cNvPr>
          <p:cNvSpPr txBox="1"/>
          <p:nvPr/>
        </p:nvSpPr>
        <p:spPr>
          <a:xfrm>
            <a:off x="3498755" y="5829017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-30,000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2ADDAC-9886-40D9-ABEE-4482F6A8FDF4}"/>
              </a:ext>
            </a:extLst>
          </p:cNvPr>
          <p:cNvSpPr txBox="1"/>
          <p:nvPr/>
        </p:nvSpPr>
        <p:spPr>
          <a:xfrm>
            <a:off x="5838035" y="1037704"/>
            <a:ext cx="137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-100,000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3775137" y="1716394"/>
            <a:ext cx="5933590" cy="3617694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89CDF0-1B92-4827-92C3-5105EAFF6026}"/>
              </a:ext>
            </a:extLst>
          </p:cNvPr>
          <p:cNvSpPr txBox="1"/>
          <p:nvPr/>
        </p:nvSpPr>
        <p:spPr>
          <a:xfrm>
            <a:off x="9375313" y="3581196"/>
            <a:ext cx="132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-30,000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D5E9DC-6E4D-4250-B2B3-0ECADCADFCAF}"/>
              </a:ext>
            </a:extLst>
          </p:cNvPr>
          <p:cNvSpPr txBox="1"/>
          <p:nvPr/>
        </p:nvSpPr>
        <p:spPr>
          <a:xfrm>
            <a:off x="7059579" y="3137099"/>
            <a:ext cx="143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-50,000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013D16-03B5-4DBB-A0BC-C57C3B464FA4}"/>
              </a:ext>
            </a:extLst>
          </p:cNvPr>
          <p:cNvSpPr txBox="1"/>
          <p:nvPr/>
        </p:nvSpPr>
        <p:spPr>
          <a:xfrm>
            <a:off x="6937220" y="4491522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-1,000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A95B28-076C-4F3A-A22C-2FE2E3D4CA74}"/>
              </a:ext>
            </a:extLst>
          </p:cNvPr>
          <p:cNvSpPr txBox="1"/>
          <p:nvPr/>
        </p:nvSpPr>
        <p:spPr>
          <a:xfrm>
            <a:off x="5786140" y="4719716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-100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DC3C7F-CD08-4906-9A07-49A81B74135B}"/>
              </a:ext>
            </a:extLst>
          </p:cNvPr>
          <p:cNvSpPr txBox="1"/>
          <p:nvPr/>
        </p:nvSpPr>
        <p:spPr>
          <a:xfrm>
            <a:off x="5919934" y="2807529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-3,000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7519FC-4E0F-408A-9A4B-08684DD3CDA3}"/>
              </a:ext>
            </a:extLst>
          </p:cNvPr>
          <p:cNvSpPr txBox="1"/>
          <p:nvPr/>
        </p:nvSpPr>
        <p:spPr>
          <a:xfrm>
            <a:off x="9049736" y="5797783"/>
            <a:ext cx="143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-50</a:t>
            </a:r>
          </a:p>
        </p:txBody>
      </p:sp>
    </p:spTree>
    <p:extLst>
      <p:ext uri="{BB962C8B-B14F-4D97-AF65-F5344CB8AC3E}">
        <p14:creationId xmlns:p14="http://schemas.microsoft.com/office/powerpoint/2010/main" val="65178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 animBg="1"/>
      <p:bldP spid="22" grpId="0"/>
      <p:bldP spid="23" grpId="0"/>
      <p:bldP spid="24" grpId="0"/>
      <p:bldP spid="26" grpId="0" animBg="1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Markov reward process </a:t>
            </a:r>
            <a:r>
              <a:rPr lang="en-US" dirty="0"/>
              <a:t>generates a reward or change in utility for each state transition</a:t>
            </a:r>
          </a:p>
          <a:p>
            <a:r>
              <a:rPr lang="en-US" dirty="0"/>
              <a:t>Reward can be positive or negative</a:t>
            </a:r>
          </a:p>
          <a:p>
            <a:r>
              <a:rPr lang="en-US" dirty="0"/>
              <a:t>Reward may not follow simple </a:t>
            </a:r>
            <a:r>
              <a:rPr lang="en-US" dirty="0" err="1"/>
              <a:t>monitary</a:t>
            </a:r>
            <a:r>
              <a:rPr lang="en-US" dirty="0"/>
              <a:t> value</a:t>
            </a:r>
          </a:p>
          <a:p>
            <a:pPr lvl="1"/>
            <a:r>
              <a:rPr lang="en-US" sz="2800" dirty="0"/>
              <a:t>The inconvenience of a car breakdown may exceed the cost of repair</a:t>
            </a:r>
          </a:p>
          <a:p>
            <a:pPr lvl="1"/>
            <a:r>
              <a:rPr lang="en-US" sz="2800" dirty="0"/>
              <a:t>A piece of art has subjective aesthetic value</a:t>
            </a:r>
          </a:p>
          <a:p>
            <a:r>
              <a:rPr lang="en-US" dirty="0"/>
              <a:t>The </a:t>
            </a:r>
            <a:r>
              <a:rPr lang="en-US" b="1" dirty="0"/>
              <a:t>reward function </a:t>
            </a:r>
            <a:r>
              <a:rPr lang="en-US" dirty="0"/>
              <a:t>for a transition from state      to state        is defined: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Markov Reward Processes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14E1D-C111-4984-BF6D-09FC623C9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206" y="4349858"/>
            <a:ext cx="357875" cy="414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ECAA54-03D1-4F0B-9F0F-C315F97D7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847" y="4330403"/>
            <a:ext cx="613186" cy="4529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4CA770-ED8C-4B98-A90F-2AC0ABB81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163" y="5313346"/>
            <a:ext cx="4072583" cy="67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5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773302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How can you compute expectation for a probabilistic process?</a:t>
            </a:r>
          </a:p>
          <a:p>
            <a:r>
              <a:rPr lang="en-US" dirty="0"/>
              <a:t>The expectation is the sum of the probability weighted values of a set of states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normalization of the expectation is correct since: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Reward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AE91F3-4288-4946-AC9D-168F349B2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887" y="2652878"/>
            <a:ext cx="5895068" cy="9220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1AF804-874D-4036-A2F6-2949FB25A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929" y="4889633"/>
            <a:ext cx="2638938" cy="85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6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29001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Markov Reward Process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4895405" y="2245907"/>
            <a:ext cx="1661836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Old Car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2973477" y="4034320"/>
            <a:ext cx="3206527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Old Breakdown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7770340" y="2201995"/>
            <a:ext cx="1818467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Accident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3603375" y="2756964"/>
            <a:ext cx="3007453" cy="727381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7929825">
            <a:off x="6753792" y="1630144"/>
            <a:ext cx="2156664" cy="317437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F008D66-3F9D-4856-AF52-079D1DC9B750}"/>
              </a:ext>
            </a:extLst>
          </p:cNvPr>
          <p:cNvSpPr/>
          <p:nvPr/>
        </p:nvSpPr>
        <p:spPr>
          <a:xfrm flipH="1">
            <a:off x="4990204" y="1743401"/>
            <a:ext cx="1186771" cy="1559170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12882FC1-C572-41BB-BEDC-864B34C8FCDD}"/>
              </a:ext>
            </a:extLst>
          </p:cNvPr>
          <p:cNvSpPr/>
          <p:nvPr/>
        </p:nvSpPr>
        <p:spPr>
          <a:xfrm rot="5634750" flipH="1">
            <a:off x="4902710" y="1661708"/>
            <a:ext cx="1147107" cy="1304224"/>
          </a:xfrm>
          <a:prstGeom prst="arc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DCB243-D1EA-4058-ADCA-B26640D45508}"/>
              </a:ext>
            </a:extLst>
          </p:cNvPr>
          <p:cNvSpPr txBox="1"/>
          <p:nvPr/>
        </p:nvSpPr>
        <p:spPr>
          <a:xfrm>
            <a:off x="2735100" y="1140531"/>
            <a:ext cx="417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R</a:t>
            </a:r>
            <a:r>
              <a:rPr lang="en-US" sz="2400" i="1" baseline="30000" dirty="0"/>
              <a:t>a</a:t>
            </a:r>
            <a:r>
              <a:rPr lang="en-US" sz="2400" baseline="-25000" dirty="0"/>
              <a:t>s </a:t>
            </a:r>
            <a:r>
              <a:rPr lang="en-US" sz="2400" dirty="0"/>
              <a:t>= -30 * 0.98999 = - 29.6997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CF35FD-00A8-4FB4-8FB6-499B5EA0EEEB}"/>
              </a:ext>
            </a:extLst>
          </p:cNvPr>
          <p:cNvSpPr txBox="1"/>
          <p:nvPr/>
        </p:nvSpPr>
        <p:spPr>
          <a:xfrm>
            <a:off x="1067127" y="3226192"/>
            <a:ext cx="338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R</a:t>
            </a:r>
            <a:r>
              <a:rPr lang="en-US" sz="2400" i="1" baseline="30000" dirty="0"/>
              <a:t>a</a:t>
            </a:r>
            <a:r>
              <a:rPr lang="en-US" sz="2400" baseline="-25000" dirty="0"/>
              <a:t>s </a:t>
            </a:r>
            <a:r>
              <a:rPr lang="en-US" sz="2400" dirty="0"/>
              <a:t>=  -200 * 0.01 = -2.0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2ADDAC-9886-40D9-ABEE-4482F6A8FDF4}"/>
              </a:ext>
            </a:extLst>
          </p:cNvPr>
          <p:cNvSpPr txBox="1"/>
          <p:nvPr/>
        </p:nvSpPr>
        <p:spPr>
          <a:xfrm>
            <a:off x="6980989" y="1407516"/>
            <a:ext cx="4628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R</a:t>
            </a:r>
            <a:r>
              <a:rPr lang="en-US" sz="2400" i="1" baseline="30000" dirty="0"/>
              <a:t>a</a:t>
            </a:r>
            <a:r>
              <a:rPr lang="en-US" sz="2400" baseline="-25000" dirty="0"/>
              <a:t>s </a:t>
            </a:r>
            <a:r>
              <a:rPr lang="en-US" sz="2400" dirty="0"/>
              <a:t>= -100,000 * 0.00001 = -1.0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B4EA39-2486-4A5D-BF39-9D35ACB5FCFD}"/>
              </a:ext>
            </a:extLst>
          </p:cNvPr>
          <p:cNvSpPr txBox="1"/>
          <p:nvPr/>
        </p:nvSpPr>
        <p:spPr>
          <a:xfrm>
            <a:off x="3726174" y="5350715"/>
            <a:ext cx="753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E[R(Old Car)] </a:t>
            </a:r>
            <a:r>
              <a:rPr lang="en-US" sz="2400" baseline="-25000" dirty="0"/>
              <a:t> </a:t>
            </a:r>
            <a:r>
              <a:rPr lang="en-US" sz="2400" dirty="0"/>
              <a:t>= - 29.6997  - 1.0 – 2.0 – 5.94 = -38.6397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93ECFB44-8AE4-459D-B4C4-3E05590F2C00}"/>
              </a:ext>
            </a:extLst>
          </p:cNvPr>
          <p:cNvSpPr/>
          <p:nvPr/>
        </p:nvSpPr>
        <p:spPr>
          <a:xfrm rot="7186083" flipH="1">
            <a:off x="4581802" y="3255716"/>
            <a:ext cx="1646426" cy="138113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16200E-A972-4559-B490-6B16075FB582}"/>
              </a:ext>
            </a:extLst>
          </p:cNvPr>
          <p:cNvSpPr txBox="1"/>
          <p:nvPr/>
        </p:nvSpPr>
        <p:spPr>
          <a:xfrm>
            <a:off x="6197046" y="3525267"/>
            <a:ext cx="431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R</a:t>
            </a:r>
            <a:r>
              <a:rPr lang="en-US" sz="2400" i="1" baseline="30000" dirty="0"/>
              <a:t>a</a:t>
            </a:r>
            <a:r>
              <a:rPr lang="en-US" sz="2400" baseline="-25000" dirty="0"/>
              <a:t>s </a:t>
            </a:r>
            <a:r>
              <a:rPr lang="en-US" sz="2400" dirty="0"/>
              <a:t>=  -600 * 0.99 * 0.01 = -5.94</a:t>
            </a:r>
          </a:p>
        </p:txBody>
      </p:sp>
    </p:spTree>
    <p:extLst>
      <p:ext uri="{BB962C8B-B14F-4D97-AF65-F5344CB8AC3E}">
        <p14:creationId xmlns:p14="http://schemas.microsoft.com/office/powerpoint/2010/main" val="383781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9" grpId="0" animBg="1"/>
      <p:bldP spid="11" grpId="0" animBg="1"/>
      <p:bldP spid="12" grpId="0" animBg="1"/>
      <p:bldP spid="19" grpId="0"/>
      <p:bldP spid="20" grpId="0"/>
      <p:bldP spid="24" grpId="0"/>
      <p:bldP spid="33" grpId="0"/>
      <p:bldP spid="14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E948ED-62AA-55B1-87F9-2B94E7D4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Utility and Gain</a:t>
            </a:r>
          </a:p>
        </p:txBody>
      </p:sp>
    </p:spTree>
    <p:extLst>
      <p:ext uri="{BB962C8B-B14F-4D97-AF65-F5344CB8AC3E}">
        <p14:creationId xmlns:p14="http://schemas.microsoft.com/office/powerpoint/2010/main" val="858664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r>
              <a:rPr lang="en-US" b="1" dirty="0"/>
              <a:t>Utility </a:t>
            </a:r>
            <a:r>
              <a:rPr lang="en-US" dirty="0"/>
              <a:t>is the sum of rewards in a Markov chain</a:t>
            </a:r>
          </a:p>
          <a:p>
            <a:r>
              <a:rPr lang="en-US" dirty="0"/>
              <a:t>Since the rewards are </a:t>
            </a:r>
            <a:r>
              <a:rPr lang="en-US" b="1" dirty="0"/>
              <a:t>additive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above formulation works for an </a:t>
            </a:r>
            <a:r>
              <a:rPr lang="en-US" b="1" dirty="0"/>
              <a:t>episodic process</a:t>
            </a:r>
          </a:p>
          <a:p>
            <a:r>
              <a:rPr lang="en-US" dirty="0"/>
              <a:t>An episodic process has a </a:t>
            </a:r>
            <a:r>
              <a:rPr lang="en-US" b="1" dirty="0"/>
              <a:t>terminal state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Utility and Gain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1213C2-EA9F-43D3-9D6A-CF2F1B117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529" y="2351485"/>
            <a:ext cx="2908515" cy="543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FBDF04-F900-4681-8D0F-DF01B2E1F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207" y="2408969"/>
            <a:ext cx="4599122" cy="4864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CD49F8-AC0A-4FDE-B587-F59282C01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682" y="2040633"/>
            <a:ext cx="1792638" cy="124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4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915" y="1012556"/>
            <a:ext cx="10515600" cy="5179905"/>
          </a:xfrm>
        </p:spPr>
        <p:txBody>
          <a:bodyPr>
            <a:normAutofit/>
          </a:bodyPr>
          <a:lstStyle/>
          <a:p>
            <a:r>
              <a:rPr lang="en-US" dirty="0"/>
              <a:t>What happens to the </a:t>
            </a:r>
            <a:r>
              <a:rPr lang="en-US" b="1" dirty="0"/>
              <a:t>Utility </a:t>
            </a:r>
            <a:r>
              <a:rPr lang="en-US" dirty="0"/>
              <a:t>for a </a:t>
            </a:r>
            <a:r>
              <a:rPr lang="en-US" b="1" dirty="0"/>
              <a:t>continuous process</a:t>
            </a:r>
          </a:p>
          <a:p>
            <a:r>
              <a:rPr lang="en-US" dirty="0"/>
              <a:t>A continuous process has </a:t>
            </a:r>
            <a:r>
              <a:rPr lang="en-US" b="1" dirty="0"/>
              <a:t>no termination state </a:t>
            </a:r>
            <a:r>
              <a:rPr lang="en-US" dirty="0"/>
              <a:t>and the </a:t>
            </a:r>
            <a:r>
              <a:rPr lang="en-US" b="1" dirty="0"/>
              <a:t>utility is unbounded</a:t>
            </a:r>
          </a:p>
          <a:p>
            <a:pPr marL="0" indent="0">
              <a:buNone/>
            </a:pPr>
            <a:r>
              <a:rPr lang="en-US" dirty="0"/>
              <a:t>        As </a:t>
            </a:r>
          </a:p>
          <a:p>
            <a:r>
              <a:rPr lang="en-US" dirty="0"/>
              <a:t>So, apply a </a:t>
            </a:r>
            <a:r>
              <a:rPr lang="en-US" b="1" dirty="0"/>
              <a:t>discount factor </a:t>
            </a:r>
            <a:r>
              <a:rPr lang="en-US" dirty="0"/>
              <a:t>at each time step: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 of discounted returns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Utility and Gain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DF85C-9656-4B5F-97CB-316B6A752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692" y="2402521"/>
            <a:ext cx="1191512" cy="3971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5A8CDB-6082-4E35-895F-D91A86CD8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661" y="2391683"/>
            <a:ext cx="1844297" cy="466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0BC01C-F0E3-4E0B-B04A-C93C8F848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880" y="3402689"/>
            <a:ext cx="10451025" cy="10162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E6B42B-D64B-4A4E-990A-8C7E7486F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04" y="5038273"/>
            <a:ext cx="10972801" cy="400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3E9F37-E0C9-4F1E-8E48-7EEABF5B2A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104" y="5577766"/>
            <a:ext cx="11349927" cy="44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8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Gain </a:t>
                </a:r>
                <a:r>
                  <a:rPr lang="en-US" dirty="0"/>
                  <a:t>at time t is the sum of future rewards in a Markov chain: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can define the </a:t>
                </a:r>
                <a:r>
                  <a:rPr lang="en-US" b="1" dirty="0"/>
                  <a:t>state-value function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value of starting a Markov process in state </a:t>
                </a:r>
                <a:r>
                  <a:rPr lang="en-US" i="1" dirty="0"/>
                  <a:t>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043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Utility and Gain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A31FBD-87B7-4D99-B575-B5979FFFD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030" y="1891299"/>
            <a:ext cx="5049137" cy="626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A3F3A9-067B-4C8C-A769-9B59537BD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742" y="1765297"/>
            <a:ext cx="2371241" cy="1174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4B81AB-C91A-4D00-8730-9F54C39C5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030" y="3894871"/>
            <a:ext cx="3840835" cy="59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7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092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A </a:t>
                </a:r>
                <a:r>
                  <a:rPr lang="en-US" sz="3200" b="1" dirty="0"/>
                  <a:t>Markov decision process </a:t>
                </a:r>
                <a:r>
                  <a:rPr lang="en-US" sz="3200" dirty="0"/>
                  <a:t>is a tuple &lt;</a:t>
                </a:r>
                <a:r>
                  <a:rPr lang="en-US" sz="3200" i="1" dirty="0"/>
                  <a:t>S, A, P, R</a:t>
                </a:r>
                <a:r>
                  <a:rPr lang="en-US" sz="3200" dirty="0"/>
                  <a:t>, </a:t>
                </a:r>
                <a:r>
                  <a:rPr lang="en-US" sz="3200" dirty="0">
                    <a:latin typeface="Symbol" panose="05050102010706020507" pitchFamily="18" charset="2"/>
                  </a:rPr>
                  <a:t>g</a:t>
                </a:r>
                <a:r>
                  <a:rPr lang="en-US" sz="3200" dirty="0"/>
                  <a:t>&gt;:</a:t>
                </a:r>
              </a:p>
              <a:p>
                <a:r>
                  <a:rPr lang="en-US" i="1" dirty="0"/>
                  <a:t>S</a:t>
                </a:r>
                <a:r>
                  <a:rPr lang="en-US" dirty="0"/>
                  <a:t> is a finite </a:t>
                </a:r>
                <a:r>
                  <a:rPr lang="en-US" b="1" dirty="0"/>
                  <a:t>set of states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  <a:p>
                <a:r>
                  <a:rPr lang="en-US" i="1" dirty="0"/>
                  <a:t>A</a:t>
                </a:r>
                <a:r>
                  <a:rPr lang="en-US" dirty="0"/>
                  <a:t> is a finite </a:t>
                </a:r>
                <a:r>
                  <a:rPr lang="en-US" b="1" dirty="0"/>
                  <a:t>set of actions</a:t>
                </a:r>
              </a:p>
              <a:p>
                <a:r>
                  <a:rPr lang="en-US" i="1" dirty="0"/>
                  <a:t>P</a:t>
                </a:r>
                <a:r>
                  <a:rPr lang="en-US" dirty="0"/>
                  <a:t> is the </a:t>
                </a:r>
                <a:r>
                  <a:rPr lang="en-US" b="1" dirty="0"/>
                  <a:t>state transition probability matrix </a:t>
                </a:r>
                <a:r>
                  <a:rPr lang="en-US" dirty="0"/>
                  <a:t>for action </a:t>
                </a:r>
                <a:r>
                  <a:rPr lang="en-US" i="1" dirty="0"/>
                  <a:t>a</a:t>
                </a:r>
                <a:endParaRPr lang="en-US" b="1" i="1" dirty="0"/>
              </a:p>
              <a:p>
                <a:pPr marL="0" indent="0">
                  <a:buNone/>
                </a:pPr>
                <a:r>
                  <a:rPr lang="en-US" dirty="0"/>
                  <a:t>        </a:t>
                </a:r>
                <a:r>
                  <a:rPr lang="en-US" i="1" dirty="0"/>
                  <a:t>P</a:t>
                </a:r>
                <a:r>
                  <a:rPr lang="en-US" i="1" baseline="30000" dirty="0"/>
                  <a:t>a</a:t>
                </a:r>
                <a:r>
                  <a:rPr lang="en-US" baseline="-25000" dirty="0"/>
                  <a:t>ss’ </a:t>
                </a:r>
                <a:r>
                  <a:rPr lang="en-US" dirty="0"/>
                  <a:t>= </a:t>
                </a:r>
                <a:r>
                  <a:rPr lang="en-US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 </a:t>
                </a:r>
                <a:r>
                  <a:rPr lang="en-US" dirty="0"/>
                  <a:t>[</a:t>
                </a:r>
                <a:r>
                  <a:rPr lang="en-US" i="1" dirty="0"/>
                  <a:t>S</a:t>
                </a:r>
                <a:r>
                  <a:rPr lang="en-US" baseline="-25000" dirty="0"/>
                  <a:t>t+1</a:t>
                </a:r>
                <a:r>
                  <a:rPr lang="en-US" dirty="0"/>
                  <a:t> = s’ | </a:t>
                </a:r>
                <a:r>
                  <a:rPr lang="en-US" i="1" dirty="0"/>
                  <a:t>S</a:t>
                </a:r>
                <a:r>
                  <a:rPr lang="en-US" baseline="-25000" dirty="0"/>
                  <a:t>t</a:t>
                </a:r>
                <a:r>
                  <a:rPr lang="en-US" dirty="0"/>
                  <a:t> = s]</a:t>
                </a:r>
              </a:p>
              <a:p>
                <a:r>
                  <a:rPr lang="en-US" i="1" dirty="0"/>
                  <a:t>R(</a:t>
                </a:r>
                <a:r>
                  <a:rPr lang="en-US" i="1" dirty="0" err="1"/>
                  <a:t>s,a</a:t>
                </a:r>
                <a:r>
                  <a:rPr lang="en-US" i="1" dirty="0"/>
                  <a:t>)</a:t>
                </a:r>
                <a:r>
                  <a:rPr lang="en-US" dirty="0"/>
                  <a:t> is a </a:t>
                </a:r>
                <a:r>
                  <a:rPr lang="en-US" b="1" dirty="0"/>
                  <a:t>reward function</a:t>
                </a:r>
                <a:r>
                  <a:rPr lang="en-US" dirty="0"/>
                  <a:t> with </a:t>
                </a:r>
                <a:r>
                  <a:rPr lang="en-US" b="1" dirty="0"/>
                  <a:t>expected reward given the state and action</a:t>
                </a:r>
              </a:p>
              <a:p>
                <a:pPr marL="0" indent="0">
                  <a:buNone/>
                </a:pPr>
                <a:r>
                  <a:rPr lang="en-US" dirty="0"/>
                  <a:t>        </a:t>
                </a:r>
                <a:r>
                  <a:rPr lang="en-US" i="1" dirty="0"/>
                  <a:t>R</a:t>
                </a:r>
                <a:r>
                  <a:rPr lang="en-US" i="1" baseline="30000" dirty="0"/>
                  <a:t>a</a:t>
                </a:r>
                <a:r>
                  <a:rPr lang="en-US" baseline="-25000" dirty="0"/>
                  <a:t>s </a:t>
                </a:r>
                <a:r>
                  <a:rPr lang="en-US" dirty="0"/>
                  <a:t>= </a:t>
                </a:r>
                <a:r>
                  <a:rPr lang="en-US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 </a:t>
                </a:r>
                <a:r>
                  <a:rPr lang="en-US" dirty="0"/>
                  <a:t>[R</a:t>
                </a:r>
                <a:r>
                  <a:rPr lang="en-US" baseline="-25000" dirty="0"/>
                  <a:t>t</a:t>
                </a:r>
                <a:r>
                  <a:rPr lang="en-US" dirty="0"/>
                  <a:t> | </a:t>
                </a:r>
                <a:r>
                  <a:rPr lang="en-US" i="1" dirty="0"/>
                  <a:t>S</a:t>
                </a:r>
                <a:r>
                  <a:rPr lang="en-US" baseline="-25000" dirty="0"/>
                  <a:t>t</a:t>
                </a:r>
                <a:r>
                  <a:rPr lang="en-US" dirty="0"/>
                  <a:t> = s, </a:t>
                </a:r>
                <a:r>
                  <a:rPr lang="en-US" i="1" dirty="0"/>
                  <a:t>A</a:t>
                </a:r>
                <a:r>
                  <a:rPr lang="en-US" baseline="-25000" dirty="0"/>
                  <a:t>t</a:t>
                </a:r>
                <a:r>
                  <a:rPr lang="en-US" dirty="0"/>
                  <a:t> = a]</a:t>
                </a:r>
              </a:p>
              <a:p>
                <a:pPr marL="0" indent="0">
                  <a:buNone/>
                </a:pPr>
                <a:r>
                  <a:rPr lang="en-US" i="1" dirty="0"/>
                  <a:t>        R</a:t>
                </a:r>
                <a:r>
                  <a:rPr lang="en-US" i="1" baseline="30000" dirty="0"/>
                  <a:t>a</a:t>
                </a:r>
                <a:r>
                  <a:rPr lang="en-US" baseline="-25000" dirty="0"/>
                  <a:t>s </a:t>
                </a:r>
                <a:r>
                  <a:rPr lang="en-US" dirty="0"/>
                  <a:t>= </a:t>
                </a:r>
                <a:r>
                  <a:rPr lang="en-US" sz="3600" dirty="0">
                    <a:latin typeface="Symbol" panose="05050102010706020507" pitchFamily="18" charset="2"/>
                  </a:rPr>
                  <a:t>S</a:t>
                </a:r>
                <a:r>
                  <a:rPr lang="en-US" baseline="-25000" dirty="0"/>
                  <a:t>a </a:t>
                </a:r>
                <a:r>
                  <a:rPr lang="en-US" b="1" dirty="0"/>
                  <a:t>reward for state transition </a:t>
                </a:r>
                <a:r>
                  <a:rPr lang="en-US" dirty="0"/>
                  <a:t>*</a:t>
                </a:r>
                <a:r>
                  <a:rPr lang="en-US" b="1" dirty="0"/>
                  <a:t> probability of transition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092" y="1110712"/>
                <a:ext cx="10515600" cy="5066251"/>
              </a:xfrm>
              <a:blipFill>
                <a:blip r:embed="rId2"/>
                <a:stretch>
                  <a:fillRect l="-1449" t="-2768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Markov Decision Processes</a:t>
            </a:r>
          </a:p>
        </p:txBody>
      </p:sp>
    </p:spTree>
    <p:extLst>
      <p:ext uri="{BB962C8B-B14F-4D97-AF65-F5344CB8AC3E}">
        <p14:creationId xmlns:p14="http://schemas.microsoft.com/office/powerpoint/2010/main" val="15715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E948ED-62AA-55B1-87F9-2B94E7D4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Policy Improvement</a:t>
            </a:r>
          </a:p>
        </p:txBody>
      </p:sp>
    </p:spTree>
    <p:extLst>
      <p:ext uri="{BB962C8B-B14F-4D97-AF65-F5344CB8AC3E}">
        <p14:creationId xmlns:p14="http://schemas.microsoft.com/office/powerpoint/2010/main" val="324637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r>
              <a:rPr lang="en-US" dirty="0"/>
              <a:t>What is a Markov process?</a:t>
            </a:r>
          </a:p>
          <a:p>
            <a:r>
              <a:rPr lang="en-US" dirty="0"/>
              <a:t>Markov reward processes</a:t>
            </a:r>
          </a:p>
          <a:p>
            <a:r>
              <a:rPr lang="en-US" dirty="0"/>
              <a:t>Utility and Gain</a:t>
            </a:r>
          </a:p>
          <a:p>
            <a:r>
              <a:rPr lang="en-US" dirty="0"/>
              <a:t>Markov decision processes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285525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B93B-7036-425E-A49B-9916EB3D7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166"/>
            <a:ext cx="10515600" cy="721891"/>
          </a:xfrm>
        </p:spPr>
        <p:txBody>
          <a:bodyPr/>
          <a:lstStyle/>
          <a:p>
            <a:r>
              <a:rPr lang="en-US" dirty="0">
                <a:latin typeface="+mn-lt"/>
              </a:rPr>
              <a:t>Policy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4B700-D789-41A3-A534-0A77F6C4D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4413"/>
            <a:ext cx="10515600" cy="5781675"/>
          </a:xfrm>
        </p:spPr>
        <p:txBody>
          <a:bodyPr>
            <a:normAutofit/>
          </a:bodyPr>
          <a:lstStyle/>
          <a:p>
            <a:r>
              <a:rPr lang="en-US" dirty="0"/>
              <a:t>Recall the definition of </a:t>
            </a:r>
            <a:r>
              <a:rPr lang="en-US" b="1" dirty="0"/>
              <a:t>discounted return </a:t>
            </a:r>
            <a:r>
              <a:rPr lang="en-US" dirty="0"/>
              <a:t>from the current time t</a:t>
            </a:r>
          </a:p>
          <a:p>
            <a:endParaRPr lang="en-US" b="1" dirty="0"/>
          </a:p>
          <a:p>
            <a:endParaRPr lang="en-US" dirty="0"/>
          </a:p>
          <a:p>
            <a:r>
              <a:rPr lang="en-US" dirty="0"/>
              <a:t>Where, R</a:t>
            </a:r>
            <a:r>
              <a:rPr lang="en-US" baseline="-25000" dirty="0"/>
              <a:t>t+1</a:t>
            </a:r>
            <a:r>
              <a:rPr lang="en-US" dirty="0"/>
              <a:t> is the </a:t>
            </a:r>
            <a:r>
              <a:rPr lang="en-US" b="1" dirty="0"/>
              <a:t>expected reward or change in utility </a:t>
            </a:r>
            <a:r>
              <a:rPr lang="en-US" dirty="0"/>
              <a:t>over the possible state transitions from the </a:t>
            </a:r>
            <a:r>
              <a:rPr lang="en-US" b="1" dirty="0"/>
              <a:t>current state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dirty="0"/>
              <a:t>, to all possible </a:t>
            </a:r>
            <a:r>
              <a:rPr lang="en-US" b="1" dirty="0"/>
              <a:t>successor states</a:t>
            </a:r>
            <a:r>
              <a:rPr lang="en-US" dirty="0"/>
              <a:t>, </a:t>
            </a:r>
            <a:r>
              <a:rPr lang="en-US" i="1" dirty="0"/>
              <a:t>s’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And,</a:t>
            </a:r>
          </a:p>
          <a:p>
            <a:pPr marL="914400" indent="0">
              <a:buNone/>
            </a:pPr>
            <a:r>
              <a:rPr lang="en-US" dirty="0"/>
              <a:t>       = the reward for the transition from state </a:t>
            </a:r>
            <a:r>
              <a:rPr lang="en-US" i="1" dirty="0"/>
              <a:t>s</a:t>
            </a:r>
            <a:r>
              <a:rPr lang="en-US" dirty="0"/>
              <a:t> to </a:t>
            </a:r>
            <a:r>
              <a:rPr lang="en-US" i="1" dirty="0"/>
              <a:t>s’</a:t>
            </a:r>
          </a:p>
          <a:p>
            <a:pPr marL="1371600" indent="-457200">
              <a:buFont typeface="Symbol" panose="05050102010706020507" pitchFamily="18" charset="2"/>
              <a:buChar char="g"/>
            </a:pPr>
            <a:r>
              <a:rPr lang="en-US" dirty="0"/>
              <a:t>= discount factor</a:t>
            </a:r>
          </a:p>
          <a:p>
            <a:r>
              <a:rPr lang="en-US" dirty="0"/>
              <a:t>In words, the gain is the sum of the expectation of rewards for all future possible state transitions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20B28-72CE-4D2F-B654-9899112F2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20" y="1367699"/>
            <a:ext cx="6253480" cy="10911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F93CCA-4FB7-405A-9788-FD99B0FA2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530" y="3713476"/>
            <a:ext cx="3407648" cy="601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674A8D-15DC-42D3-8E86-BF32BD66C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851" y="4846109"/>
            <a:ext cx="519112" cy="37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7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 </a:t>
            </a:r>
            <a:r>
              <a:rPr lang="en-US" sz="3200" b="1" dirty="0"/>
              <a:t>policy, </a:t>
            </a:r>
            <a:r>
              <a:rPr lang="en-US" sz="3200" b="1" dirty="0">
                <a:latin typeface="Symbol" panose="05050102010706020507" pitchFamily="18" charset="2"/>
              </a:rPr>
              <a:t>p</a:t>
            </a:r>
            <a:r>
              <a:rPr lang="en-US" sz="3200" b="1" dirty="0"/>
              <a:t>, </a:t>
            </a:r>
            <a:r>
              <a:rPr lang="en-US" sz="3200" dirty="0"/>
              <a:t>is probability distribution over actions given states:</a:t>
            </a:r>
          </a:p>
          <a:p>
            <a:pPr marL="0" indent="0">
              <a:buNone/>
            </a:pPr>
            <a:r>
              <a:rPr lang="en-US" i="1" dirty="0"/>
              <a:t>        </a:t>
            </a:r>
            <a:r>
              <a:rPr lang="en-US" dirty="0">
                <a:latin typeface="Symbol" panose="05050102010706020507" pitchFamily="18" charset="2"/>
              </a:rPr>
              <a:t>p</a:t>
            </a:r>
            <a:r>
              <a:rPr lang="en-US" dirty="0"/>
              <a:t>(</a:t>
            </a:r>
            <a:r>
              <a:rPr lang="en-US" dirty="0" err="1"/>
              <a:t>a|s</a:t>
            </a:r>
            <a:r>
              <a:rPr lang="en-US" dirty="0"/>
              <a:t>)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baseline="-25000" dirty="0"/>
              <a:t>t</a:t>
            </a:r>
            <a:r>
              <a:rPr lang="en-US" dirty="0"/>
              <a:t> = a | </a:t>
            </a:r>
            <a:r>
              <a:rPr lang="en-US" i="1" dirty="0"/>
              <a:t>S</a:t>
            </a:r>
            <a:r>
              <a:rPr lang="en-US" baseline="-25000" dirty="0"/>
              <a:t>t</a:t>
            </a:r>
            <a:r>
              <a:rPr lang="en-US" dirty="0"/>
              <a:t> = s]</a:t>
            </a:r>
          </a:p>
          <a:p>
            <a:r>
              <a:rPr lang="en-US" dirty="0"/>
              <a:t>The policy </a:t>
            </a:r>
            <a:r>
              <a:rPr lang="en-US" b="1" dirty="0"/>
              <a:t>fully defines agent behavior</a:t>
            </a:r>
          </a:p>
          <a:p>
            <a:r>
              <a:rPr lang="en-US" dirty="0"/>
              <a:t>The MDP </a:t>
            </a:r>
            <a:r>
              <a:rPr lang="en-US" b="1" dirty="0"/>
              <a:t>depends only on current state</a:t>
            </a:r>
            <a:r>
              <a:rPr lang="en-US" dirty="0"/>
              <a:t>, not history</a:t>
            </a:r>
          </a:p>
          <a:p>
            <a:r>
              <a:rPr lang="en-US" dirty="0"/>
              <a:t>A given policy is </a:t>
            </a:r>
            <a:r>
              <a:rPr lang="en-US" b="1" dirty="0"/>
              <a:t>stationary</a:t>
            </a:r>
            <a:r>
              <a:rPr lang="en-US" dirty="0"/>
              <a:t>; does not change in time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Markov Decision Processes</a:t>
            </a:r>
          </a:p>
        </p:txBody>
      </p:sp>
    </p:spTree>
    <p:extLst>
      <p:ext uri="{BB962C8B-B14F-4D97-AF65-F5344CB8AC3E}">
        <p14:creationId xmlns:p14="http://schemas.microsoft.com/office/powerpoint/2010/main" val="28241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FB8CA-4389-4599-91A4-A888EB8C0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71" y="1167538"/>
            <a:ext cx="10515600" cy="5050753"/>
          </a:xfrm>
        </p:spPr>
        <p:txBody>
          <a:bodyPr/>
          <a:lstStyle/>
          <a:p>
            <a:r>
              <a:rPr lang="en-US" sz="3200" dirty="0"/>
              <a:t>Actions of the agent are determined by a </a:t>
            </a:r>
            <a:r>
              <a:rPr lang="en-US" sz="3200" b="1" dirty="0"/>
              <a:t>policy, </a:t>
            </a:r>
            <a:r>
              <a:rPr lang="en-US" sz="3200" b="1" dirty="0">
                <a:latin typeface="Symbol" panose="05050102010706020507" pitchFamily="18" charset="2"/>
              </a:rPr>
              <a:t>p</a:t>
            </a:r>
          </a:p>
          <a:p>
            <a:r>
              <a:rPr lang="en-US" sz="3200" dirty="0"/>
              <a:t>The expectation of the policy determines the </a:t>
            </a:r>
            <a:r>
              <a:rPr lang="en-US" sz="3200" b="1" dirty="0"/>
              <a:t>action-value</a:t>
            </a:r>
            <a:endParaRPr lang="en-US" sz="3200" b="1" baseline="-250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Goal is to </a:t>
            </a:r>
            <a:r>
              <a:rPr lang="en-US" sz="3200" b="1" dirty="0"/>
              <a:t>learn</a:t>
            </a:r>
            <a:r>
              <a:rPr lang="en-US" sz="3200" dirty="0"/>
              <a:t> an </a:t>
            </a:r>
            <a:r>
              <a:rPr lang="en-US" sz="3200" b="1" dirty="0"/>
              <a:t>optimal policy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The optimal policy has an expected action-value greater than or equal to all possible policies:</a:t>
            </a:r>
          </a:p>
          <a:p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9C7AE3-3071-46B9-AAAB-AEB9CC261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59" y="88320"/>
            <a:ext cx="10515600" cy="803263"/>
          </a:xfrm>
        </p:spPr>
        <p:txBody>
          <a:bodyPr>
            <a:normAutofit/>
          </a:bodyPr>
          <a:lstStyle/>
          <a:p>
            <a:r>
              <a:rPr lang="en-US" dirty="0"/>
              <a:t>Optimal Policy for MDP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0B8891-CAE5-4D87-AD5E-A5E0B9236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182" y="2278874"/>
            <a:ext cx="6720113" cy="612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0F62DE-C382-48F9-AFF7-36F686316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939" y="3355017"/>
            <a:ext cx="7495674" cy="596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E4257C-E52F-4977-BC0E-01B6059FF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3776" y="5088157"/>
            <a:ext cx="4244289" cy="46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7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E948ED-62AA-55B1-87F9-2B94E7D4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Policy Improvement</a:t>
            </a:r>
          </a:p>
        </p:txBody>
      </p:sp>
    </p:spTree>
    <p:extLst>
      <p:ext uri="{BB962C8B-B14F-4D97-AF65-F5344CB8AC3E}">
        <p14:creationId xmlns:p14="http://schemas.microsoft.com/office/powerpoint/2010/main" val="2398002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B93B-7036-425E-A49B-9916EB3D7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166"/>
            <a:ext cx="10515600" cy="721891"/>
          </a:xfrm>
        </p:spPr>
        <p:txBody>
          <a:bodyPr/>
          <a:lstStyle/>
          <a:p>
            <a:r>
              <a:rPr lang="en-US" dirty="0">
                <a:latin typeface="+mn-lt"/>
              </a:rPr>
              <a:t>Policy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4B700-D789-41A3-A534-0A77F6C4D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210"/>
            <a:ext cx="10515600" cy="5336583"/>
          </a:xfrm>
        </p:spPr>
        <p:txBody>
          <a:bodyPr>
            <a:normAutofit/>
          </a:bodyPr>
          <a:lstStyle/>
          <a:p>
            <a:r>
              <a:rPr lang="en-US" dirty="0"/>
              <a:t>We want our intelligent agent to follow an </a:t>
            </a:r>
            <a:r>
              <a:rPr lang="en-US" b="1" dirty="0"/>
              <a:t>optimal policy</a:t>
            </a:r>
          </a:p>
          <a:p>
            <a:r>
              <a:rPr lang="en-US" b="1" dirty="0"/>
              <a:t>Policy evaluation </a:t>
            </a:r>
            <a:r>
              <a:rPr lang="en-US" dirty="0"/>
              <a:t>is needed to compare policies</a:t>
            </a:r>
          </a:p>
          <a:p>
            <a:r>
              <a:rPr lang="en-US" dirty="0"/>
              <a:t>Can evaluate policy by value:</a:t>
            </a:r>
          </a:p>
          <a:p>
            <a:pPr lvl="1"/>
            <a:r>
              <a:rPr lang="en-US" sz="2800" b="1" dirty="0"/>
              <a:t>State value</a:t>
            </a:r>
            <a:r>
              <a:rPr lang="en-US" sz="2800" dirty="0"/>
              <a:t>: expected value of being in a state</a:t>
            </a:r>
          </a:p>
          <a:p>
            <a:pPr lvl="1"/>
            <a:r>
              <a:rPr lang="en-US" sz="2800" b="1" dirty="0"/>
              <a:t>Action value</a:t>
            </a:r>
            <a:r>
              <a:rPr lang="en-US" sz="2800" dirty="0"/>
              <a:t>: expected value of taking an action in a given state</a:t>
            </a:r>
          </a:p>
        </p:txBody>
      </p:sp>
    </p:spTree>
    <p:extLst>
      <p:ext uri="{BB962C8B-B14F-4D97-AF65-F5344CB8AC3E}">
        <p14:creationId xmlns:p14="http://schemas.microsoft.com/office/powerpoint/2010/main" val="387517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B93B-7036-425E-A49B-9916EB3D7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166"/>
            <a:ext cx="10515600" cy="721891"/>
          </a:xfrm>
        </p:spPr>
        <p:txBody>
          <a:bodyPr/>
          <a:lstStyle/>
          <a:p>
            <a:r>
              <a:rPr lang="en-US" dirty="0">
                <a:latin typeface="+mn-lt"/>
              </a:rPr>
              <a:t>State Value Policy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4B700-D789-41A3-A534-0A77F6C4D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102" y="947058"/>
            <a:ext cx="10515600" cy="5761396"/>
          </a:xfrm>
        </p:spPr>
        <p:txBody>
          <a:bodyPr>
            <a:normAutofit/>
          </a:bodyPr>
          <a:lstStyle/>
          <a:p>
            <a:r>
              <a:rPr lang="en-US" b="1" dirty="0"/>
              <a:t>Bellman</a:t>
            </a:r>
            <a:r>
              <a:rPr lang="en-US" dirty="0"/>
              <a:t> </a:t>
            </a:r>
            <a:r>
              <a:rPr lang="en-US" b="1" dirty="0"/>
              <a:t>value equations </a:t>
            </a:r>
            <a:r>
              <a:rPr lang="en-US" dirty="0"/>
              <a:t>are fundamental to computing expected state-values</a:t>
            </a:r>
          </a:p>
          <a:p>
            <a:r>
              <a:rPr lang="en-US" dirty="0"/>
              <a:t>Recall that a first order Markov process depends only on the current state, </a:t>
            </a:r>
            <a:r>
              <a:rPr lang="en-US" i="1" dirty="0"/>
              <a:t>s</a:t>
            </a:r>
          </a:p>
          <a:p>
            <a:r>
              <a:rPr lang="en-US" dirty="0"/>
              <a:t>The </a:t>
            </a:r>
            <a:r>
              <a:rPr lang="en-US" b="1" dirty="0"/>
              <a:t>probability of a state transition, </a:t>
            </a:r>
            <a:r>
              <a:rPr lang="en-US" dirty="0"/>
              <a:t>and therefore the expected reward, is determined by the </a:t>
            </a:r>
            <a:r>
              <a:rPr lang="en-US" b="1" dirty="0"/>
              <a:t>policy</a:t>
            </a:r>
            <a:r>
              <a:rPr lang="en-US" dirty="0"/>
              <a:t>, </a:t>
            </a:r>
            <a:r>
              <a:rPr lang="en-US" dirty="0">
                <a:latin typeface="Symbol" panose="05050102010706020507" pitchFamily="18" charset="2"/>
              </a:rPr>
              <a:t>p</a:t>
            </a:r>
            <a:r>
              <a:rPr lang="en-US" dirty="0"/>
              <a:t>, and the transition probabilities of the Markov process</a:t>
            </a:r>
            <a:endParaRPr lang="en-US" dirty="0">
              <a:latin typeface="Symbol" panose="05050102010706020507" pitchFamily="18" charset="2"/>
            </a:endParaRPr>
          </a:p>
          <a:p>
            <a:r>
              <a:rPr lang="en-US" dirty="0"/>
              <a:t>We can find the state-value of state s, given a policy </a:t>
            </a:r>
            <a:r>
              <a:rPr lang="en-US" dirty="0">
                <a:latin typeface="Symbol" panose="05050102010706020507" pitchFamily="18" charset="2"/>
              </a:rPr>
              <a:t>p,</a:t>
            </a:r>
            <a:r>
              <a:rPr lang="en-US" dirty="0"/>
              <a:t> as the expected value of the gain from the Bellman value equation: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3AB0A3-42C9-4B89-B75C-D57F2D9CD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410" y="5074647"/>
            <a:ext cx="3940492" cy="5199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1FFD1E-612A-48E6-8B30-6DF8BA471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954" y="5926037"/>
            <a:ext cx="4917440" cy="45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3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B93B-7036-425E-A49B-9916EB3D7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166"/>
            <a:ext cx="10515600" cy="721891"/>
          </a:xfrm>
        </p:spPr>
        <p:txBody>
          <a:bodyPr/>
          <a:lstStyle/>
          <a:p>
            <a:r>
              <a:rPr lang="en-US" dirty="0">
                <a:latin typeface="+mn-lt"/>
              </a:rPr>
              <a:t>State Value Policy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4B700-D789-41A3-A534-0A77F6C4D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520"/>
            <a:ext cx="10515600" cy="54772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Expand the Bellman value equations to find a </a:t>
            </a:r>
            <a:r>
              <a:rPr lang="en-US" b="1" dirty="0"/>
              <a:t>recursion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Since </a:t>
            </a:r>
            <a:r>
              <a:rPr lang="en-US" b="1" dirty="0"/>
              <a:t>gain equals the reward plus the gain for the next step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recursion leads to </a:t>
            </a:r>
            <a:r>
              <a:rPr lang="en-US" b="1" dirty="0"/>
              <a:t>one-step bootstrap approximation of gain using state-value</a:t>
            </a:r>
            <a:r>
              <a:rPr lang="en-US" dirty="0"/>
              <a:t> for the next step: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bootstrap</a:t>
            </a:r>
            <a:r>
              <a:rPr lang="en-US" dirty="0"/>
              <a:t> approximation uses the current estimate of                   to update the estimate of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3AB0A3-42C9-4B89-B75C-D57F2D9CD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53" y="1617006"/>
            <a:ext cx="3693160" cy="4873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D0ECDC-7FAF-4529-8574-9332013FF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606" y="3050100"/>
            <a:ext cx="4291647" cy="4544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F52B39-1539-458E-9CC5-2643C2EB4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369" y="4840518"/>
            <a:ext cx="5194685" cy="5060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83504D-BB8A-49D6-AC1E-D0A687FD8C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2164" y="3071654"/>
            <a:ext cx="873442" cy="4328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AEFE77-173C-437D-96B0-4A9357E0C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5160" y="4886845"/>
            <a:ext cx="873442" cy="4328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343DAF-D2D2-4C59-ABB7-025FD5EAD0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7833" y="5547810"/>
            <a:ext cx="1371607" cy="4572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515AE9-A037-465C-A96E-1DCAD5F11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2275" y="5913629"/>
            <a:ext cx="873442" cy="43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8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B93B-7036-425E-A49B-9916EB3D7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166"/>
            <a:ext cx="10515600" cy="721891"/>
          </a:xfrm>
        </p:spPr>
        <p:txBody>
          <a:bodyPr/>
          <a:lstStyle/>
          <a:p>
            <a:r>
              <a:rPr lang="en-US" dirty="0">
                <a:latin typeface="+mn-lt"/>
              </a:rPr>
              <a:t>State Value Policy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4B700-D789-41A3-A534-0A77F6C4D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520"/>
            <a:ext cx="10515600" cy="5477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Compute the expected value for the Bellman value equations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F52B39-1539-458E-9CC5-2643C2EB4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240" y="1538101"/>
            <a:ext cx="5512940" cy="5370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50CD1F-E2D4-49F8-B7E5-03E9835CC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500307"/>
            <a:ext cx="939800" cy="537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DF72BF-3EE2-4D53-B3FB-4F798D45F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240" y="2334980"/>
            <a:ext cx="7332645" cy="9591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6C91AD-768A-48FD-B76A-3897711F4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209" y="3779611"/>
            <a:ext cx="3551181" cy="2444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F719E4-F3BA-449C-BF5B-5BB843CE6C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281" y="4682025"/>
            <a:ext cx="11808574" cy="372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2DA8F8-A4ED-4392-9347-043C949423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367" y="5162834"/>
            <a:ext cx="6130609" cy="5894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3642C5-3E65-4582-A6CE-CA06F31EFC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367" y="4261794"/>
            <a:ext cx="9917863" cy="29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7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B93B-7036-425E-A49B-9916EB3D7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166"/>
            <a:ext cx="10515600" cy="721891"/>
          </a:xfrm>
        </p:spPr>
        <p:txBody>
          <a:bodyPr/>
          <a:lstStyle/>
          <a:p>
            <a:r>
              <a:rPr lang="en-US" dirty="0">
                <a:latin typeface="+mn-lt"/>
              </a:rPr>
              <a:t>State Value Policy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4B700-D789-41A3-A534-0A77F6C4D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210"/>
            <a:ext cx="10515600" cy="5336583"/>
          </a:xfrm>
        </p:spPr>
        <p:txBody>
          <a:bodyPr>
            <a:normAutofit/>
          </a:bodyPr>
          <a:lstStyle/>
          <a:p>
            <a:r>
              <a:rPr lang="en-US" dirty="0"/>
              <a:t>There is one Bellman value equation for each possible state, s, or n equations for a n-state system</a:t>
            </a:r>
          </a:p>
          <a:p>
            <a:r>
              <a:rPr lang="en-US" dirty="0"/>
              <a:t>In theory this system of equations can be solved directly</a:t>
            </a:r>
          </a:p>
          <a:p>
            <a:pPr marL="457200" lvl="1" indent="0">
              <a:buNone/>
            </a:pPr>
            <a:r>
              <a:rPr lang="en-US" sz="2800" dirty="0"/>
              <a:t>But requires  O(n</a:t>
            </a:r>
            <a:r>
              <a:rPr lang="en-US" sz="2800" baseline="30000" dirty="0"/>
              <a:t>3</a:t>
            </a:r>
            <a:r>
              <a:rPr lang="en-US" sz="2800" dirty="0"/>
              <a:t>) computations</a:t>
            </a:r>
          </a:p>
          <a:p>
            <a:r>
              <a:rPr lang="en-US" dirty="0"/>
              <a:t>Or, can use the recursion relationship using the last estimate of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estimated state-value to compute a better estimate is called </a:t>
            </a:r>
            <a:r>
              <a:rPr lang="en-US" b="1" dirty="0"/>
              <a:t>bootstrapping</a:t>
            </a:r>
            <a:r>
              <a:rPr lang="en-US" dirty="0"/>
              <a:t> </a:t>
            </a:r>
          </a:p>
          <a:p>
            <a:r>
              <a:rPr lang="en-US" dirty="0"/>
              <a:t>Recursion continues until </a:t>
            </a:r>
            <a:r>
              <a:rPr lang="en-US" b="1" dirty="0"/>
              <a:t>convergence criteria </a:t>
            </a:r>
            <a:r>
              <a:rPr lang="en-US" dirty="0"/>
              <a:t>is achieved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5D8846-AA2F-4F6F-9340-407C18C1D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359" y="3580810"/>
            <a:ext cx="7487995" cy="9794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9817EF-5E60-4F4F-BFAE-0D83A6385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606" y="3621916"/>
            <a:ext cx="939800" cy="5370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6D2CDD-7E86-4057-B845-5E41A2EF9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0318" y="2952436"/>
            <a:ext cx="993482" cy="51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0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45F9-014E-4519-A0EE-0B270D9E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57" y="71402"/>
            <a:ext cx="10982131" cy="55050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State Value Policy Evaluation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C6E751-A4ED-4803-9125-5DB28BA79136}"/>
              </a:ext>
            </a:extLst>
          </p:cNvPr>
          <p:cNvSpPr/>
          <p:nvPr/>
        </p:nvSpPr>
        <p:spPr>
          <a:xfrm>
            <a:off x="1786620" y="2730543"/>
            <a:ext cx="604434" cy="604434"/>
          </a:xfrm>
          <a:prstGeom prst="rect">
            <a:avLst/>
          </a:prstGeom>
          <a:solidFill>
            <a:schemeClr val="accent1">
              <a:alpha val="53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DDC124-3776-4A44-9B7B-F2A635D982AE}"/>
              </a:ext>
            </a:extLst>
          </p:cNvPr>
          <p:cNvSpPr/>
          <p:nvPr/>
        </p:nvSpPr>
        <p:spPr>
          <a:xfrm>
            <a:off x="2414301" y="2730543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4B8829-CB09-4A1B-80FC-AFDA12BBCF3D}"/>
              </a:ext>
            </a:extLst>
          </p:cNvPr>
          <p:cNvSpPr/>
          <p:nvPr/>
        </p:nvSpPr>
        <p:spPr>
          <a:xfrm>
            <a:off x="2998313" y="2730543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4BFDA6-AFB7-4EC6-8B18-68DE65F0927E}"/>
              </a:ext>
            </a:extLst>
          </p:cNvPr>
          <p:cNvSpPr/>
          <p:nvPr/>
        </p:nvSpPr>
        <p:spPr>
          <a:xfrm>
            <a:off x="3620586" y="2730543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0F496B-01AD-4636-BD68-CA8536A13B0E}"/>
              </a:ext>
            </a:extLst>
          </p:cNvPr>
          <p:cNvSpPr/>
          <p:nvPr/>
        </p:nvSpPr>
        <p:spPr>
          <a:xfrm>
            <a:off x="1784037" y="3334977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8B3660-3E83-4F3C-8573-F71372034486}"/>
              </a:ext>
            </a:extLst>
          </p:cNvPr>
          <p:cNvSpPr/>
          <p:nvPr/>
        </p:nvSpPr>
        <p:spPr>
          <a:xfrm>
            <a:off x="2396220" y="3334977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5E6649-6221-43C1-AB5A-6FE620614DD3}"/>
              </a:ext>
            </a:extLst>
          </p:cNvPr>
          <p:cNvSpPr/>
          <p:nvPr/>
        </p:nvSpPr>
        <p:spPr>
          <a:xfrm>
            <a:off x="3008403" y="3334977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09FD5A-8588-47D4-A055-7CED1C3D029C}"/>
              </a:ext>
            </a:extLst>
          </p:cNvPr>
          <p:cNvSpPr/>
          <p:nvPr/>
        </p:nvSpPr>
        <p:spPr>
          <a:xfrm>
            <a:off x="3620586" y="3334977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D4B1FC-6178-4AE5-8A70-7754248E60A6}"/>
              </a:ext>
            </a:extLst>
          </p:cNvPr>
          <p:cNvSpPr/>
          <p:nvPr/>
        </p:nvSpPr>
        <p:spPr>
          <a:xfrm>
            <a:off x="1784037" y="393941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09025F-70C9-4E19-B5DC-35EE78FD513B}"/>
              </a:ext>
            </a:extLst>
          </p:cNvPr>
          <p:cNvSpPr/>
          <p:nvPr/>
        </p:nvSpPr>
        <p:spPr>
          <a:xfrm>
            <a:off x="2401386" y="393941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AED873-443E-4EB8-AA2B-687D52C3D8ED}"/>
              </a:ext>
            </a:extLst>
          </p:cNvPr>
          <p:cNvSpPr/>
          <p:nvPr/>
        </p:nvSpPr>
        <p:spPr>
          <a:xfrm>
            <a:off x="3018735" y="393941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C5E617-8956-40C6-9112-D4FB6DAF71BE}"/>
              </a:ext>
            </a:extLst>
          </p:cNvPr>
          <p:cNvSpPr/>
          <p:nvPr/>
        </p:nvSpPr>
        <p:spPr>
          <a:xfrm>
            <a:off x="3636084" y="393941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7DCF05-ADA0-46CB-965E-2F4FE3B3BBC2}"/>
              </a:ext>
            </a:extLst>
          </p:cNvPr>
          <p:cNvCxnSpPr>
            <a:cxnSpLocks/>
          </p:cNvCxnSpPr>
          <p:nvPr/>
        </p:nvCxnSpPr>
        <p:spPr>
          <a:xfrm flipH="1">
            <a:off x="2822928" y="4245744"/>
            <a:ext cx="278141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5BA3123-D5E9-478C-B43C-DC60D5FC7339}"/>
              </a:ext>
            </a:extLst>
          </p:cNvPr>
          <p:cNvSpPr txBox="1"/>
          <p:nvPr/>
        </p:nvSpPr>
        <p:spPr>
          <a:xfrm>
            <a:off x="1293837" y="4728285"/>
            <a:ext cx="4329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{u:0.5,d:0.0,l:0.5,r:0.0}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1BEEC89-D5CF-4486-AF0E-D447D22C5E00}"/>
              </a:ext>
            </a:extLst>
          </p:cNvPr>
          <p:cNvSpPr/>
          <p:nvPr/>
        </p:nvSpPr>
        <p:spPr>
          <a:xfrm>
            <a:off x="7553900" y="2740415"/>
            <a:ext cx="604434" cy="604434"/>
          </a:xfrm>
          <a:prstGeom prst="rect">
            <a:avLst/>
          </a:prstGeom>
          <a:solidFill>
            <a:schemeClr val="accent1">
              <a:alpha val="53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FBE70CE-B14B-4E7A-A979-5BB4950F5FC8}"/>
              </a:ext>
            </a:extLst>
          </p:cNvPr>
          <p:cNvSpPr/>
          <p:nvPr/>
        </p:nvSpPr>
        <p:spPr>
          <a:xfrm>
            <a:off x="8181581" y="274041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DB8E728-B2C1-428B-81B8-64ABF547A7A2}"/>
              </a:ext>
            </a:extLst>
          </p:cNvPr>
          <p:cNvSpPr/>
          <p:nvPr/>
        </p:nvSpPr>
        <p:spPr>
          <a:xfrm>
            <a:off x="8765593" y="274041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23E7835-55B9-461B-AF5C-819789A7EEB3}"/>
              </a:ext>
            </a:extLst>
          </p:cNvPr>
          <p:cNvSpPr/>
          <p:nvPr/>
        </p:nvSpPr>
        <p:spPr>
          <a:xfrm>
            <a:off x="9387866" y="274041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8B3F02D-AFA2-4D99-9FA2-796960D6770A}"/>
              </a:ext>
            </a:extLst>
          </p:cNvPr>
          <p:cNvSpPr/>
          <p:nvPr/>
        </p:nvSpPr>
        <p:spPr>
          <a:xfrm>
            <a:off x="7551317" y="3344849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A082BA7-6257-421A-A7F3-C98EF0BDC5E1}"/>
              </a:ext>
            </a:extLst>
          </p:cNvPr>
          <p:cNvSpPr/>
          <p:nvPr/>
        </p:nvSpPr>
        <p:spPr>
          <a:xfrm>
            <a:off x="8163500" y="3344849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26FA4BD-3504-444B-AC76-05256582AA95}"/>
              </a:ext>
            </a:extLst>
          </p:cNvPr>
          <p:cNvSpPr/>
          <p:nvPr/>
        </p:nvSpPr>
        <p:spPr>
          <a:xfrm>
            <a:off x="8775683" y="3344849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12BF6F8-E27D-4B7B-92BF-7B5AEFF077A6}"/>
              </a:ext>
            </a:extLst>
          </p:cNvPr>
          <p:cNvSpPr/>
          <p:nvPr/>
        </p:nvSpPr>
        <p:spPr>
          <a:xfrm>
            <a:off x="9387866" y="3344849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6BCDB45-AE75-46F5-981C-17C75108C554}"/>
              </a:ext>
            </a:extLst>
          </p:cNvPr>
          <p:cNvSpPr/>
          <p:nvPr/>
        </p:nvSpPr>
        <p:spPr>
          <a:xfrm>
            <a:off x="7551317" y="3949283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ABC7538-0005-4F4A-B94C-6AFD27087C57}"/>
              </a:ext>
            </a:extLst>
          </p:cNvPr>
          <p:cNvSpPr/>
          <p:nvPr/>
        </p:nvSpPr>
        <p:spPr>
          <a:xfrm>
            <a:off x="8168666" y="3949283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B31AB41-19E2-410D-8F57-B245DCCE6988}"/>
              </a:ext>
            </a:extLst>
          </p:cNvPr>
          <p:cNvSpPr/>
          <p:nvPr/>
        </p:nvSpPr>
        <p:spPr>
          <a:xfrm>
            <a:off x="8786015" y="3949283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7A26C60-DCC0-4F62-A3C5-727D08D6B895}"/>
              </a:ext>
            </a:extLst>
          </p:cNvPr>
          <p:cNvSpPr/>
          <p:nvPr/>
        </p:nvSpPr>
        <p:spPr>
          <a:xfrm>
            <a:off x="9403364" y="3949283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FBBE0A5-4DEE-478B-B160-DE777CCECBAC}"/>
              </a:ext>
            </a:extLst>
          </p:cNvPr>
          <p:cNvCxnSpPr>
            <a:cxnSpLocks/>
          </p:cNvCxnSpPr>
          <p:nvPr/>
        </p:nvCxnSpPr>
        <p:spPr>
          <a:xfrm flipV="1">
            <a:off x="9058423" y="3778788"/>
            <a:ext cx="0" cy="32124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668E7021-821E-49AE-9C84-C502A5F04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770" y="692101"/>
            <a:ext cx="10515600" cy="550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How to interpret the Bellman state-value equations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769A8EF-C720-4413-B198-12CA8ED75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919" y="1403230"/>
            <a:ext cx="7487995" cy="97944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BD0B9D71-DE23-4A80-8FA4-1C316CAC2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026" y="1440321"/>
            <a:ext cx="939800" cy="537029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8278C6E-6E84-49B1-AD3E-90C4584A08E3}"/>
              </a:ext>
            </a:extLst>
          </p:cNvPr>
          <p:cNvCxnSpPr>
            <a:cxnSpLocks/>
          </p:cNvCxnSpPr>
          <p:nvPr/>
        </p:nvCxnSpPr>
        <p:spPr>
          <a:xfrm flipH="1" flipV="1">
            <a:off x="3303270" y="3788660"/>
            <a:ext cx="3276" cy="321246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394666D-49A7-4A6B-B3CD-BA887F015928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320952" y="4393094"/>
            <a:ext cx="0" cy="150751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995548C-3281-41C6-A68A-A596AFCDECB7}"/>
              </a:ext>
            </a:extLst>
          </p:cNvPr>
          <p:cNvCxnSpPr>
            <a:cxnSpLocks/>
          </p:cNvCxnSpPr>
          <p:nvPr/>
        </p:nvCxnSpPr>
        <p:spPr>
          <a:xfrm>
            <a:off x="3497581" y="4255616"/>
            <a:ext cx="285164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3B015BA6-710F-45B8-A025-8C45241BA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40" y="5440178"/>
            <a:ext cx="1904439" cy="4969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9DBBC1A-B0BA-463B-A805-173F13172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740" y="4847644"/>
            <a:ext cx="1059223" cy="465416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B006B137-B7C8-483E-AE3D-093FFA7522CE}"/>
              </a:ext>
            </a:extLst>
          </p:cNvPr>
          <p:cNvSpPr txBox="1"/>
          <p:nvPr/>
        </p:nvSpPr>
        <p:spPr>
          <a:xfrm>
            <a:off x="2115526" y="5388264"/>
            <a:ext cx="62004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{(6,r</a:t>
            </a:r>
            <a:r>
              <a:rPr lang="en-US" sz="3200" baseline="-25000" dirty="0"/>
              <a:t>10-6</a:t>
            </a:r>
            <a:r>
              <a:rPr lang="en-US" sz="3200" dirty="0"/>
              <a:t>|10,u):1.0,</a:t>
            </a:r>
          </a:p>
          <a:p>
            <a:r>
              <a:rPr lang="en-US" sz="3200" dirty="0"/>
              <a:t>      (9</a:t>
            </a:r>
            <a:r>
              <a:rPr lang="en-US" sz="3200"/>
              <a:t>,r</a:t>
            </a:r>
            <a:r>
              <a:rPr lang="en-US" sz="3200" baseline="-25000"/>
              <a:t>10-9</a:t>
            </a:r>
            <a:r>
              <a:rPr lang="en-US" sz="3200"/>
              <a:t>|10</a:t>
            </a:r>
            <a:r>
              <a:rPr lang="en-US" sz="3200" dirty="0"/>
              <a:t>,l):1.0}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826C5B9-4C73-42FE-ADD0-B0C69C78BDAE}"/>
              </a:ext>
            </a:extLst>
          </p:cNvPr>
          <p:cNvCxnSpPr>
            <a:cxnSpLocks/>
          </p:cNvCxnSpPr>
          <p:nvPr/>
        </p:nvCxnSpPr>
        <p:spPr>
          <a:xfrm flipH="1">
            <a:off x="8587458" y="4268144"/>
            <a:ext cx="2781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0AF3904-FEE9-482E-AA02-4C572FA7233B}"/>
              </a:ext>
            </a:extLst>
          </p:cNvPr>
          <p:cNvCxnSpPr>
            <a:cxnSpLocks/>
          </p:cNvCxnSpPr>
          <p:nvPr/>
        </p:nvCxnSpPr>
        <p:spPr>
          <a:xfrm flipV="1">
            <a:off x="9058423" y="3174354"/>
            <a:ext cx="0" cy="321246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2B71BA0-C972-4811-89F7-2F17CA63D3F5}"/>
              </a:ext>
            </a:extLst>
          </p:cNvPr>
          <p:cNvCxnSpPr>
            <a:cxnSpLocks/>
          </p:cNvCxnSpPr>
          <p:nvPr/>
        </p:nvCxnSpPr>
        <p:spPr>
          <a:xfrm flipV="1">
            <a:off x="7869703" y="3194429"/>
            <a:ext cx="0" cy="321246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2AC66F-0C8D-4008-9ACE-609E46550129}"/>
              </a:ext>
            </a:extLst>
          </p:cNvPr>
          <p:cNvCxnSpPr>
            <a:cxnSpLocks/>
          </p:cNvCxnSpPr>
          <p:nvPr/>
        </p:nvCxnSpPr>
        <p:spPr>
          <a:xfrm flipV="1">
            <a:off x="7869703" y="3778788"/>
            <a:ext cx="0" cy="321246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8262BE0-9C34-4210-9510-24C76DB76C3B}"/>
              </a:ext>
            </a:extLst>
          </p:cNvPr>
          <p:cNvCxnSpPr>
            <a:cxnSpLocks/>
          </p:cNvCxnSpPr>
          <p:nvPr/>
        </p:nvCxnSpPr>
        <p:spPr>
          <a:xfrm flipV="1">
            <a:off x="8471683" y="3788660"/>
            <a:ext cx="0" cy="321246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B75F075-12F4-497E-B201-FC07192B453D}"/>
              </a:ext>
            </a:extLst>
          </p:cNvPr>
          <p:cNvCxnSpPr>
            <a:cxnSpLocks/>
          </p:cNvCxnSpPr>
          <p:nvPr/>
        </p:nvCxnSpPr>
        <p:spPr>
          <a:xfrm flipV="1">
            <a:off x="8502163" y="3171109"/>
            <a:ext cx="0" cy="321246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2E0041E-9A82-4EC6-BFCE-C07F166753E4}"/>
              </a:ext>
            </a:extLst>
          </p:cNvPr>
          <p:cNvCxnSpPr>
            <a:cxnSpLocks/>
          </p:cNvCxnSpPr>
          <p:nvPr/>
        </p:nvCxnSpPr>
        <p:spPr>
          <a:xfrm flipH="1">
            <a:off x="8024429" y="4255616"/>
            <a:ext cx="278141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295B2D4-9BD3-4B57-A1C7-F208DF137BF5}"/>
              </a:ext>
            </a:extLst>
          </p:cNvPr>
          <p:cNvCxnSpPr>
            <a:cxnSpLocks/>
          </p:cNvCxnSpPr>
          <p:nvPr/>
        </p:nvCxnSpPr>
        <p:spPr>
          <a:xfrm flipH="1">
            <a:off x="8016680" y="3656348"/>
            <a:ext cx="278141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800D221-996A-493C-9CB6-EB2F702052AA}"/>
              </a:ext>
            </a:extLst>
          </p:cNvPr>
          <p:cNvCxnSpPr>
            <a:cxnSpLocks/>
          </p:cNvCxnSpPr>
          <p:nvPr/>
        </p:nvCxnSpPr>
        <p:spPr>
          <a:xfrm flipH="1">
            <a:off x="8008931" y="3057080"/>
            <a:ext cx="278141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3A9038C-65B7-433F-BA32-798FA1EF5A63}"/>
              </a:ext>
            </a:extLst>
          </p:cNvPr>
          <p:cNvCxnSpPr>
            <a:cxnSpLocks/>
          </p:cNvCxnSpPr>
          <p:nvPr/>
        </p:nvCxnSpPr>
        <p:spPr>
          <a:xfrm flipH="1">
            <a:off x="8626522" y="3057080"/>
            <a:ext cx="278141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9504C13-8B56-4A01-8C54-9DE1832AA0CA}"/>
              </a:ext>
            </a:extLst>
          </p:cNvPr>
          <p:cNvCxnSpPr>
            <a:cxnSpLocks/>
          </p:cNvCxnSpPr>
          <p:nvPr/>
        </p:nvCxnSpPr>
        <p:spPr>
          <a:xfrm flipH="1">
            <a:off x="8646944" y="3656348"/>
            <a:ext cx="278141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7672B24A-3D10-4797-91FC-77B4CB75AC9E}"/>
              </a:ext>
            </a:extLst>
          </p:cNvPr>
          <p:cNvSpPr txBox="1"/>
          <p:nvPr/>
        </p:nvSpPr>
        <p:spPr>
          <a:xfrm>
            <a:off x="6299200" y="4840476"/>
            <a:ext cx="132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/>
              <a:t>V</a:t>
            </a:r>
            <a:r>
              <a:rPr lang="en-US" sz="3200" baseline="-25000" dirty="0" err="1">
                <a:latin typeface="Symbol" panose="05050102010706020507" pitchFamily="18" charset="2"/>
              </a:rPr>
              <a:t>p</a:t>
            </a:r>
            <a:r>
              <a:rPr lang="en-US" sz="3200" dirty="0"/>
              <a:t>(10)                            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18EDCF8-65DE-48D2-9BD7-E6F1A1FD48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3946" y="4769989"/>
            <a:ext cx="2026918" cy="9534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3EC3768-AF70-4230-92DE-6AA461D171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9954" y="5735275"/>
            <a:ext cx="4552854" cy="97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64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80" grpId="0"/>
      <p:bldP spid="10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E948ED-62AA-55B1-87F9-2B94E7D4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2974811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B93B-7036-425E-A49B-9916EB3D7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166"/>
            <a:ext cx="10515600" cy="721891"/>
          </a:xfrm>
        </p:spPr>
        <p:txBody>
          <a:bodyPr/>
          <a:lstStyle/>
          <a:p>
            <a:r>
              <a:rPr lang="en-US" dirty="0">
                <a:latin typeface="+mn-lt"/>
              </a:rPr>
              <a:t>Action Value Policy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4B700-D789-41A3-A534-0A77F6C4D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210"/>
            <a:ext cx="10515600" cy="5336583"/>
          </a:xfrm>
        </p:spPr>
        <p:txBody>
          <a:bodyPr>
            <a:normAutofit/>
          </a:bodyPr>
          <a:lstStyle/>
          <a:p>
            <a:r>
              <a:rPr lang="en-US" b="1" dirty="0"/>
              <a:t>Bellman action-value equations </a:t>
            </a:r>
            <a:r>
              <a:rPr lang="en-US" dirty="0"/>
              <a:t>are fundamental to computing expected action-values</a:t>
            </a:r>
          </a:p>
          <a:p>
            <a:r>
              <a:rPr lang="en-US" dirty="0"/>
              <a:t>Recall the definition of state-value: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find the action-value, of taking action a in state s, given a policy </a:t>
            </a:r>
            <a:r>
              <a:rPr lang="en-US" dirty="0">
                <a:latin typeface="Symbol" panose="05050102010706020507" pitchFamily="18" charset="2"/>
              </a:rPr>
              <a:t>p</a:t>
            </a:r>
            <a:r>
              <a:rPr lang="en-US" dirty="0"/>
              <a:t> as: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Where: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1FFD1E-612A-48E6-8B30-6DF8BA471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607" y="5506286"/>
            <a:ext cx="4917440" cy="4510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0992D7-D4EE-40E8-BB19-C83F701E6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607" y="4736422"/>
            <a:ext cx="5648643" cy="3917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D0B314-C902-4057-829B-F758606EA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2001" y="2671325"/>
            <a:ext cx="3940492" cy="51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7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B93B-7036-425E-A49B-9916EB3D7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166"/>
            <a:ext cx="10515600" cy="721891"/>
          </a:xfrm>
        </p:spPr>
        <p:txBody>
          <a:bodyPr/>
          <a:lstStyle/>
          <a:p>
            <a:r>
              <a:rPr lang="en-US" dirty="0">
                <a:latin typeface="+mn-lt"/>
              </a:rPr>
              <a:t>Action Value Policy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4B700-D789-41A3-A534-0A77F6C4D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558" y="877728"/>
            <a:ext cx="11424920" cy="578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Expand the Bellman action-value equations to find a </a:t>
            </a:r>
            <a:r>
              <a:rPr lang="en-US" b="1" dirty="0"/>
              <a:t>recursion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Expanding the </a:t>
            </a:r>
            <a:r>
              <a:rPr lang="en-US" b="1" dirty="0"/>
              <a:t>gain as the sum of rewards </a:t>
            </a:r>
            <a:r>
              <a:rPr lang="en-US" dirty="0"/>
              <a:t>gives: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Then using the transition probability and the </a:t>
            </a:r>
            <a:r>
              <a:rPr lang="en-US" b="1" dirty="0"/>
              <a:t>bootstrapped action-values </a:t>
            </a:r>
            <a:r>
              <a:rPr lang="en-US" dirty="0"/>
              <a:t>gives: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ED7962-619C-4DFF-ACAD-BCD7083CF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331" y="1283088"/>
            <a:ext cx="5047553" cy="6220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1B4C56-2D45-4E33-91A4-5FBFD39D9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363" y="2429221"/>
            <a:ext cx="5227320" cy="10287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17369B-B56D-4104-9362-6BB734687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872" y="4301283"/>
            <a:ext cx="5654041" cy="9302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B59A15-0111-4BF7-B8F7-B0D352181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2973" y="5674624"/>
            <a:ext cx="4707430" cy="3825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48408C-A991-4277-8085-10880A73CE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6813" y="6206819"/>
            <a:ext cx="7698373" cy="382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C09F02-A91F-452A-9B5B-93FEE747BE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3757" y="2720566"/>
            <a:ext cx="1206637" cy="4460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D3ACC4-EC46-4DDE-AEA8-C0BB81C205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4065" y="4466937"/>
            <a:ext cx="1206637" cy="44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2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Markov process </a:t>
            </a:r>
            <a:r>
              <a:rPr lang="en-US" dirty="0"/>
              <a:t>has </a:t>
            </a:r>
            <a:r>
              <a:rPr lang="en-US" b="1" dirty="0"/>
              <a:t>states</a:t>
            </a:r>
          </a:p>
          <a:p>
            <a:r>
              <a:rPr lang="en-US" dirty="0"/>
              <a:t>A Markov process </a:t>
            </a:r>
            <a:r>
              <a:rPr lang="en-US" b="1" dirty="0"/>
              <a:t>transitions between states </a:t>
            </a:r>
            <a:r>
              <a:rPr lang="en-US" dirty="0"/>
              <a:t>at discrete time steps</a:t>
            </a:r>
          </a:p>
          <a:p>
            <a:r>
              <a:rPr lang="en-US" dirty="0"/>
              <a:t>The probability of transition from one state to another for a </a:t>
            </a:r>
            <a:r>
              <a:rPr lang="en-US" b="1" dirty="0"/>
              <a:t>first order Markov process </a:t>
            </a:r>
            <a:r>
              <a:rPr lang="en-US" dirty="0"/>
              <a:t>is determined only by the </a:t>
            </a:r>
            <a:r>
              <a:rPr lang="en-US" b="1" dirty="0"/>
              <a:t>current state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Where, the history of states is,</a:t>
            </a:r>
          </a:p>
          <a:p>
            <a:r>
              <a:rPr lang="en-US" dirty="0"/>
              <a:t>And, the current state is  </a:t>
            </a:r>
          </a:p>
          <a:p>
            <a:r>
              <a:rPr lang="en-US" dirty="0"/>
              <a:t>A first order Markov process has</a:t>
            </a:r>
            <a:r>
              <a:rPr lang="en-US" b="1" dirty="0"/>
              <a:t> no memory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Markov Processes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ED5F3-37DE-4715-9216-0F1DA470C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513" y="3055521"/>
            <a:ext cx="2687826" cy="489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BF3608-78C8-430E-9806-243163E3E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339" y="3011750"/>
            <a:ext cx="2107770" cy="526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0D1783-49B8-47F1-A324-A95A34791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155" y="3596016"/>
            <a:ext cx="1358682" cy="433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1D85E1-3143-4151-B839-1EE1383FD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1111" y="4094984"/>
            <a:ext cx="391091" cy="44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29001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Markov Processes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3221065" y="1807921"/>
            <a:ext cx="1661836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Old Car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1299137" y="3596334"/>
            <a:ext cx="3206527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Old Breakdown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6096000" y="1764009"/>
            <a:ext cx="1818467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Accident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7341031" y="500315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New Car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1929035" y="2318978"/>
            <a:ext cx="3007453" cy="727381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2909612" y="2859424"/>
            <a:ext cx="1646426" cy="138113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7929825">
            <a:off x="5037447" y="1172718"/>
            <a:ext cx="2156664" cy="317437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84DA3922-37B0-4B3C-92A0-52C1FECC1D71}"/>
              </a:ext>
            </a:extLst>
          </p:cNvPr>
          <p:cNvSpPr/>
          <p:nvPr/>
        </p:nvSpPr>
        <p:spPr>
          <a:xfrm rot="7804193" flipH="1">
            <a:off x="5569793" y="1275099"/>
            <a:ext cx="2474679" cy="462461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F008D66-3F9D-4856-AF52-079D1DC9B750}"/>
              </a:ext>
            </a:extLst>
          </p:cNvPr>
          <p:cNvSpPr/>
          <p:nvPr/>
        </p:nvSpPr>
        <p:spPr>
          <a:xfrm flipH="1">
            <a:off x="3315864" y="1305415"/>
            <a:ext cx="1186771" cy="1559170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12882FC1-C572-41BB-BEDC-864B34C8FCDD}"/>
              </a:ext>
            </a:extLst>
          </p:cNvPr>
          <p:cNvSpPr/>
          <p:nvPr/>
        </p:nvSpPr>
        <p:spPr>
          <a:xfrm rot="5634750" flipH="1">
            <a:off x="3228370" y="1223722"/>
            <a:ext cx="1147107" cy="1304224"/>
          </a:xfrm>
          <a:prstGeom prst="arc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2E4FA39-60B4-444E-95AB-696EC06DD3BE}"/>
              </a:ext>
            </a:extLst>
          </p:cNvPr>
          <p:cNvSpPr/>
          <p:nvPr/>
        </p:nvSpPr>
        <p:spPr>
          <a:xfrm rot="11326258">
            <a:off x="7742600" y="5563253"/>
            <a:ext cx="1749474" cy="9433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DE0717EC-71C7-435F-BD8B-455BDD244094}"/>
              </a:ext>
            </a:extLst>
          </p:cNvPr>
          <p:cNvSpPr/>
          <p:nvPr/>
        </p:nvSpPr>
        <p:spPr>
          <a:xfrm rot="9483846" flipH="1">
            <a:off x="7632146" y="5580776"/>
            <a:ext cx="1436666" cy="941211"/>
          </a:xfrm>
          <a:prstGeom prst="arc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6872748" y="4407222"/>
            <a:ext cx="1153192" cy="94295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4634861" y="3635835"/>
            <a:ext cx="3206527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New Breakdown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790898" flipH="1">
            <a:off x="6100948" y="3706051"/>
            <a:ext cx="2138362" cy="1456820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3452970" y="2589817"/>
            <a:ext cx="2833856" cy="2259207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DCB243-D1EA-4058-ADCA-B26640D45508}"/>
              </a:ext>
            </a:extLst>
          </p:cNvPr>
          <p:cNvSpPr txBox="1"/>
          <p:nvPr/>
        </p:nvSpPr>
        <p:spPr>
          <a:xfrm>
            <a:off x="2182566" y="1299549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0.98999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CF35FD-00A8-4FB4-8FB6-499B5EA0EEEB}"/>
              </a:ext>
            </a:extLst>
          </p:cNvPr>
          <p:cNvSpPr txBox="1"/>
          <p:nvPr/>
        </p:nvSpPr>
        <p:spPr>
          <a:xfrm>
            <a:off x="1666877" y="2783116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0.01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3743818" y="-1590898"/>
            <a:ext cx="5729093" cy="9058795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69DE02-7740-4D8D-90AE-CC3EA4AFE5EB}"/>
              </a:ext>
            </a:extLst>
          </p:cNvPr>
          <p:cNvSpPr txBox="1"/>
          <p:nvPr/>
        </p:nvSpPr>
        <p:spPr>
          <a:xfrm>
            <a:off x="4436318" y="2924403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0.99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78CFA7-D9CE-43F9-9A6B-5FDA509833AF}"/>
              </a:ext>
            </a:extLst>
          </p:cNvPr>
          <p:cNvSpPr txBox="1"/>
          <p:nvPr/>
        </p:nvSpPr>
        <p:spPr>
          <a:xfrm>
            <a:off x="3490788" y="5721667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2ADDAC-9886-40D9-ABEE-4482F6A8FDF4}"/>
              </a:ext>
            </a:extLst>
          </p:cNvPr>
          <p:cNvSpPr txBox="1"/>
          <p:nvPr/>
        </p:nvSpPr>
        <p:spPr>
          <a:xfrm>
            <a:off x="5838035" y="1037704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0.00001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3775137" y="1716394"/>
            <a:ext cx="5933590" cy="3617694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89CDF0-1B92-4827-92C3-5105EAFF6026}"/>
              </a:ext>
            </a:extLst>
          </p:cNvPr>
          <p:cNvSpPr txBox="1"/>
          <p:nvPr/>
        </p:nvSpPr>
        <p:spPr>
          <a:xfrm>
            <a:off x="9375313" y="3581196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D5E9DC-6E4D-4250-B2B3-0ECADCADFCAF}"/>
              </a:ext>
            </a:extLst>
          </p:cNvPr>
          <p:cNvSpPr txBox="1"/>
          <p:nvPr/>
        </p:nvSpPr>
        <p:spPr>
          <a:xfrm>
            <a:off x="6800448" y="2990849"/>
            <a:ext cx="143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0.000001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013D16-03B5-4DBB-A0BC-C57C3B464FA4}"/>
              </a:ext>
            </a:extLst>
          </p:cNvPr>
          <p:cNvSpPr txBox="1"/>
          <p:nvPr/>
        </p:nvSpPr>
        <p:spPr>
          <a:xfrm>
            <a:off x="6937220" y="4491522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0.0001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A95B28-076C-4F3A-A22C-2FE2E3D4CA74}"/>
              </a:ext>
            </a:extLst>
          </p:cNvPr>
          <p:cNvSpPr txBox="1"/>
          <p:nvPr/>
        </p:nvSpPr>
        <p:spPr>
          <a:xfrm>
            <a:off x="5786140" y="4719716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0.99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DC3C7F-CD08-4906-9A07-49A81B74135B}"/>
              </a:ext>
            </a:extLst>
          </p:cNvPr>
          <p:cNvSpPr txBox="1"/>
          <p:nvPr/>
        </p:nvSpPr>
        <p:spPr>
          <a:xfrm>
            <a:off x="5919934" y="2807529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0.01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7519FC-4E0F-408A-9A4B-08684DD3CDA3}"/>
              </a:ext>
            </a:extLst>
          </p:cNvPr>
          <p:cNvSpPr txBox="1"/>
          <p:nvPr/>
        </p:nvSpPr>
        <p:spPr>
          <a:xfrm>
            <a:off x="9049736" y="5797783"/>
            <a:ext cx="143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0.998999</a:t>
            </a:r>
          </a:p>
        </p:txBody>
      </p:sp>
    </p:spTree>
    <p:extLst>
      <p:ext uri="{BB962C8B-B14F-4D97-AF65-F5344CB8AC3E}">
        <p14:creationId xmlns:p14="http://schemas.microsoft.com/office/powerpoint/2010/main" val="105636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 animBg="1"/>
      <p:bldP spid="22" grpId="0"/>
      <p:bldP spid="23" grpId="0"/>
      <p:bldP spid="24" grpId="0"/>
      <p:bldP spid="26" grpId="0" animBg="1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Markov process is characterized by a </a:t>
                </a:r>
                <a:r>
                  <a:rPr lang="en-US" b="1" dirty="0"/>
                  <a:t>state probability transition matrix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𝑝𝑟𝑜𝑏𝑎𝑏𝑖𝑙𝑖𝑡𝑦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𝑡𝑟𝑎𝑛𝑠𝑖𝑡𝑖𝑜𝑛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90533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probability of transition from one state to the next state is computed with the state transition probability matrix: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Or,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043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Markov Processes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4EB0F-07DA-4F35-B732-76EDFC3DB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472" y="2032035"/>
            <a:ext cx="1801921" cy="47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5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Markov chain </a:t>
            </a:r>
            <a:r>
              <a:rPr lang="en-US" dirty="0"/>
              <a:t>is a sequence of Markov state transition processes</a:t>
            </a:r>
          </a:p>
          <a:p>
            <a:pPr lvl="1"/>
            <a:r>
              <a:rPr lang="en-US" sz="2800" dirty="0"/>
              <a:t>E.g. running a Markov process over several time steps creates a Markov chain</a:t>
            </a:r>
          </a:p>
          <a:p>
            <a:r>
              <a:rPr lang="en-US" dirty="0"/>
              <a:t>If the state transition probability matrix,       , does not change with time, the Markov chain is </a:t>
            </a:r>
            <a:r>
              <a:rPr lang="en-US" b="1" dirty="0"/>
              <a:t>stationary</a:t>
            </a:r>
            <a:endParaRPr lang="en-US" dirty="0"/>
          </a:p>
          <a:p>
            <a:r>
              <a:rPr lang="en-US" dirty="0"/>
              <a:t>  Stationary Markov chains </a:t>
            </a:r>
            <a:r>
              <a:rPr lang="en-US" b="1" dirty="0"/>
              <a:t>converge to a steady state</a:t>
            </a:r>
          </a:p>
          <a:p>
            <a:pPr lvl="1"/>
            <a:r>
              <a:rPr lang="en-US" dirty="0"/>
              <a:t> </a:t>
            </a:r>
            <a:r>
              <a:rPr lang="en-US" sz="2800" dirty="0"/>
              <a:t>At steady state the state probabilities are unchanged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Markov Processes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6422F9-24FC-42B4-A376-7BE6A5C03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760" y="2495625"/>
            <a:ext cx="458088" cy="37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E948ED-62AA-55B1-87F9-2B94E7D4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Markov Reward Processes </a:t>
            </a:r>
          </a:p>
        </p:txBody>
      </p:sp>
    </p:spTree>
    <p:extLst>
      <p:ext uri="{BB962C8B-B14F-4D97-AF65-F5344CB8AC3E}">
        <p14:creationId xmlns:p14="http://schemas.microsoft.com/office/powerpoint/2010/main" val="4019026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5350</TotalTime>
  <Words>1331</Words>
  <Application>Microsoft Office PowerPoint</Application>
  <PresentationFormat>Widescreen</PresentationFormat>
  <Paragraphs>247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Segoe UI Light</vt:lpstr>
      <vt:lpstr>Symbol</vt:lpstr>
      <vt:lpstr>Office Theme</vt:lpstr>
      <vt:lpstr>PowerPoint Presentation</vt:lpstr>
      <vt:lpstr>Introduction to Markov Processes</vt:lpstr>
      <vt:lpstr>Markov Processes</vt:lpstr>
      <vt:lpstr>Introduction to Markov Processes</vt:lpstr>
      <vt:lpstr>Example of Markov Processes</vt:lpstr>
      <vt:lpstr>Introduction to Markov Processes</vt:lpstr>
      <vt:lpstr>Introduction to Markov Processes</vt:lpstr>
      <vt:lpstr>Introduction to Markov Processes</vt:lpstr>
      <vt:lpstr>Markov Reward Processes </vt:lpstr>
      <vt:lpstr>Example of Markov Reward Process</vt:lpstr>
      <vt:lpstr>Introduction to Markov Reward Processes</vt:lpstr>
      <vt:lpstr>Introduction to Markov Reward</vt:lpstr>
      <vt:lpstr>Example of Markov Reward Process</vt:lpstr>
      <vt:lpstr>Utility and Gain</vt:lpstr>
      <vt:lpstr>Utility and Gain</vt:lpstr>
      <vt:lpstr>Utility and Gain</vt:lpstr>
      <vt:lpstr>Utility and Gain</vt:lpstr>
      <vt:lpstr>Introduction to Markov Decision Processes</vt:lpstr>
      <vt:lpstr>Policy Improvement</vt:lpstr>
      <vt:lpstr>Policy Evaluation</vt:lpstr>
      <vt:lpstr>Introduction to Markov Decision Processes</vt:lpstr>
      <vt:lpstr>Optimal Policy for MDP</vt:lpstr>
      <vt:lpstr>Policy Improvement</vt:lpstr>
      <vt:lpstr>Policy Evaluation</vt:lpstr>
      <vt:lpstr>State Value Policy Evaluation</vt:lpstr>
      <vt:lpstr>State Value Policy Evaluation</vt:lpstr>
      <vt:lpstr>State Value Policy Evaluation</vt:lpstr>
      <vt:lpstr>State Value Policy Evaluation</vt:lpstr>
      <vt:lpstr>State Value Policy Evaluation</vt:lpstr>
      <vt:lpstr>Action Value Policy Evaluation</vt:lpstr>
      <vt:lpstr>Action Value Policy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 Elston</cp:lastModifiedBy>
  <cp:revision>162</cp:revision>
  <cp:lastPrinted>2019-10-31T17:47:56Z</cp:lastPrinted>
  <dcterms:created xsi:type="dcterms:W3CDTF">2019-05-23T01:52:03Z</dcterms:created>
  <dcterms:modified xsi:type="dcterms:W3CDTF">2022-05-31T15:03:57Z</dcterms:modified>
</cp:coreProperties>
</file>