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1"/>
  </p:notesMasterIdLst>
  <p:handoutMasterIdLst>
    <p:handoutMasterId r:id="rId82"/>
  </p:handoutMasterIdLst>
  <p:sldIdLst>
    <p:sldId id="455" r:id="rId6"/>
    <p:sldId id="376" r:id="rId7"/>
    <p:sldId id="456" r:id="rId8"/>
    <p:sldId id="457" r:id="rId9"/>
    <p:sldId id="405" r:id="rId10"/>
    <p:sldId id="288" r:id="rId11"/>
    <p:sldId id="462" r:id="rId12"/>
    <p:sldId id="463" r:id="rId13"/>
    <p:sldId id="465" r:id="rId14"/>
    <p:sldId id="461" r:id="rId15"/>
    <p:sldId id="466" r:id="rId16"/>
    <p:sldId id="459" r:id="rId17"/>
    <p:sldId id="464" r:id="rId18"/>
    <p:sldId id="320" r:id="rId19"/>
    <p:sldId id="321" r:id="rId20"/>
    <p:sldId id="322" r:id="rId21"/>
    <p:sldId id="438" r:id="rId22"/>
    <p:sldId id="323" r:id="rId23"/>
    <p:sldId id="361" r:id="rId24"/>
    <p:sldId id="324" r:id="rId25"/>
    <p:sldId id="325" r:id="rId26"/>
    <p:sldId id="326" r:id="rId27"/>
    <p:sldId id="357" r:id="rId28"/>
    <p:sldId id="439" r:id="rId29"/>
    <p:sldId id="327" r:id="rId30"/>
    <p:sldId id="344" r:id="rId31"/>
    <p:sldId id="328" r:id="rId32"/>
    <p:sldId id="329" r:id="rId33"/>
    <p:sldId id="440" r:id="rId34"/>
    <p:sldId id="330" r:id="rId35"/>
    <p:sldId id="331" r:id="rId36"/>
    <p:sldId id="332" r:id="rId37"/>
    <p:sldId id="441" r:id="rId38"/>
    <p:sldId id="333" r:id="rId39"/>
    <p:sldId id="349" r:id="rId40"/>
    <p:sldId id="334" r:id="rId41"/>
    <p:sldId id="346" r:id="rId42"/>
    <p:sldId id="442" r:id="rId43"/>
    <p:sldId id="545" r:id="rId44"/>
    <p:sldId id="336" r:id="rId45"/>
    <p:sldId id="553" r:id="rId46"/>
    <p:sldId id="530" r:id="rId47"/>
    <p:sldId id="532" r:id="rId48"/>
    <p:sldId id="534" r:id="rId49"/>
    <p:sldId id="337" r:id="rId50"/>
    <p:sldId id="338" r:id="rId51"/>
    <p:sldId id="339" r:id="rId52"/>
    <p:sldId id="340" r:id="rId53"/>
    <p:sldId id="341" r:id="rId54"/>
    <p:sldId id="342" r:id="rId55"/>
    <p:sldId id="356" r:id="rId56"/>
    <p:sldId id="443" r:id="rId57"/>
    <p:sldId id="374" r:id="rId58"/>
    <p:sldId id="451" r:id="rId59"/>
    <p:sldId id="452" r:id="rId60"/>
    <p:sldId id="454" r:id="rId61"/>
    <p:sldId id="453" r:id="rId62"/>
    <p:sldId id="348" r:id="rId63"/>
    <p:sldId id="363" r:id="rId64"/>
    <p:sldId id="371" r:id="rId65"/>
    <p:sldId id="364" r:id="rId66"/>
    <p:sldId id="366" r:id="rId67"/>
    <p:sldId id="365" r:id="rId68"/>
    <p:sldId id="368" r:id="rId69"/>
    <p:sldId id="370" r:id="rId70"/>
    <p:sldId id="447" r:id="rId71"/>
    <p:sldId id="444" r:id="rId72"/>
    <p:sldId id="289" r:id="rId73"/>
    <p:sldId id="293" r:id="rId74"/>
    <p:sldId id="448" r:id="rId75"/>
    <p:sldId id="372" r:id="rId76"/>
    <p:sldId id="373" r:id="rId77"/>
    <p:sldId id="445" r:id="rId78"/>
    <p:sldId id="449" r:id="rId79"/>
    <p:sldId id="44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273" autoAdjust="0"/>
  </p:normalViewPr>
  <p:slideViewPr>
    <p:cSldViewPr snapToGrid="0">
      <p:cViewPr varScale="1">
        <p:scale>
          <a:sx n="10" d="100"/>
          <a:sy n="10" d="100"/>
        </p:scale>
        <p:origin x="-264" y="-21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4/11/2022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46</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49</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50</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64</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69</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70</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71</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05941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78882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48655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06291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985589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85197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4/11/2022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0692458"/>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4/11/2022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Stephen.Elston@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26.emf"/><Relationship Id="rId12"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9.png"/><Relationship Id="rId5" Type="http://schemas.openxmlformats.org/officeDocument/2006/relationships/image" Target="../media/image25.emf"/><Relationship Id="rId10" Type="http://schemas.openxmlformats.org/officeDocument/2006/relationships/image" Target="../media/image28.png"/><Relationship Id="rId4" Type="http://schemas.openxmlformats.org/officeDocument/2006/relationships/oleObject" Target="../embeddings/oleObject1.bin"/><Relationship Id="rId9" Type="http://schemas.openxmlformats.org/officeDocument/2006/relationships/image" Target="../media/image27.emf"/></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5.xml"/><Relationship Id="rId7" Type="http://schemas.openxmlformats.org/officeDocument/2006/relationships/image" Target="../media/image27.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6.emf"/><Relationship Id="rId4" Type="http://schemas.openxmlformats.org/officeDocument/2006/relationships/oleObject" Target="../embeddings/oleObject4.bin"/><Relationship Id="rId9"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eartbeat.comet.ml/introduction-to-basic-object-detection-algorithms-b77295a95a63"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piazza.com/washington/spring2022/mlearn530"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mailto:l.jensen4@live.com" TargetMode="External"/><Relationship Id="rId2" Type="http://schemas.openxmlformats.org/officeDocument/2006/relationships/hyperlink" Target="mailto:stephen.elston@gmail.com"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1</a:t>
            </a:r>
          </a:p>
          <a:p>
            <a:pPr marL="0" indent="0">
              <a:buNone/>
            </a:pPr>
            <a:r>
              <a:rPr lang="en-US" sz="3500" dirty="0">
                <a:solidFill>
                  <a:schemeClr val="tx1"/>
                </a:solidFill>
                <a:latin typeface="+mj-lt"/>
              </a:rPr>
              <a:t>Building Blocks of Deep </a:t>
            </a:r>
            <a:r>
              <a:rPr lang="en-US" sz="3500" dirty="0">
                <a:latin typeface="+mj-lt"/>
              </a:rPr>
              <a:t>L</a:t>
            </a:r>
            <a:r>
              <a:rPr lang="en-US" sz="3500" dirty="0">
                <a:solidFill>
                  <a:schemeClr val="tx1"/>
                </a:solidFill>
                <a:latin typeface="+mj-lt"/>
              </a:rPr>
              <a:t>earning</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r>
              <a:rPr lang="en-US" sz="900" dirty="0"/>
              <a:t>Credit: </a:t>
            </a:r>
            <a:r>
              <a:rPr lang="en-US" sz="900" dirty="0">
                <a:hlinkClick r:id="rId5"/>
              </a:rPr>
              <a:t>https://www.wellesleyfreelibrary.org/</a:t>
            </a:r>
            <a:endParaRPr lang="en-US" sz="900" dirty="0"/>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algn="ctr"/>
            <a:r>
              <a:rPr lang="en-US" sz="1200" dirty="0"/>
              <a:t>Copyright 2020, 2021, 2021, 2022 Stephen F Elston. All rights reserved</a:t>
            </a:r>
            <a:r>
              <a:rPr lang="en-US" sz="800" dirty="0"/>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Grades are determined by assignments and participation in discussion questions    </a:t>
            </a:r>
          </a:p>
          <a:p>
            <a:r>
              <a:rPr lang="en-US" sz="2800" dirty="0">
                <a:latin typeface="+mn-lt"/>
                <a:ea typeface="Segoe UI" panose="020B0502040204020203" pitchFamily="34" charset="0"/>
                <a:cs typeface="Segoe UI" panose="020B0502040204020203" pitchFamily="34" charset="0"/>
              </a:rPr>
              <a:t>Assignments and exercises: 80%</a:t>
            </a:r>
          </a:p>
          <a:p>
            <a:pPr lvl="1"/>
            <a:r>
              <a:rPr lang="en-US" sz="2400" dirty="0">
                <a:latin typeface="+mn-lt"/>
                <a:ea typeface="Segoe UI" panose="020B0502040204020203" pitchFamily="34" charset="0"/>
                <a:cs typeface="Segoe UI" panose="020B0502040204020203" pitchFamily="34" charset="0"/>
              </a:rPr>
              <a:t>Hands-on assignments in </a:t>
            </a:r>
            <a:r>
              <a:rPr lang="en-US" sz="2400" dirty="0" err="1">
                <a:latin typeface="+mn-lt"/>
                <a:ea typeface="Segoe UI" panose="020B0502040204020203" pitchFamily="34" charset="0"/>
                <a:cs typeface="Segoe UI" panose="020B0502040204020203" pitchFamily="34" charset="0"/>
              </a:rPr>
              <a:t>Jupyter</a:t>
            </a:r>
            <a:r>
              <a:rPr lang="en-US" sz="2400" dirty="0">
                <a:latin typeface="+mn-lt"/>
                <a:ea typeface="Segoe UI" panose="020B0502040204020203" pitchFamily="34" charset="0"/>
                <a:cs typeface="Segoe UI" panose="020B0502040204020203" pitchFamily="34" charset="0"/>
              </a:rPr>
              <a:t> notebooks </a:t>
            </a:r>
          </a:p>
          <a:p>
            <a:pPr lvl="1"/>
            <a:r>
              <a:rPr lang="en-US" sz="2400" dirty="0">
                <a:latin typeface="+mn-lt"/>
                <a:ea typeface="Segoe UI" panose="020B0502040204020203" pitchFamily="34" charset="0"/>
                <a:cs typeface="Segoe UI" panose="020B0502040204020203" pitchFamily="34" charset="0"/>
              </a:rPr>
              <a:t>Expect a few conceptual exercises for lessons with limited hands-on component</a:t>
            </a:r>
          </a:p>
          <a:p>
            <a:r>
              <a:rPr lang="en-US" sz="2800" dirty="0">
                <a:latin typeface="+mn-lt"/>
                <a:ea typeface="Segoe UI" panose="020B0502040204020203" pitchFamily="34" charset="0"/>
                <a:cs typeface="Segoe UI" panose="020B0502040204020203" pitchFamily="34" charset="0"/>
              </a:rPr>
              <a:t>Graded weekly discussion: 20%</a:t>
            </a: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4634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By UW policy, you must attend at least 6 of 10 live class meetings to receive credit </a:t>
            </a:r>
            <a:endParaRPr lang="en-GB" sz="2400" dirty="0">
              <a:latin typeface="+mn-lt"/>
              <a:ea typeface="Segoe UI" panose="020B0502040204020203" pitchFamily="34" charset="0"/>
              <a:cs typeface="Segoe UI" panose="020B0502040204020203" pitchFamily="34" charset="0"/>
            </a:endParaRPr>
          </a:p>
          <a:p>
            <a:r>
              <a:rPr lang="en-US" dirty="0">
                <a:latin typeface="+mn-lt"/>
                <a:ea typeface="Segoe UI" panose="020B0502040204020203" pitchFamily="34" charset="0"/>
                <a:cs typeface="Segoe UI" panose="020B0502040204020203" pitchFamily="34" charset="0"/>
              </a:rPr>
              <a:t>Benefits of attending all class meetings:     </a:t>
            </a:r>
          </a:p>
          <a:p>
            <a:pPr lvl="1"/>
            <a:r>
              <a:rPr lang="en-US" dirty="0">
                <a:latin typeface="+mn-lt"/>
                <a:ea typeface="Segoe UI" panose="020B0502040204020203" pitchFamily="34" charset="0"/>
                <a:cs typeface="Segoe UI" panose="020B0502040204020203" pitchFamily="34" charset="0"/>
              </a:rPr>
              <a:t>You will find the course easier     </a:t>
            </a:r>
          </a:p>
          <a:p>
            <a:pPr lvl="1"/>
            <a:r>
              <a:rPr lang="en-US" dirty="0">
                <a:latin typeface="+mn-lt"/>
                <a:ea typeface="Segoe UI" panose="020B0502040204020203" pitchFamily="34" charset="0"/>
                <a:cs typeface="Segoe UI" panose="020B0502040204020203" pitchFamily="34" charset="0"/>
              </a:rPr>
              <a:t>You will gain a deeper understanding of the material by participating in the exercises    </a:t>
            </a:r>
          </a:p>
          <a:p>
            <a:r>
              <a:rPr lang="en-US" dirty="0">
                <a:latin typeface="+mn-lt"/>
                <a:ea typeface="Segoe UI" panose="020B0502040204020203" pitchFamily="34" charset="0"/>
                <a:cs typeface="Segoe UI" panose="020B0502040204020203" pitchFamily="34" charset="0"/>
              </a:rPr>
              <a:t>If you cannot attend, we will record the class meetings    </a:t>
            </a:r>
          </a:p>
          <a:p>
            <a:pPr lvl="1"/>
            <a:r>
              <a:rPr lang="en-US" dirty="0">
                <a:latin typeface="+mn-lt"/>
                <a:ea typeface="Segoe UI" panose="020B0502040204020203" pitchFamily="34" charset="0"/>
                <a:cs typeface="Segoe UI" panose="020B0502040204020203" pitchFamily="34" charset="0"/>
              </a:rPr>
              <a:t>Life happens sometimes!</a:t>
            </a:r>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Grading Policy</a:t>
            </a:r>
          </a:p>
        </p:txBody>
      </p:sp>
    </p:spTree>
    <p:extLst>
      <p:ext uri="{BB962C8B-B14F-4D97-AF65-F5344CB8AC3E}">
        <p14:creationId xmlns:p14="http://schemas.microsoft.com/office/powerpoint/2010/main" val="5038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US" sz="2800" dirty="0">
                <a:latin typeface="+mn-lt"/>
                <a:ea typeface="Segoe UI" panose="020B0502040204020203" pitchFamily="34" charset="0"/>
                <a:cs typeface="Segoe UI" panose="020B0502040204020203" pitchFamily="34" charset="0"/>
              </a:rPr>
              <a:t>Late assignment policy facilitates timely release of solutions for assignments once all students have submitted    </a:t>
            </a:r>
          </a:p>
          <a:p>
            <a:r>
              <a:rPr lang="en-US" sz="2800" dirty="0">
                <a:latin typeface="+mn-lt"/>
                <a:ea typeface="Segoe UI" panose="020B0502040204020203" pitchFamily="34" charset="0"/>
                <a:cs typeface="Segoe UI" panose="020B0502040204020203" pitchFamily="34" charset="0"/>
              </a:rPr>
              <a:t>Late assignments are penalized as follows:    </a:t>
            </a:r>
          </a:p>
          <a:p>
            <a:pPr lvl="1"/>
            <a:r>
              <a:rPr lang="en-US" sz="2400" dirty="0">
                <a:latin typeface="+mn-lt"/>
                <a:ea typeface="Segoe UI" panose="020B0502040204020203" pitchFamily="34" charset="0"/>
                <a:cs typeface="Segoe UI" panose="020B0502040204020203" pitchFamily="34" charset="0"/>
              </a:rPr>
              <a:t>More that 1 day late minus 20 percent    </a:t>
            </a:r>
          </a:p>
          <a:p>
            <a:pPr lvl="1"/>
            <a:r>
              <a:rPr lang="en-US" sz="2400" dirty="0">
                <a:latin typeface="+mn-lt"/>
                <a:ea typeface="Segoe UI" panose="020B0502040204020203" pitchFamily="34" charset="0"/>
                <a:cs typeface="Segoe UI" panose="020B0502040204020203" pitchFamily="34" charset="0"/>
              </a:rPr>
              <a:t>More that 1 week late no credit    </a:t>
            </a:r>
          </a:p>
          <a:p>
            <a:r>
              <a:rPr lang="en-US" sz="2800" dirty="0">
                <a:latin typeface="+mn-lt"/>
                <a:ea typeface="Segoe UI" panose="020B0502040204020203" pitchFamily="34" charset="0"/>
                <a:cs typeface="Segoe UI" panose="020B0502040204020203" pitchFamily="34" charset="0"/>
              </a:rPr>
              <a:t>For unusual and unavoidable circumstance </a:t>
            </a:r>
            <a:r>
              <a:rPr lang="en-US" sz="2800" b="1" dirty="0">
                <a:latin typeface="+mn-lt"/>
                <a:ea typeface="Segoe UI" panose="020B0502040204020203" pitchFamily="34" charset="0"/>
                <a:cs typeface="Segoe UI" panose="020B0502040204020203" pitchFamily="34" charset="0"/>
              </a:rPr>
              <a:t>contract your instructor in advance</a:t>
            </a:r>
            <a:endParaRPr lang="en-US" sz="2800" dirty="0">
              <a:latin typeface="+mn-lt"/>
              <a:ea typeface="Segoe UI" panose="020B0502040204020203" pitchFamily="34" charset="0"/>
              <a:cs typeface="Segoe UI" panose="020B0502040204020203" pitchFamily="34" charset="0"/>
            </a:endParaRPr>
          </a:p>
          <a:p>
            <a:pPr lvl="1"/>
            <a:r>
              <a:rPr lang="en-US" sz="2400" dirty="0">
                <a:latin typeface="+mn-lt"/>
                <a:ea typeface="Segoe UI" panose="020B0502040204020203" pitchFamily="34" charset="0"/>
                <a:cs typeface="Segoe UI" panose="020B0502040204020203" pitchFamily="34" charset="0"/>
              </a:rPr>
              <a:t>Private message in Piazza</a:t>
            </a:r>
          </a:p>
          <a:p>
            <a:pPr lvl="1"/>
            <a:r>
              <a:rPr lang="en-US" sz="2400" dirty="0">
                <a:latin typeface="+mn-lt"/>
                <a:ea typeface="Segoe UI" panose="020B0502040204020203" pitchFamily="34" charset="0"/>
                <a:cs typeface="Segoe UI" panose="020B0502040204020203" pitchFamily="34" charset="0"/>
              </a:rPr>
              <a:t>Or s</a:t>
            </a:r>
            <a:r>
              <a:rPr lang="en-US" sz="2400" dirty="0">
                <a:latin typeface="+mn-lt"/>
                <a:ea typeface="Segoe UI" panose="020B0502040204020203" pitchFamily="34" charset="0"/>
                <a:cs typeface="Segoe UI" panose="020B0502040204020203" pitchFamily="34" charset="0"/>
                <a:hlinkClick r:id="rId3"/>
              </a:rPr>
              <a:t>tephen.elston@gmail.com</a:t>
            </a:r>
            <a:r>
              <a:rPr lang="en-US" sz="2400" dirty="0">
                <a:latin typeface="+mn-lt"/>
                <a:ea typeface="Segoe UI" panose="020B0502040204020203" pitchFamily="34" charset="0"/>
                <a:cs typeface="Segoe UI" panose="020B0502040204020203" pitchFamily="34" charset="0"/>
              </a:rPr>
              <a:t>  </a:t>
            </a:r>
            <a:endParaRPr lang="en-GB" sz="24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Late Assignment Policy</a:t>
            </a:r>
          </a:p>
        </p:txBody>
      </p:sp>
    </p:spTree>
    <p:extLst>
      <p:ext uri="{BB962C8B-B14F-4D97-AF65-F5344CB8AC3E}">
        <p14:creationId xmlns:p14="http://schemas.microsoft.com/office/powerpoint/2010/main" val="8867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a:t>Building Blocks of Deep Learning</a:t>
            </a:r>
          </a:p>
        </p:txBody>
      </p:sp>
    </p:spTree>
    <p:extLst>
      <p:ext uri="{BB962C8B-B14F-4D97-AF65-F5344CB8AC3E}">
        <p14:creationId xmlns:p14="http://schemas.microsoft.com/office/powerpoint/2010/main" val="58451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648800"/>
                <a:ext cx="11525250" cy="4942916"/>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322"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and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196788"/>
            <a:ext cx="10875984" cy="5394927"/>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Object detection and classification </a:t>
            </a:r>
          </a:p>
          <a:p>
            <a:r>
              <a:rPr lang="en-GB" sz="2800" dirty="0">
                <a:latin typeface="+mn-lt"/>
                <a:ea typeface="Segoe UI" panose="020B0502040204020203" pitchFamily="34" charset="0"/>
                <a:cs typeface="Segoe UI" panose="020B0502040204020203" pitchFamily="34" charset="0"/>
              </a:rPr>
              <a:t>Image segmentation</a:t>
            </a:r>
          </a:p>
          <a:p>
            <a:r>
              <a:rPr lang="en-GB" sz="2800" dirty="0">
                <a:latin typeface="+mn-lt"/>
                <a:ea typeface="Segoe UI" panose="020B0502040204020203" pitchFamily="34" charset="0"/>
                <a:cs typeface="Segoe UI" panose="020B0502040204020203" pitchFamily="34" charset="0"/>
              </a:rPr>
              <a:t>Natural language processing </a:t>
            </a:r>
          </a:p>
          <a:p>
            <a:r>
              <a:rPr lang="en-GB" sz="2800" dirty="0">
                <a:latin typeface="+mn-lt"/>
                <a:ea typeface="Segoe UI" panose="020B0502040204020203" pitchFamily="34" charset="0"/>
                <a:cs typeface="Segoe UI" panose="020B0502040204020203" pitchFamily="34" charset="0"/>
              </a:rPr>
              <a:t>Generative models for images and natural language</a:t>
            </a:r>
          </a:p>
          <a:p>
            <a:r>
              <a:rPr lang="en-GB" sz="2800" dirty="0">
                <a:latin typeface="+mn-lt"/>
                <a:ea typeface="Segoe UI" panose="020B0502040204020203" pitchFamily="34" charset="0"/>
                <a:cs typeface="Segoe UI" panose="020B0502040204020203" pitchFamily="34" charset="0"/>
              </a:rPr>
              <a:t>…</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Deep neural networks have revolutionized areas of machine learning for unstructured data</a:t>
            </a:r>
          </a:p>
          <a:p>
            <a:r>
              <a:rPr lang="en-GB" sz="2800" dirty="0">
                <a:latin typeface="+mn-lt"/>
                <a:ea typeface="Segoe UI" panose="020B0502040204020203" pitchFamily="34" charset="0"/>
                <a:cs typeface="Segoe UI" panose="020B0502040204020203" pitchFamily="34" charset="0"/>
              </a:rPr>
              <a:t>Many types of deep neural networks used in CV</a:t>
            </a:r>
          </a:p>
          <a:p>
            <a:r>
              <a:rPr lang="en-GB" sz="3000" dirty="0">
                <a:latin typeface="+mn-lt"/>
                <a:ea typeface="Segoe UI" panose="020B0502040204020203" pitchFamily="34" charset="0"/>
                <a:cs typeface="Segoe UI" panose="020B0502040204020203" pitchFamily="34" charset="0"/>
              </a:rPr>
              <a:t>Fully connected NNs – our focus this week</a:t>
            </a:r>
          </a:p>
          <a:p>
            <a:r>
              <a:rPr lang="en-GB" sz="3000" dirty="0">
                <a:latin typeface="+mn-lt"/>
                <a:ea typeface="Segoe UI" panose="020B0502040204020203" pitchFamily="34" charset="0"/>
                <a:cs typeface="Segoe UI" panose="020B0502040204020203" pitchFamily="34" charset="0"/>
              </a:rPr>
              <a:t>Convolutional NNs for building feature maps – next week</a:t>
            </a:r>
          </a:p>
          <a:p>
            <a:r>
              <a:rPr lang="en-GB" sz="3000" dirty="0">
                <a:latin typeface="+mn-lt"/>
                <a:ea typeface="Segoe UI" panose="020B0502040204020203" pitchFamily="34" charset="0"/>
                <a:cs typeface="Segoe UI" panose="020B0502040204020203" pitchFamily="34" charset="0"/>
              </a:rPr>
              <a:t>Recurrent NNs for series data – e.g. NLP</a:t>
            </a:r>
          </a:p>
          <a:p>
            <a:r>
              <a:rPr lang="en-GB" sz="30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37738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pPr marL="0" indent="0">
              <a:buNone/>
            </a:pPr>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1219" y="1883602"/>
            <a:ext cx="9259165" cy="3170099"/>
          </a:xfrm>
          <a:prstGeom prst="rect">
            <a:avLst/>
          </a:prstGeom>
          <a:noFill/>
        </p:spPr>
        <p:txBody>
          <a:bodyPr wrap="none" lIns="91440" tIns="45720" rIns="91440" bIns="45720">
            <a:spAutoFit/>
          </a:bodyPr>
          <a:lstStyle/>
          <a:p>
            <a:pPr algn="ctr"/>
            <a:r>
              <a:rPr lang="en-US" sz="20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Entropy</a:t>
            </a:r>
            <a:endParaRPr lang="en-US" sz="20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1337724" y="914400"/>
            <a:ext cx="9973734" cy="5401733"/>
          </a:xfrm>
          <a:prstGeom prst="rect">
            <a:avLst/>
          </a:prstGeom>
          <a:gradFill flip="none" rotWithShape="1">
            <a:gsLst>
              <a:gs pos="0">
                <a:schemeClr val="bg1"/>
              </a:gs>
              <a:gs pos="72000">
                <a:schemeClr val="bg1">
                  <a:alpha val="20000"/>
                </a:schemeClr>
              </a:gs>
              <a:gs pos="7000">
                <a:schemeClr val="bg1"/>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994400" y="2167467"/>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078133" y="1303867"/>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50667" y="2895600"/>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009466" y="0"/>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992533" y="3318934"/>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6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dirty="0">
                <a:latin typeface="+mn-lt"/>
                <a:ea typeface="Segoe UI" panose="020B0502040204020203" pitchFamily="34" charset="0"/>
                <a:cs typeface="Segoe UI" panose="020B0502040204020203" pitchFamily="34" charset="0"/>
              </a:rPr>
              <a:t>Reinforcement learning is a rapidly evolving area of research and application</a:t>
            </a:r>
          </a:p>
          <a:p>
            <a:r>
              <a:rPr lang="en-GB" sz="2800" dirty="0">
                <a:latin typeface="+mn-lt"/>
                <a:ea typeface="Segoe UI" panose="020B0502040204020203" pitchFamily="34" charset="0"/>
                <a:cs typeface="Segoe UI" panose="020B0502040204020203" pitchFamily="34" charset="0"/>
              </a:rPr>
              <a:t>RL has had spectacular success playing  certain games at superhuman level</a:t>
            </a:r>
          </a:p>
          <a:p>
            <a:pPr lvl="1"/>
            <a:r>
              <a:rPr lang="en-GB" sz="2400" dirty="0">
                <a:latin typeface="+mn-lt"/>
                <a:ea typeface="Segoe UI" panose="020B0502040204020203" pitchFamily="34" charset="0"/>
                <a:cs typeface="Segoe UI" panose="020B0502040204020203" pitchFamily="34" charset="0"/>
              </a:rPr>
              <a:t>Take these results with a gain of salt – RL fails spectacularly on other simple games </a:t>
            </a:r>
          </a:p>
          <a:p>
            <a:r>
              <a:rPr lang="en-GB" sz="2800" dirty="0">
                <a:latin typeface="+mn-lt"/>
                <a:ea typeface="Segoe UI" panose="020B0502040204020203" pitchFamily="34" charset="0"/>
                <a:cs typeface="Segoe UI" panose="020B0502040204020203" pitchFamily="34" charset="0"/>
              </a:rPr>
              <a:t>RL shows promise for certain complex robotic planning tasks </a:t>
            </a:r>
          </a:p>
          <a:p>
            <a:r>
              <a:rPr lang="en-GB" sz="2800" dirty="0">
                <a:latin typeface="+mn-lt"/>
                <a:ea typeface="Segoe UI" panose="020B0502040204020203" pitchFamily="34" charset="0"/>
                <a:cs typeface="Segoe UI" panose="020B0502040204020203" pitchFamily="34" charset="0"/>
              </a:rPr>
              <a:t>RL has advanced folding models for complex proteins</a:t>
            </a:r>
          </a:p>
          <a:p>
            <a:r>
              <a:rPr lang="en-GB" sz="2800" dirty="0">
                <a:latin typeface="+mn-lt"/>
                <a:ea typeface="Segoe UI" panose="020B0502040204020203" pitchFamily="34" charset="0"/>
                <a:cs typeface="Segoe UI" panose="020B0502040204020203" pitchFamily="34" charset="0"/>
              </a:rPr>
              <a:t>Expect to see more RL solutions in the future </a:t>
            </a:r>
          </a:p>
          <a:p>
            <a:pPr lvl="1"/>
            <a:r>
              <a:rPr lang="en-GB" sz="2400" dirty="0">
                <a:latin typeface="+mn-lt"/>
                <a:ea typeface="Segoe UI" panose="020B0502040204020203" pitchFamily="34" charset="0"/>
                <a:cs typeface="Segoe UI" panose="020B0502040204020203" pitchFamily="34" charset="0"/>
              </a:rPr>
              <a:t>Focus of massive research efforts  </a:t>
            </a:r>
            <a:endParaRPr lang="en-GB" sz="2600" dirty="0">
              <a:latin typeface="+mn-lt"/>
              <a:ea typeface="Segoe UI" panose="020B0502040204020203" pitchFamily="34" charset="0"/>
              <a:cs typeface="Segoe UI" panose="020B0502040204020203" pitchFamily="34" charset="0"/>
            </a:endParaRP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Why this course? </a:t>
            </a:r>
          </a:p>
        </p:txBody>
      </p:sp>
    </p:spTree>
    <p:extLst>
      <p:ext uri="{BB962C8B-B14F-4D97-AF65-F5344CB8AC3E}">
        <p14:creationId xmlns:p14="http://schemas.microsoft.com/office/powerpoint/2010/main" val="163117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sp>
        <p:nvSpPr>
          <p:cNvPr id="3" name="Content Placeholder 2"/>
          <p:cNvSpPr>
            <a:spLocks noGrp="1"/>
          </p:cNvSpPr>
          <p:nvPr>
            <p:ph sz="quarter" idx="10"/>
          </p:nvPr>
        </p:nvSpPr>
        <p:spPr>
          <a:xfrm>
            <a:off x="379413" y="1066493"/>
            <a:ext cx="11525250" cy="5290388"/>
          </a:xfrm>
        </p:spPr>
        <p:txBody>
          <a:bodyPr/>
          <a:lstStyle/>
          <a:p>
            <a:r>
              <a:rPr lang="en-US" b="1" dirty="0">
                <a:latin typeface="+mn-lt"/>
              </a:rPr>
              <a:t>Information</a:t>
            </a:r>
            <a:r>
              <a:rPr lang="en-US" dirty="0">
                <a:latin typeface="+mn-lt"/>
              </a:rPr>
              <a:t> from observing the occurrence of an event </a:t>
            </a:r>
          </a:p>
          <a:p>
            <a:pPr marL="1828800" lvl="1" indent="-1139825">
              <a:buNone/>
            </a:pPr>
            <a:r>
              <a:rPr lang="en-US" dirty="0">
                <a:latin typeface="+mn-lt"/>
              </a:rPr>
              <a:t>        = the </a:t>
            </a:r>
            <a:r>
              <a:rPr lang="en-US" b="1" dirty="0">
                <a:latin typeface="+mn-lt"/>
              </a:rPr>
              <a:t>number of bits needed to encode the probability</a:t>
            </a:r>
            <a:r>
              <a:rPr lang="en-US" dirty="0">
                <a:latin typeface="+mn-lt"/>
              </a:rPr>
              <a:t> of the event.</a:t>
            </a:r>
          </a:p>
          <a:p>
            <a:r>
              <a:rPr lang="en-US" dirty="0">
                <a:latin typeface="+mn-lt"/>
              </a:rPr>
              <a:t>If an event has probability p, we need </a:t>
            </a:r>
            <a:r>
              <a:rPr lang="en-US" dirty="0">
                <a:solidFill>
                  <a:srgbClr val="800000"/>
                </a:solidFill>
                <a:latin typeface="+mn-lt"/>
              </a:rPr>
              <a:t>–log</a:t>
            </a:r>
            <a:r>
              <a:rPr lang="en-US" baseline="-25000" dirty="0">
                <a:solidFill>
                  <a:srgbClr val="800000"/>
                </a:solidFill>
                <a:latin typeface="+mn-lt"/>
              </a:rPr>
              <a:t>2</a:t>
            </a:r>
            <a:r>
              <a:rPr lang="en-US" dirty="0">
                <a:solidFill>
                  <a:srgbClr val="800000"/>
                </a:solidFill>
                <a:latin typeface="+mn-lt"/>
              </a:rPr>
              <a:t>(p) </a:t>
            </a:r>
            <a:r>
              <a:rPr lang="en-US" dirty="0">
                <a:latin typeface="+mn-lt"/>
              </a:rPr>
              <a:t>bits</a:t>
            </a:r>
          </a:p>
          <a:p>
            <a:pPr lvl="1"/>
            <a:r>
              <a:rPr lang="en-US" dirty="0">
                <a:latin typeface="+mn-lt"/>
              </a:rPr>
              <a:t>A coin flip from a fair coin encodes 1 bit of information.</a:t>
            </a:r>
          </a:p>
          <a:p>
            <a:pPr marL="457046" lvl="1" indent="0">
              <a:buNone/>
            </a:pPr>
            <a:r>
              <a:rPr lang="en-US" dirty="0">
                <a:latin typeface="+mn-lt"/>
              </a:rPr>
              <a:t>                   p =1/2, and then –log</a:t>
            </a:r>
            <a:r>
              <a:rPr lang="en-US" baseline="-25000" dirty="0">
                <a:latin typeface="+mn-lt"/>
              </a:rPr>
              <a:t>2</a:t>
            </a:r>
            <a:r>
              <a:rPr lang="en-US" dirty="0">
                <a:latin typeface="+mn-lt"/>
              </a:rPr>
              <a:t>(1/2) = 1 bit</a:t>
            </a:r>
          </a:p>
          <a:p>
            <a:pPr lvl="1"/>
            <a:r>
              <a:rPr lang="en-US" dirty="0">
                <a:latin typeface="+mn-lt"/>
              </a:rPr>
              <a:t>For an event with probability 1, we don’t need any bits.</a:t>
            </a:r>
          </a:p>
          <a:p>
            <a:pPr marL="457046" lvl="1" indent="0">
              <a:buNone/>
            </a:pPr>
            <a:r>
              <a:rPr lang="en-US" dirty="0">
                <a:latin typeface="+mn-lt"/>
              </a:rPr>
              <a:t>                    p =1, and then –log</a:t>
            </a:r>
            <a:r>
              <a:rPr lang="en-US" baseline="-25000" dirty="0">
                <a:latin typeface="+mn-lt"/>
              </a:rPr>
              <a:t>2</a:t>
            </a:r>
            <a:r>
              <a:rPr lang="en-US" dirty="0">
                <a:latin typeface="+mn-lt"/>
              </a:rPr>
              <a:t>(1) = 0 bits  </a:t>
            </a:r>
          </a:p>
        </p:txBody>
      </p:sp>
    </p:spTree>
    <p:extLst>
      <p:ext uri="{BB962C8B-B14F-4D97-AF65-F5344CB8AC3E}">
        <p14:creationId xmlns:p14="http://schemas.microsoft.com/office/powerpoint/2010/main" val="21303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72996" y="707354"/>
            <a:ext cx="11678749" cy="5290388"/>
          </a:xfrm>
        </p:spPr>
        <p:txBody>
          <a:bodyPr/>
          <a:lstStyle/>
          <a:p>
            <a:r>
              <a:rPr lang="en-US" dirty="0">
                <a:latin typeface="+mn-lt"/>
              </a:rPr>
              <a:t>If we had many events, with probabilities [p</a:t>
            </a:r>
            <a:r>
              <a:rPr lang="en-US" baseline="-25000" dirty="0">
                <a:latin typeface="+mn-lt"/>
              </a:rPr>
              <a:t>1,</a:t>
            </a:r>
            <a:r>
              <a:rPr lang="is-IS" baseline="-25000" dirty="0">
                <a:latin typeface="+mn-lt"/>
              </a:rPr>
              <a:t>…,</a:t>
            </a:r>
            <a:r>
              <a:rPr lang="is-IS" dirty="0">
                <a:latin typeface="+mn-lt"/>
              </a:rPr>
              <a:t>p</a:t>
            </a:r>
            <a:r>
              <a:rPr lang="is-IS" baseline="-25000" dirty="0">
                <a:latin typeface="+mn-lt"/>
              </a:rPr>
              <a:t>M</a:t>
            </a:r>
            <a:r>
              <a:rPr lang="is-IS" dirty="0">
                <a:latin typeface="+mn-lt"/>
              </a:rPr>
              <a:t>]</a:t>
            </a:r>
            <a:r>
              <a:rPr lang="en-US" dirty="0">
                <a:latin typeface="+mn-lt"/>
              </a:rPr>
              <a:t>, what is their mean information?</a:t>
            </a:r>
          </a:p>
          <a:p>
            <a:pPr marL="0" indent="0">
              <a:buNone/>
            </a:pPr>
            <a:endParaRPr lang="en-US" dirty="0">
              <a:latin typeface="+mn-lt"/>
            </a:endParaRPr>
          </a:p>
          <a:p>
            <a:pPr marL="0" indent="0">
              <a:buNone/>
            </a:pPr>
            <a:endParaRPr lang="en-US" dirty="0">
              <a:latin typeface="+mn-lt"/>
            </a:endParaRPr>
          </a:p>
          <a:p>
            <a:r>
              <a:rPr lang="en-US" dirty="0">
                <a:latin typeface="+mn-lt"/>
              </a:rPr>
              <a:t>If there are only 2 events (binary) with probabilities p and 1-p, </a:t>
            </a:r>
          </a:p>
          <a:p>
            <a:pPr marL="0" indent="0">
              <a:buNone/>
            </a:pPr>
            <a:endParaRPr lang="en-US" dirty="0">
              <a:latin typeface="+mn-lt"/>
            </a:endParaRPr>
          </a:p>
          <a:p>
            <a:r>
              <a:rPr lang="en-US" dirty="0">
                <a:latin typeface="+mn-lt"/>
              </a:rPr>
              <a:t>If the probabilities are ½ and ½:</a:t>
            </a:r>
          </a:p>
          <a:p>
            <a:endParaRPr lang="en-US" dirty="0"/>
          </a:p>
        </p:txBody>
      </p:sp>
      <p:graphicFrame>
        <p:nvGraphicFramePr>
          <p:cNvPr id="6" name="Object 5"/>
          <p:cNvGraphicFramePr>
            <a:graphicFrameLocks noChangeAspect="1"/>
          </p:cNvGraphicFramePr>
          <p:nvPr/>
        </p:nvGraphicFramePr>
        <p:xfrm>
          <a:off x="1957415" y="3871032"/>
          <a:ext cx="8156414" cy="589532"/>
        </p:xfrm>
        <a:graphic>
          <a:graphicData uri="http://schemas.openxmlformats.org/presentationml/2006/ole">
            <mc:AlternateContent xmlns:mc="http://schemas.openxmlformats.org/markup-compatibility/2006">
              <mc:Choice xmlns:v="urn:schemas-microsoft-com:vml" Requires="v">
                <p:oleObj spid="_x0000_s1035" name="Equation" r:id="rId4" imgW="2806700" imgH="203200" progId="Equation.DSMT4">
                  <p:embed/>
                </p:oleObj>
              </mc:Choice>
              <mc:Fallback>
                <p:oleObj name="Equation" r:id="rId4" imgW="2806700" imgH="203200" progId="Equation.DSMT4">
                  <p:embed/>
                  <p:pic>
                    <p:nvPicPr>
                      <p:cNvPr id="6" name="Object 5"/>
                      <p:cNvPicPr/>
                      <p:nvPr/>
                    </p:nvPicPr>
                    <p:blipFill>
                      <a:blip r:embed="rId5"/>
                      <a:stretch>
                        <a:fillRect/>
                      </a:stretch>
                    </p:blipFill>
                    <p:spPr>
                      <a:xfrm>
                        <a:off x="1957415" y="3871032"/>
                        <a:ext cx="8156414" cy="589532"/>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791857" y="5160664"/>
          <a:ext cx="4895850" cy="1150937"/>
        </p:xfrm>
        <a:graphic>
          <a:graphicData uri="http://schemas.openxmlformats.org/presentationml/2006/ole">
            <mc:AlternateContent xmlns:mc="http://schemas.openxmlformats.org/markup-compatibility/2006">
              <mc:Choice xmlns:v="urn:schemas-microsoft-com:vml" Requires="v">
                <p:oleObj spid="_x0000_s1036" name="Equation" r:id="rId6" imgW="1943100" imgH="457200" progId="Equation.DSMT4">
                  <p:embed/>
                </p:oleObj>
              </mc:Choice>
              <mc:Fallback>
                <p:oleObj name="Equation" r:id="rId6" imgW="1943100" imgH="457200" progId="Equation.DSMT4">
                  <p:embed/>
                  <p:pic>
                    <p:nvPicPr>
                      <p:cNvPr id="7" name="Object 6"/>
                      <p:cNvPicPr/>
                      <p:nvPr/>
                    </p:nvPicPr>
                    <p:blipFill>
                      <a:blip r:embed="rId7"/>
                      <a:stretch>
                        <a:fillRect/>
                      </a:stretch>
                    </p:blipFill>
                    <p:spPr>
                      <a:xfrm>
                        <a:off x="791857" y="516066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6869555" y="5287860"/>
          <a:ext cx="3776662" cy="671513"/>
        </p:xfrm>
        <a:graphic>
          <a:graphicData uri="http://schemas.openxmlformats.org/presentationml/2006/ole">
            <mc:AlternateContent xmlns:mc="http://schemas.openxmlformats.org/markup-compatibility/2006">
              <mc:Choice xmlns:v="urn:schemas-microsoft-com:vml" Requires="v">
                <p:oleObj spid="_x0000_s1037" name="Equation" r:id="rId8" imgW="1498600" imgH="266700" progId="Equation.DSMT4">
                  <p:embed/>
                </p:oleObj>
              </mc:Choice>
              <mc:Fallback>
                <p:oleObj name="Equation" r:id="rId8" imgW="1498600" imgH="266700" progId="Equation.DSMT4">
                  <p:embed/>
                  <p:pic>
                    <p:nvPicPr>
                      <p:cNvPr id="8" name="Object 7"/>
                      <p:cNvPicPr/>
                      <p:nvPr/>
                    </p:nvPicPr>
                    <p:blipFill>
                      <a:blip r:embed="rId9"/>
                      <a:stretch>
                        <a:fillRect/>
                      </a:stretch>
                    </p:blipFill>
                    <p:spPr>
                      <a:xfrm>
                        <a:off x="6869555" y="5287860"/>
                        <a:ext cx="3776662" cy="671513"/>
                      </a:xfrm>
                      <a:prstGeom prst="rect">
                        <a:avLst/>
                      </a:prstGeom>
                    </p:spPr>
                  </p:pic>
                </p:oleObj>
              </mc:Fallback>
            </mc:AlternateContent>
          </a:graphicData>
        </a:graphic>
      </p:graphicFrame>
      <p:sp>
        <p:nvSpPr>
          <p:cNvPr id="10" name="TextBox 9"/>
          <p:cNvSpPr txBox="1"/>
          <p:nvPr/>
        </p:nvSpPr>
        <p:spPr>
          <a:xfrm>
            <a:off x="6586470" y="4575908"/>
            <a:ext cx="5204373" cy="523220"/>
          </a:xfrm>
          <a:prstGeom prst="rect">
            <a:avLst/>
          </a:prstGeom>
          <a:noFill/>
        </p:spPr>
        <p:txBody>
          <a:bodyPr wrap="none" rtlCol="0">
            <a:spAutoFit/>
          </a:bodyPr>
          <a:lstStyle/>
          <a:p>
            <a:r>
              <a:rPr lang="en-US" sz="2800" dirty="0"/>
              <a:t>If the probabilities are .99 and .01:</a:t>
            </a:r>
          </a:p>
        </p:txBody>
      </p:sp>
      <p:sp>
        <p:nvSpPr>
          <p:cNvPr id="9" name="TextBox 8">
            <a:extLst>
              <a:ext uri="{FF2B5EF4-FFF2-40B4-BE49-F238E27FC236}">
                <a16:creationId xmlns:a16="http://schemas.microsoft.com/office/drawing/2014/main" id="{8F89525A-FEDF-4E79-8820-46CD64830BE1}"/>
              </a:ext>
            </a:extLst>
          </p:cNvPr>
          <p:cNvSpPr txBox="1"/>
          <p:nvPr/>
        </p:nvSpPr>
        <p:spPr>
          <a:xfrm>
            <a:off x="9756390" y="1304508"/>
            <a:ext cx="1779654" cy="630942"/>
          </a:xfrm>
          <a:prstGeom prst="rect">
            <a:avLst/>
          </a:prstGeom>
          <a:noFill/>
        </p:spPr>
        <p:txBody>
          <a:bodyPr wrap="none" rtlCol="0">
            <a:spAutoFit/>
          </a:bodyPr>
          <a:lstStyle/>
          <a:p>
            <a:r>
              <a:rPr lang="en-US" sz="3500" dirty="0">
                <a:solidFill>
                  <a:srgbClr val="800000"/>
                </a:solidFill>
              </a:rPr>
              <a:t>Entropy!</a:t>
            </a:r>
          </a:p>
        </p:txBody>
      </p:sp>
      <p:cxnSp>
        <p:nvCxnSpPr>
          <p:cNvPr id="5" name="Straight Arrow Connector 4">
            <a:extLst>
              <a:ext uri="{FF2B5EF4-FFF2-40B4-BE49-F238E27FC236}">
                <a16:creationId xmlns:a16="http://schemas.microsoft.com/office/drawing/2014/main" id="{98AF09B9-E971-41CC-B644-535A03A993B3}"/>
              </a:ext>
            </a:extLst>
          </p:cNvPr>
          <p:cNvCxnSpPr>
            <a:cxnSpLocks/>
          </p:cNvCxnSpPr>
          <p:nvPr/>
        </p:nvCxnSpPr>
        <p:spPr>
          <a:xfrm flipH="1">
            <a:off x="9086218" y="1570140"/>
            <a:ext cx="691638" cy="50861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648C80-BE35-4D9D-BF70-DBBD2C71BC5F}"/>
              </a:ext>
            </a:extLst>
          </p:cNvPr>
          <p:cNvPicPr>
            <a:picLocks noChangeAspect="1"/>
          </p:cNvPicPr>
          <p:nvPr/>
        </p:nvPicPr>
        <p:blipFill>
          <a:blip r:embed="rId10"/>
          <a:stretch>
            <a:fillRect/>
          </a:stretch>
        </p:blipFill>
        <p:spPr>
          <a:xfrm>
            <a:off x="452063" y="1838303"/>
            <a:ext cx="4533919" cy="1234444"/>
          </a:xfrm>
          <a:prstGeom prst="rect">
            <a:avLst/>
          </a:prstGeom>
        </p:spPr>
      </p:pic>
      <p:pic>
        <p:nvPicPr>
          <p:cNvPr id="13" name="Picture 12">
            <a:extLst>
              <a:ext uri="{FF2B5EF4-FFF2-40B4-BE49-F238E27FC236}">
                <a16:creationId xmlns:a16="http://schemas.microsoft.com/office/drawing/2014/main" id="{3003CCE1-EE08-467E-B550-40C79C3653A4}"/>
              </a:ext>
            </a:extLst>
          </p:cNvPr>
          <p:cNvPicPr>
            <a:picLocks noChangeAspect="1"/>
          </p:cNvPicPr>
          <p:nvPr/>
        </p:nvPicPr>
        <p:blipFill>
          <a:blip r:embed="rId11"/>
          <a:stretch>
            <a:fillRect/>
          </a:stretch>
        </p:blipFill>
        <p:spPr>
          <a:xfrm>
            <a:off x="4985982" y="1846974"/>
            <a:ext cx="3032454" cy="1229375"/>
          </a:xfrm>
          <a:prstGeom prst="rect">
            <a:avLst/>
          </a:prstGeom>
        </p:spPr>
      </p:pic>
      <p:pic>
        <p:nvPicPr>
          <p:cNvPr id="14" name="Picture 13">
            <a:extLst>
              <a:ext uri="{FF2B5EF4-FFF2-40B4-BE49-F238E27FC236}">
                <a16:creationId xmlns:a16="http://schemas.microsoft.com/office/drawing/2014/main" id="{3305B1D6-FAE7-4482-B370-6D4513397C6B}"/>
              </a:ext>
            </a:extLst>
          </p:cNvPr>
          <p:cNvPicPr>
            <a:picLocks noChangeAspect="1"/>
          </p:cNvPicPr>
          <p:nvPr/>
        </p:nvPicPr>
        <p:blipFill>
          <a:blip r:embed="rId12"/>
          <a:stretch>
            <a:fillRect/>
          </a:stretch>
        </p:blipFill>
        <p:spPr>
          <a:xfrm>
            <a:off x="8141750" y="2199938"/>
            <a:ext cx="3025832" cy="511175"/>
          </a:xfrm>
          <a:prstGeom prst="rect">
            <a:avLst/>
          </a:prstGeom>
        </p:spPr>
      </p:pic>
      <p:sp>
        <p:nvSpPr>
          <p:cNvPr id="16" name="Title 1">
            <a:extLst>
              <a:ext uri="{FF2B5EF4-FFF2-40B4-BE49-F238E27FC236}">
                <a16:creationId xmlns:a16="http://schemas.microsoft.com/office/drawing/2014/main" id="{B99881BC-AB50-42C6-AB29-DCBEFEAA82E4}"/>
              </a:ext>
            </a:extLst>
          </p:cNvPr>
          <p:cNvSpPr>
            <a:spLocks noGrp="1"/>
          </p:cNvSpPr>
          <p:nvPr>
            <p:ph type="title"/>
          </p:nvPr>
        </p:nvSpPr>
        <p:spPr>
          <a:xfrm>
            <a:off x="379514" y="182215"/>
            <a:ext cx="11524432" cy="1063487"/>
          </a:xfrm>
        </p:spPr>
        <p:txBody>
          <a:bodyPr/>
          <a:lstStyle/>
          <a:p>
            <a:r>
              <a:rPr lang="en-US" dirty="0">
                <a:latin typeface="+mn-lt"/>
                <a:cs typeface="Segoe UI Semilight" panose="020B0402040204020203" pitchFamily="34" charset="0"/>
              </a:rPr>
              <a:t>Information</a:t>
            </a:r>
          </a:p>
        </p:txBody>
      </p:sp>
    </p:spTree>
    <p:extLst>
      <p:ext uri="{BB962C8B-B14F-4D97-AF65-F5344CB8AC3E}">
        <p14:creationId xmlns:p14="http://schemas.microsoft.com/office/powerpoint/2010/main" val="32290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42277"/>
            <a:ext cx="11525250" cy="4801803"/>
          </a:xfrm>
        </p:spPr>
        <p:txBody>
          <a:bodyPr/>
          <a:lstStyle/>
          <a:p>
            <a:r>
              <a:rPr lang="en-US" dirty="0">
                <a:solidFill>
                  <a:schemeClr val="bg1"/>
                </a:solidFill>
              </a:rPr>
              <a:t>If we had many events, with probabilities [p</a:t>
            </a:r>
            <a:r>
              <a:rPr lang="en-US" baseline="-25000" dirty="0">
                <a:solidFill>
                  <a:schemeClr val="bg1"/>
                </a:solidFill>
              </a:rPr>
              <a:t>1,</a:t>
            </a:r>
            <a:r>
              <a:rPr lang="is-IS" baseline="-25000" dirty="0">
                <a:solidFill>
                  <a:schemeClr val="bg1"/>
                </a:solidFill>
              </a:rPr>
              <a:t>…,</a:t>
            </a:r>
            <a:r>
              <a:rPr lang="is-IS" dirty="0">
                <a:solidFill>
                  <a:schemeClr val="bg1"/>
                </a:solidFill>
              </a:rPr>
              <a:t>p</a:t>
            </a:r>
            <a:r>
              <a:rPr lang="is-IS" baseline="-25000" dirty="0">
                <a:solidFill>
                  <a:schemeClr val="bg1"/>
                </a:solidFill>
              </a:rPr>
              <a:t>M</a:t>
            </a:r>
            <a:r>
              <a:rPr lang="is-IS" dirty="0">
                <a:solidFill>
                  <a:schemeClr val="bg1"/>
                </a:solidFill>
              </a:rPr>
              <a:t>]</a:t>
            </a:r>
            <a:r>
              <a:rPr lang="en-US" dirty="0">
                <a:solidFill>
                  <a:schemeClr val="bg1"/>
                </a:solidFill>
              </a:rPr>
              <a:t>, what is their mean information?</a:t>
            </a: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If there are only 2 events (binary) with probabilities p and 1-p, </a:t>
            </a:r>
          </a:p>
          <a:p>
            <a:endParaRPr lang="en-US" dirty="0"/>
          </a:p>
          <a:p>
            <a:pPr marL="0" indent="0">
              <a:buNone/>
            </a:pPr>
            <a:r>
              <a:rPr lang="en-US" dirty="0"/>
              <a:t>If the probabilities are ½ and ½:</a:t>
            </a:r>
          </a:p>
          <a:p>
            <a:endParaRPr lang="en-US" dirty="0"/>
          </a:p>
        </p:txBody>
      </p:sp>
      <p:graphicFrame>
        <p:nvGraphicFramePr>
          <p:cNvPr id="7" name="Object 6"/>
          <p:cNvGraphicFramePr>
            <a:graphicFrameLocks noChangeAspect="1"/>
          </p:cNvGraphicFramePr>
          <p:nvPr/>
        </p:nvGraphicFramePr>
        <p:xfrm>
          <a:off x="717121" y="5287504"/>
          <a:ext cx="4895850" cy="1150937"/>
        </p:xfrm>
        <a:graphic>
          <a:graphicData uri="http://schemas.openxmlformats.org/presentationml/2006/ole">
            <mc:AlternateContent xmlns:mc="http://schemas.openxmlformats.org/markup-compatibility/2006">
              <mc:Choice xmlns:v="urn:schemas-microsoft-com:vml" Requires="v">
                <p:oleObj spid="_x0000_s2056" name="Equation" r:id="rId4" imgW="1943100" imgH="457200" progId="Equation.DSMT4">
                  <p:embed/>
                </p:oleObj>
              </mc:Choice>
              <mc:Fallback>
                <p:oleObj name="Equation" r:id="rId4" imgW="1943100" imgH="457200" progId="Equation.DSMT4">
                  <p:embed/>
                  <p:pic>
                    <p:nvPicPr>
                      <p:cNvPr id="7" name="Object 6"/>
                      <p:cNvPicPr/>
                      <p:nvPr/>
                    </p:nvPicPr>
                    <p:blipFill>
                      <a:blip r:embed="rId5"/>
                      <a:stretch>
                        <a:fillRect/>
                      </a:stretch>
                    </p:blipFill>
                    <p:spPr>
                      <a:xfrm>
                        <a:off x="717121" y="528750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7319727" y="5527215"/>
          <a:ext cx="3776662" cy="671513"/>
        </p:xfrm>
        <a:graphic>
          <a:graphicData uri="http://schemas.openxmlformats.org/presentationml/2006/ole">
            <mc:AlternateContent xmlns:mc="http://schemas.openxmlformats.org/markup-compatibility/2006">
              <mc:Choice xmlns:v="urn:schemas-microsoft-com:vml" Requires="v">
                <p:oleObj spid="_x0000_s2057" name="Equation" r:id="rId6" imgW="1498600" imgH="266700" progId="Equation.DSMT4">
                  <p:embed/>
                </p:oleObj>
              </mc:Choice>
              <mc:Fallback>
                <p:oleObj name="Equation" r:id="rId6" imgW="1498600" imgH="266700" progId="Equation.DSMT4">
                  <p:embed/>
                  <p:pic>
                    <p:nvPicPr>
                      <p:cNvPr id="8" name="Object 7"/>
                      <p:cNvPicPr/>
                      <p:nvPr/>
                    </p:nvPicPr>
                    <p:blipFill>
                      <a:blip r:embed="rId7"/>
                      <a:stretch>
                        <a:fillRect/>
                      </a:stretch>
                    </p:blipFill>
                    <p:spPr>
                      <a:xfrm>
                        <a:off x="7319727" y="5527215"/>
                        <a:ext cx="3776662" cy="671513"/>
                      </a:xfrm>
                      <a:prstGeom prst="rect">
                        <a:avLst/>
                      </a:prstGeom>
                    </p:spPr>
                  </p:pic>
                </p:oleObj>
              </mc:Fallback>
            </mc:AlternateContent>
          </a:graphicData>
        </a:graphic>
      </p:graphicFrame>
      <p:sp>
        <p:nvSpPr>
          <p:cNvPr id="10" name="TextBox 9"/>
          <p:cNvSpPr txBox="1"/>
          <p:nvPr/>
        </p:nvSpPr>
        <p:spPr>
          <a:xfrm>
            <a:off x="6527633" y="4591597"/>
            <a:ext cx="5614237" cy="523220"/>
          </a:xfrm>
          <a:prstGeom prst="rect">
            <a:avLst/>
          </a:prstGeom>
          <a:noFill/>
        </p:spPr>
        <p:txBody>
          <a:bodyPr wrap="none" rtlCol="0">
            <a:spAutoFit/>
          </a:bodyPr>
          <a:lstStyle/>
          <a:p>
            <a:r>
              <a:rPr lang="en-US" sz="2800" dirty="0">
                <a:latin typeface="Segoe UI light"/>
                <a:cs typeface="Segoe UI light"/>
              </a:rPr>
              <a:t>If the probabilities are .99 and .01:</a:t>
            </a:r>
          </a:p>
        </p:txBody>
      </p:sp>
      <p:pic>
        <p:nvPicPr>
          <p:cNvPr id="2" name="Picture 1" descr="Screen Shot 2016-03-21 at 1.48.3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32" y="1109245"/>
            <a:ext cx="4658369" cy="3481917"/>
          </a:xfrm>
          <a:prstGeom prst="rect">
            <a:avLst/>
          </a:prstGeom>
        </p:spPr>
      </p:pic>
      <p:pic>
        <p:nvPicPr>
          <p:cNvPr id="9" name="Picture 8" descr="Screen Shot 2016-03-21 at 1.49.3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365" y="1117712"/>
            <a:ext cx="4579930" cy="3439583"/>
          </a:xfrm>
          <a:prstGeom prst="rect">
            <a:avLst/>
          </a:prstGeom>
        </p:spPr>
      </p:pic>
      <p:sp>
        <p:nvSpPr>
          <p:cNvPr id="11" name="Title 1">
            <a:extLst>
              <a:ext uri="{FF2B5EF4-FFF2-40B4-BE49-F238E27FC236}">
                <a16:creationId xmlns:a16="http://schemas.microsoft.com/office/drawing/2014/main" id="{65DD4AD2-DFBD-423E-A419-EA5017420EC5}"/>
              </a:ext>
            </a:extLst>
          </p:cNvPr>
          <p:cNvSpPr>
            <a:spLocks noGrp="1"/>
          </p:cNvSpPr>
          <p:nvPr>
            <p:ph type="title"/>
          </p:nvPr>
        </p:nvSpPr>
        <p:spPr>
          <a:xfrm>
            <a:off x="379514" y="182215"/>
            <a:ext cx="11524432" cy="1063487"/>
          </a:xfrm>
        </p:spPr>
        <p:txBody>
          <a:bodyPr/>
          <a:lstStyle/>
          <a:p>
            <a:r>
              <a:rPr lang="en-US" dirty="0">
                <a:latin typeface="+mn-lt"/>
              </a:rPr>
              <a:t>Information</a:t>
            </a:r>
          </a:p>
        </p:txBody>
      </p:sp>
    </p:spTree>
    <p:extLst>
      <p:ext uri="{BB962C8B-B14F-4D97-AF65-F5344CB8AC3E}">
        <p14:creationId xmlns:p14="http://schemas.microsoft.com/office/powerpoint/2010/main" val="35912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Information</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877060"/>
            <a:ext cx="4864953" cy="5290388"/>
          </a:xfrm>
        </p:spPr>
        <p:txBody>
          <a:bodyPr/>
          <a:lstStyle/>
          <a:p>
            <a:r>
              <a:rPr lang="en-US" dirty="0">
                <a:latin typeface="+mn-lt"/>
              </a:rPr>
              <a:t>Entropy changes with the probability of an event</a:t>
            </a:r>
          </a:p>
          <a:p>
            <a:r>
              <a:rPr lang="en-US" dirty="0">
                <a:latin typeface="+mn-lt"/>
              </a:rPr>
              <a:t>Max entropy when max uncertainty, </a:t>
            </a:r>
            <a:br>
              <a:rPr lang="en-US" dirty="0">
                <a:latin typeface="+mn-lt"/>
              </a:rPr>
            </a:br>
            <a:r>
              <a:rPr lang="en-US" dirty="0">
                <a:latin typeface="+mn-lt"/>
              </a:rPr>
              <a:t>p = 0.5 – can’t predict next event</a:t>
            </a:r>
          </a:p>
          <a:p>
            <a:r>
              <a:rPr lang="en-US" dirty="0">
                <a:latin typeface="+mn-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mn-lt"/>
                <a:cs typeface="Segoe UI" panose="020B0502040204020203" pitchFamily="34" charset="0"/>
              </a:rPr>
              <a:t>How can we apply </a:t>
            </a:r>
            <a:r>
              <a:rPr lang="en-US" sz="2800" b="1" dirty="0">
                <a:latin typeface="+mn-lt"/>
                <a:cs typeface="Segoe UI" panose="020B0502040204020203" pitchFamily="34" charset="0"/>
              </a:rPr>
              <a:t>Shannon Entropy</a:t>
            </a:r>
            <a:r>
              <a:rPr lang="en-US" sz="2800" dirty="0">
                <a:latin typeface="+mn-lt"/>
                <a:cs typeface="Segoe UI" panose="020B0502040204020203" pitchFamily="34" charset="0"/>
              </a:rPr>
              <a:t>? </a:t>
            </a:r>
            <a:endParaRPr lang="en-US" sz="2800" b="1" dirty="0">
              <a:latin typeface="+mn-lt"/>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We are working with probability distributions, so: </a:t>
            </a:r>
            <a:endParaRPr lang="en-US" sz="2800" b="1" dirty="0">
              <a:latin typeface="+mn-lt"/>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n-lt"/>
                <a:cs typeface="Segoe UI" panose="020B0502040204020203" pitchFamily="34" charset="0"/>
              </a:rPr>
              <a:t>Where: </a:t>
            </a:r>
            <a:endParaRPr lang="en-US" sz="2800" b="1" dirty="0">
              <a:latin typeface="+mn-lt"/>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02E0-8834-4A3F-B84B-C334800C9753}"/>
              </a:ext>
            </a:extLst>
          </p:cNvPr>
          <p:cNvSpPr>
            <a:spLocks noGrp="1"/>
          </p:cNvSpPr>
          <p:nvPr>
            <p:ph type="title"/>
          </p:nvPr>
        </p:nvSpPr>
        <p:spPr>
          <a:xfrm>
            <a:off x="838198" y="262439"/>
            <a:ext cx="11073849" cy="583504"/>
          </a:xfrm>
        </p:spPr>
        <p:txBody>
          <a:bodyPr>
            <a:normAutofit fontScale="90000"/>
          </a:bodyPr>
          <a:lstStyle/>
          <a:p>
            <a:r>
              <a:rPr lang="en-US" dirty="0">
                <a:latin typeface="+mn-lt"/>
              </a:rPr>
              <a:t>Autonomous vehicle Application of Deep Learning</a:t>
            </a:r>
          </a:p>
        </p:txBody>
      </p:sp>
      <p:sp>
        <p:nvSpPr>
          <p:cNvPr id="5" name="TextBox 4">
            <a:extLst>
              <a:ext uri="{FF2B5EF4-FFF2-40B4-BE49-F238E27FC236}">
                <a16:creationId xmlns:a16="http://schemas.microsoft.com/office/drawing/2014/main" id="{6602666B-3A66-442A-8183-0B640B8F2638}"/>
              </a:ext>
            </a:extLst>
          </p:cNvPr>
          <p:cNvSpPr txBox="1"/>
          <p:nvPr/>
        </p:nvSpPr>
        <p:spPr>
          <a:xfrm>
            <a:off x="658498" y="4840940"/>
            <a:ext cx="10875003" cy="1231106"/>
          </a:xfrm>
          <a:prstGeom prst="rect">
            <a:avLst/>
          </a:prstGeom>
          <a:noFill/>
        </p:spPr>
        <p:txBody>
          <a:bodyPr wrap="square" rtlCol="0">
            <a:spAutoFit/>
          </a:bodyPr>
          <a:lstStyle/>
          <a:p>
            <a:r>
              <a:rPr lang="en-US" sz="2800" dirty="0"/>
              <a:t>Learning to track and identify moving objects in the environment</a:t>
            </a:r>
          </a:p>
          <a:p>
            <a:endParaRPr lang="en-US" sz="2800" dirty="0"/>
          </a:p>
          <a:p>
            <a:r>
              <a:rPr lang="en-US">
                <a:hlinkClick r:id="rId2"/>
              </a:rPr>
              <a:t>https://heartbeat.comet.ml/introduction-to-basic-object-detection-algorithms-b77295a95a63</a:t>
            </a:r>
            <a:r>
              <a:rPr lang="en-US"/>
              <a:t> </a:t>
            </a:r>
            <a:endParaRPr lang="en-US" dirty="0"/>
          </a:p>
        </p:txBody>
      </p:sp>
      <p:pic>
        <p:nvPicPr>
          <p:cNvPr id="2050" name="Picture 2">
            <a:extLst>
              <a:ext uri="{FF2B5EF4-FFF2-40B4-BE49-F238E27FC236}">
                <a16:creationId xmlns:a16="http://schemas.microsoft.com/office/drawing/2014/main" id="{24E09709-50A6-4A78-9BEA-36FA675F8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643" y="938441"/>
            <a:ext cx="7822095" cy="391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12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etc. for classification</a:t>
                </a:r>
              </a:p>
            </p:txBody>
          </p:sp>
        </mc:Choice>
        <mc:Fallback>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486573"/>
          </a:xfrm>
        </p:spPr>
        <p:txBody>
          <a:bodyPr>
            <a:normAutofit fontScale="90000"/>
          </a:bodyPr>
          <a:lstStyle/>
          <a:p>
            <a:r>
              <a:rPr lang="en-US" dirty="0">
                <a:latin typeface="+mn-lt"/>
              </a:rPr>
              <a:t>About your Instructor: Steve Elston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26528" y="1453248"/>
            <a:ext cx="10515600" cy="4538867"/>
          </a:xfrm>
        </p:spPr>
        <p:txBody>
          <a:bodyPr>
            <a:normAutofit lnSpcReduction="10000"/>
          </a:bodyPr>
          <a:lstStyle/>
          <a:p>
            <a:pPr>
              <a:spcBef>
                <a:spcPts val="300"/>
              </a:spcBef>
            </a:pPr>
            <a:r>
              <a:rPr lang="en-US" sz="2800" b="0" dirty="0">
                <a:latin typeface="+mn-lt"/>
                <a:cs typeface="Arial" panose="020B0604020202020204" pitchFamily="34" charset="0"/>
              </a:rPr>
              <a:t>Instructor for UW since 2017</a:t>
            </a:r>
          </a:p>
          <a:p>
            <a:pPr>
              <a:spcBef>
                <a:spcPts val="300"/>
              </a:spcBef>
            </a:pPr>
            <a:r>
              <a:rPr lang="en-US" sz="2800" b="0" dirty="0">
                <a:latin typeface="+mn-lt"/>
                <a:cs typeface="Arial" panose="020B0604020202020204" pitchFamily="34" charset="0"/>
              </a:rPr>
              <a:t>Data science consultant with several decades of experience</a:t>
            </a:r>
          </a:p>
          <a:p>
            <a:pPr>
              <a:spcBef>
                <a:spcPts val="300"/>
              </a:spcBef>
            </a:pPr>
            <a:r>
              <a:rPr lang="en-US" sz="2800" b="0" dirty="0">
                <a:latin typeface="+mn-lt"/>
                <a:cs typeface="Arial" panose="020B0604020202020204" pitchFamily="34" charset="0"/>
              </a:rPr>
              <a:t>Lead team that commercialized Bell Labs S, now open source R</a:t>
            </a:r>
          </a:p>
          <a:p>
            <a:pPr>
              <a:spcBef>
                <a:spcPts val="300"/>
              </a:spcBef>
            </a:pPr>
            <a:r>
              <a:rPr lang="en-US" sz="2800" b="0" dirty="0">
                <a:latin typeface="+mn-lt"/>
                <a:cs typeface="Arial" panose="020B0604020202020204" pitchFamily="34" charset="0"/>
              </a:rPr>
              <a:t>Company co-founder and held executive positions in several industries </a:t>
            </a:r>
          </a:p>
          <a:p>
            <a:pPr>
              <a:spcBef>
                <a:spcPts val="300"/>
              </a:spcBef>
            </a:pPr>
            <a:r>
              <a:rPr lang="en-US" sz="2800" b="0" dirty="0">
                <a:latin typeface="+mn-lt"/>
                <a:cs typeface="Arial" panose="020B0604020202020204" pitchFamily="34" charset="0"/>
              </a:rPr>
              <a:t>Creator of multiple edX courses, author of books and articles </a:t>
            </a:r>
          </a:p>
          <a:p>
            <a:pPr>
              <a:spcBef>
                <a:spcPts val="300"/>
              </a:spcBef>
            </a:pPr>
            <a:r>
              <a:rPr lang="en-US" sz="2800" b="0" dirty="0">
                <a:latin typeface="+mn-lt"/>
                <a:cs typeface="Arial" panose="020B0604020202020204" pitchFamily="34" charset="0"/>
              </a:rPr>
              <a:t>Holder of several patents</a:t>
            </a:r>
          </a:p>
          <a:p>
            <a:pPr>
              <a:spcBef>
                <a:spcPts val="300"/>
              </a:spcBef>
            </a:pPr>
            <a:r>
              <a:rPr lang="en-US" sz="2800" b="0" dirty="0">
                <a:latin typeface="+mn-lt"/>
                <a:cs typeface="Arial" panose="020B0604020202020204" pitchFamily="34" charset="0"/>
              </a:rPr>
              <a:t>BS, physics and math (minor), University of New Mexico</a:t>
            </a:r>
          </a:p>
          <a:p>
            <a:pPr>
              <a:spcBef>
                <a:spcPts val="300"/>
              </a:spcBef>
            </a:pPr>
            <a:r>
              <a:rPr lang="en-US" sz="2800" b="0" dirty="0">
                <a:latin typeface="+mn-lt"/>
                <a:cs typeface="Arial" panose="020B0604020202020204" pitchFamily="34" charset="0"/>
              </a:rPr>
              <a:t>MS and PhD, geophysics, Princeton University – John von Neuman Supercomputing Fellow</a:t>
            </a:r>
          </a:p>
        </p:txBody>
      </p:sp>
      <p:pic>
        <p:nvPicPr>
          <p:cNvPr id="5" name="Picture 4">
            <a:extLst>
              <a:ext uri="{FF2B5EF4-FFF2-40B4-BE49-F238E27FC236}">
                <a16:creationId xmlns:a16="http://schemas.microsoft.com/office/drawing/2014/main" id="{72A9FBFE-8924-49BD-9D2A-723640CD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611" y="2073493"/>
            <a:ext cx="1714500" cy="2222500"/>
          </a:xfrm>
          <a:prstGeom prst="rect">
            <a:avLst/>
          </a:prstGeom>
        </p:spPr>
      </p:pic>
    </p:spTree>
    <p:extLst>
      <p:ext uri="{BB962C8B-B14F-4D97-AF65-F5344CB8AC3E}">
        <p14:creationId xmlns:p14="http://schemas.microsoft.com/office/powerpoint/2010/main" val="25059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95297" y="509163"/>
            <a:ext cx="10515600" cy="486573"/>
          </a:xfrm>
        </p:spPr>
        <p:txBody>
          <a:bodyPr>
            <a:normAutofit fontScale="90000"/>
          </a:bodyPr>
          <a:lstStyle/>
          <a:p>
            <a:r>
              <a:rPr lang="en-US" dirty="0">
                <a:latin typeface="+mn-lt"/>
              </a:rPr>
              <a:t>About your Teaching Assistant: Lauren Jensen</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96325" y="1459511"/>
            <a:ext cx="10515600" cy="4538867"/>
          </a:xfrm>
        </p:spPr>
        <p:txBody>
          <a:bodyPr>
            <a:normAutofit/>
          </a:bodyPr>
          <a:lstStyle/>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Currently works for Accenture</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Previously took UW Statistical Analysis with R Programming Certification and the Machine Learning Certification</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Over 8 years of experience in retail data science and analytics </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Worked in a variety of areas – marketing and membership, eCommerce, travel, supply chain, operations, employee engagement, and sustainability</a:t>
            </a:r>
          </a:p>
          <a:p>
            <a:pPr marL="285750" indent="-285750" fontAlgn="base">
              <a:spcBef>
                <a:spcPct val="0"/>
              </a:spcBef>
              <a:spcAft>
                <a:spcPts val="300"/>
              </a:spcAft>
            </a:pPr>
            <a:r>
              <a:rPr lang="en-US" sz="2800" b="0" dirty="0">
                <a:solidFill>
                  <a:srgbClr val="000000"/>
                </a:solidFill>
                <a:latin typeface="+mn-lt"/>
                <a:cs typeface="Arial" panose="020B0604020202020204" pitchFamily="34" charset="0"/>
              </a:rPr>
              <a:t>Designed customer retention and acquisition models and campaign, as well as identified the best target audience, and calculated member lifetime value</a:t>
            </a:r>
          </a:p>
        </p:txBody>
      </p:sp>
      <p:pic>
        <p:nvPicPr>
          <p:cNvPr id="6" name="Picture Placeholder 6" descr="A person smiling for the camera&#10;&#10;Description automatically generated with medium confidence">
            <a:extLst>
              <a:ext uri="{FF2B5EF4-FFF2-40B4-BE49-F238E27FC236}">
                <a16:creationId xmlns:a16="http://schemas.microsoft.com/office/drawing/2014/main" id="{98556D80-C8FA-4F00-B0D2-699416BCBFA8}"/>
              </a:ext>
            </a:extLst>
          </p:cNvPr>
          <p:cNvPicPr>
            <a:picLocks noChangeAspect="1"/>
          </p:cNvPicPr>
          <p:nvPr/>
        </p:nvPicPr>
        <p:blipFill>
          <a:blip r:embed="rId2">
            <a:extLst>
              <a:ext uri="{28A0092B-C50C-407E-A947-70E740481C1C}">
                <a14:useLocalDpi xmlns:a14="http://schemas.microsoft.com/office/drawing/2010/main" val="0"/>
              </a:ext>
            </a:extLst>
          </a:blip>
          <a:srcRect t="7336" b="7336"/>
          <a:stretch>
            <a:fillRect/>
          </a:stretch>
        </p:blipFill>
        <p:spPr>
          <a:xfrm>
            <a:off x="10127229" y="1922351"/>
            <a:ext cx="2064771" cy="1630362"/>
          </a:xfrm>
          <a:prstGeom prst="rect">
            <a:avLst/>
          </a:prstGeom>
        </p:spPr>
      </p:pic>
    </p:spTree>
    <p:extLst>
      <p:ext uri="{BB962C8B-B14F-4D97-AF65-F5344CB8AC3E}">
        <p14:creationId xmlns:p14="http://schemas.microsoft.com/office/powerpoint/2010/main" val="294370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Communicating with your instructors and other students is a significant aspect of participation in this course!</a:t>
            </a:r>
          </a:p>
          <a:p>
            <a:pPr algn="l">
              <a:buFont typeface="Arial" panose="020B0604020202020204" pitchFamily="34" charset="0"/>
              <a:buChar char="•"/>
            </a:pPr>
            <a:r>
              <a:rPr lang="en-US" sz="2800" b="0" i="0" dirty="0">
                <a:solidFill>
                  <a:srgbClr val="000000"/>
                </a:solidFill>
                <a:effectLst/>
                <a:latin typeface="+mn-lt"/>
              </a:rPr>
              <a:t>Ask questions about the course material, homework, etc.</a:t>
            </a:r>
          </a:p>
          <a:p>
            <a:pPr algn="l">
              <a:buFont typeface="Arial" panose="020B0604020202020204" pitchFamily="34" charset="0"/>
              <a:buChar char="•"/>
            </a:pPr>
            <a:r>
              <a:rPr lang="en-US" sz="2800" b="0" i="0" dirty="0">
                <a:solidFill>
                  <a:srgbClr val="000000"/>
                </a:solidFill>
                <a:effectLst/>
                <a:latin typeface="+mn-lt"/>
              </a:rPr>
              <a:t>Ask questions in the public forum so others can answer and gain from the discussion: if you have a question others do as well!</a:t>
            </a:r>
          </a:p>
          <a:p>
            <a:pPr algn="l">
              <a:buFont typeface="Arial" panose="020B0604020202020204" pitchFamily="34" charset="0"/>
              <a:buChar char="•"/>
            </a:pPr>
            <a:r>
              <a:rPr lang="en-US" sz="2800" b="0" i="0" dirty="0">
                <a:solidFill>
                  <a:srgbClr val="000000"/>
                </a:solidFill>
                <a:effectLst/>
                <a:latin typeface="+mn-lt"/>
              </a:rPr>
              <a:t>Answer other students’ questions</a:t>
            </a:r>
          </a:p>
          <a:p>
            <a:pPr algn="l">
              <a:buFont typeface="Arial" panose="020B0604020202020204" pitchFamily="34" charset="0"/>
              <a:buChar char="•"/>
            </a:pPr>
            <a:r>
              <a:rPr lang="en-US" sz="2800" b="0" i="0" dirty="0">
                <a:solidFill>
                  <a:srgbClr val="000000"/>
                </a:solidFill>
                <a:effectLst/>
                <a:latin typeface="+mn-lt"/>
              </a:rPr>
              <a:t>Comment on weekly graded discussion topics</a:t>
            </a:r>
          </a:p>
          <a:p>
            <a:pPr algn="l"/>
            <a:r>
              <a:rPr lang="en-US" sz="2800" b="1" i="0" dirty="0">
                <a:solidFill>
                  <a:srgbClr val="000000"/>
                </a:solidFill>
                <a:effectLst/>
                <a:latin typeface="+mn-lt"/>
              </a:rPr>
              <a:t>Piazza is the primary communications</a:t>
            </a:r>
            <a:r>
              <a:rPr lang="en-US" sz="2800" b="0" i="0" dirty="0">
                <a:solidFill>
                  <a:srgbClr val="000000"/>
                </a:solidFill>
                <a:effectLst/>
                <a:latin typeface="+mn-lt"/>
              </a:rPr>
              <a:t> method and you are </a:t>
            </a:r>
            <a:r>
              <a:rPr lang="en-US" sz="2800" b="1" i="0" dirty="0">
                <a:solidFill>
                  <a:srgbClr val="000000"/>
                </a:solidFill>
                <a:effectLst/>
                <a:latin typeface="+mn-lt"/>
              </a:rPr>
              <a:t>required to sign up for the course Piazza forum</a:t>
            </a:r>
            <a:br>
              <a:rPr lang="en-US" sz="2800" b="0" i="0" dirty="0">
                <a:solidFill>
                  <a:srgbClr val="000000"/>
                </a:solidFill>
                <a:effectLst/>
                <a:latin typeface="+mn-lt"/>
              </a:rPr>
            </a:br>
            <a:r>
              <a:rPr lang="en-US" sz="2800" b="0" i="0" dirty="0">
                <a:solidFill>
                  <a:srgbClr val="000000"/>
                </a:solidFill>
                <a:effectLst/>
                <a:latin typeface="+mn-lt"/>
              </a:rPr>
              <a:t>- </a:t>
            </a:r>
            <a:r>
              <a:rPr lang="en-US" sz="2400" b="0" i="0" dirty="0">
                <a:solidFill>
                  <a:srgbClr val="30424D"/>
                </a:solidFill>
                <a:effectLst/>
                <a:latin typeface="+mn-lt"/>
                <a:hlinkClick r:id="rId2" action="ppaction://hlinkfile"/>
              </a:rPr>
              <a:t>piazza.com/</a:t>
            </a:r>
            <a:r>
              <a:rPr lang="en-US" sz="2400" b="0" i="0" dirty="0" err="1">
                <a:solidFill>
                  <a:srgbClr val="30424D"/>
                </a:solidFill>
                <a:effectLst/>
                <a:latin typeface="+mn-lt"/>
                <a:hlinkClick r:id="rId2" action="ppaction://hlinkfile"/>
              </a:rPr>
              <a:t>washington</a:t>
            </a:r>
            <a:r>
              <a:rPr lang="en-US" sz="2400" b="0" i="0" dirty="0">
                <a:solidFill>
                  <a:srgbClr val="30424D"/>
                </a:solidFill>
                <a:effectLst/>
                <a:latin typeface="+mn-lt"/>
                <a:hlinkClick r:id="rId2" action="ppaction://hlinkfile"/>
              </a:rPr>
              <a:t>/spring2022/mlearn530 </a:t>
            </a:r>
            <a:r>
              <a:rPr lang="en-US" sz="2400" b="0" i="0" dirty="0">
                <a:solidFill>
                  <a:srgbClr val="30424D"/>
                </a:solidFill>
                <a:effectLst/>
                <a:latin typeface="+mn-lt"/>
              </a:rPr>
              <a:t>        </a:t>
            </a:r>
            <a:br>
              <a:rPr lang="en-US" sz="2400" b="0" i="0" dirty="0">
                <a:solidFill>
                  <a:srgbClr val="000000"/>
                </a:solidFill>
                <a:effectLst/>
                <a:latin typeface="+mn-lt"/>
              </a:rPr>
            </a:br>
            <a:r>
              <a:rPr lang="en-US" sz="2400" b="0" i="0" dirty="0">
                <a:solidFill>
                  <a:srgbClr val="000000"/>
                </a:solidFill>
                <a:effectLst/>
                <a:latin typeface="+mn-lt"/>
              </a:rPr>
              <a:t>- Pass code: MLearn530</a:t>
            </a:r>
          </a:p>
        </p:txBody>
      </p:sp>
    </p:spTree>
    <p:extLst>
      <p:ext uri="{BB962C8B-B14F-4D97-AF65-F5344CB8AC3E}">
        <p14:creationId xmlns:p14="http://schemas.microsoft.com/office/powerpoint/2010/main" val="30011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526404" y="358851"/>
            <a:ext cx="10515600" cy="486573"/>
          </a:xfrm>
        </p:spPr>
        <p:txBody>
          <a:bodyPr>
            <a:normAutofit fontScale="90000"/>
          </a:bodyPr>
          <a:lstStyle/>
          <a:p>
            <a:r>
              <a:rPr lang="en-US" dirty="0">
                <a:latin typeface="+mn-lt"/>
              </a:rPr>
              <a:t>Course Communications</a:t>
            </a:r>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465426" y="1052415"/>
            <a:ext cx="10515600" cy="4538867"/>
          </a:xfrm>
        </p:spPr>
        <p:txBody>
          <a:bodyPr>
            <a:noAutofit/>
          </a:bodyPr>
          <a:lstStyle/>
          <a:p>
            <a:pPr marL="0" indent="0" algn="l">
              <a:buNone/>
            </a:pPr>
            <a:r>
              <a:rPr lang="en-US" sz="2800" b="0" i="0" dirty="0">
                <a:solidFill>
                  <a:srgbClr val="000000"/>
                </a:solidFill>
                <a:effectLst/>
                <a:latin typeface="+mn-lt"/>
              </a:rPr>
              <a:t>For private matters, you can directly communicate with the instructional team      </a:t>
            </a:r>
          </a:p>
          <a:p>
            <a:r>
              <a:rPr lang="en-US" sz="2800" b="0" i="0" dirty="0">
                <a:solidFill>
                  <a:srgbClr val="000000"/>
                </a:solidFill>
                <a:effectLst/>
                <a:latin typeface="+mn-lt"/>
              </a:rPr>
              <a:t>Grades</a:t>
            </a:r>
          </a:p>
          <a:p>
            <a:r>
              <a:rPr lang="en-US" sz="2800" b="0" i="0" dirty="0">
                <a:solidFill>
                  <a:srgbClr val="000000"/>
                </a:solidFill>
                <a:effectLst/>
                <a:latin typeface="+mn-lt"/>
              </a:rPr>
              <a:t>Absences</a:t>
            </a:r>
          </a:p>
          <a:p>
            <a:r>
              <a:rPr lang="en-US" sz="2800" b="0" i="0" dirty="0" err="1">
                <a:solidFill>
                  <a:srgbClr val="000000"/>
                </a:solidFill>
                <a:effectLst/>
                <a:latin typeface="+mn-lt"/>
              </a:rPr>
              <a:t>Etc</a:t>
            </a:r>
            <a:r>
              <a:rPr lang="en-US" sz="2800" b="0" i="0" dirty="0">
                <a:solidFill>
                  <a:srgbClr val="000000"/>
                </a:solidFill>
                <a:effectLst/>
                <a:latin typeface="+mn-lt"/>
              </a:rPr>
              <a:t>   </a:t>
            </a:r>
          </a:p>
          <a:p>
            <a:r>
              <a:rPr lang="en-US" sz="2800" b="0" dirty="0">
                <a:solidFill>
                  <a:srgbClr val="000000"/>
                </a:solidFill>
                <a:latin typeface="+mn-lt"/>
              </a:rPr>
              <a:t>Use private messages in Piazza or: </a:t>
            </a:r>
            <a:r>
              <a:rPr lang="en-US" sz="2800" b="0" i="0" dirty="0">
                <a:solidFill>
                  <a:srgbClr val="000000"/>
                </a:solidFill>
                <a:effectLst/>
                <a:latin typeface="+mn-lt"/>
              </a:rPr>
              <a:t>  </a:t>
            </a:r>
          </a:p>
          <a:p>
            <a:pPr lvl="1"/>
            <a:r>
              <a:rPr lang="en-US" sz="2400" b="0" i="0" dirty="0">
                <a:solidFill>
                  <a:srgbClr val="000000"/>
                </a:solidFill>
                <a:effectLst/>
                <a:latin typeface="+mn-lt"/>
              </a:rPr>
              <a:t>Steve Elston, Instructor, </a:t>
            </a:r>
            <a:r>
              <a:rPr lang="en-US" sz="2400" b="0" i="0" dirty="0">
                <a:solidFill>
                  <a:srgbClr val="000000"/>
                </a:solidFill>
                <a:effectLst/>
                <a:latin typeface="+mn-lt"/>
                <a:hlinkClick r:id="rId2"/>
              </a:rPr>
              <a:t>stephen.elston@gmail.com</a:t>
            </a:r>
            <a:r>
              <a:rPr lang="en-US" sz="2400" b="0" i="0" dirty="0">
                <a:solidFill>
                  <a:srgbClr val="000000"/>
                </a:solidFill>
                <a:effectLst/>
                <a:latin typeface="+mn-lt"/>
              </a:rPr>
              <a:t>      </a:t>
            </a:r>
          </a:p>
          <a:p>
            <a:pPr lvl="1"/>
            <a:r>
              <a:rPr lang="en-US" sz="2400" b="0" i="0" dirty="0">
                <a:solidFill>
                  <a:srgbClr val="000000"/>
                </a:solidFill>
                <a:effectLst/>
                <a:latin typeface="+mn-lt"/>
              </a:rPr>
              <a:t>Lauren Jensen, TA, </a:t>
            </a:r>
            <a:r>
              <a:rPr lang="en-US" sz="2400" b="0" i="0" dirty="0">
                <a:solidFill>
                  <a:srgbClr val="000000"/>
                </a:solidFill>
                <a:effectLst/>
                <a:latin typeface="+mn-lt"/>
                <a:hlinkClick r:id="rId3"/>
              </a:rPr>
              <a:t>l.jensen4@live.com</a:t>
            </a:r>
            <a:r>
              <a:rPr lang="en-US" sz="2400" b="0" i="0" dirty="0">
                <a:solidFill>
                  <a:srgbClr val="000000"/>
                </a:solidFill>
                <a:effectLst/>
                <a:latin typeface="+mn-lt"/>
              </a:rPr>
              <a:t>  </a:t>
            </a:r>
          </a:p>
          <a:p>
            <a:pPr marL="0" indent="0" algn="l">
              <a:buNone/>
            </a:pPr>
            <a:r>
              <a:rPr lang="en-US" sz="2800" i="0" dirty="0">
                <a:solidFill>
                  <a:srgbClr val="FF0000"/>
                </a:solidFill>
                <a:effectLst/>
                <a:latin typeface="+mn-lt"/>
              </a:rPr>
              <a:t>Communications by Canvas may be significantly delayed!</a:t>
            </a:r>
            <a:endParaRPr lang="en-US" sz="2400" i="0" dirty="0">
              <a:solidFill>
                <a:srgbClr val="FF0000"/>
              </a:solidFill>
              <a:effectLst/>
              <a:latin typeface="+mn-lt"/>
            </a:endParaRPr>
          </a:p>
        </p:txBody>
      </p:sp>
    </p:spTree>
    <p:extLst>
      <p:ext uri="{BB962C8B-B14F-4D97-AF65-F5344CB8AC3E}">
        <p14:creationId xmlns:p14="http://schemas.microsoft.com/office/powerpoint/2010/main" val="9320906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19069</TotalTime>
  <Words>3238</Words>
  <Application>Microsoft Office PowerPoint</Application>
  <PresentationFormat>Widescreen</PresentationFormat>
  <Paragraphs>575</Paragraphs>
  <Slides>75</Slides>
  <Notes>27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8" baseType="lpstr">
      <vt:lpstr>Arial</vt:lpstr>
      <vt:lpstr>Calibri</vt:lpstr>
      <vt:lpstr>Calibri Light</vt:lpstr>
      <vt:lpstr>Cambria Math</vt:lpstr>
      <vt:lpstr>Segoe</vt:lpstr>
      <vt:lpstr>Segoe UI</vt:lpstr>
      <vt:lpstr>Segoe UI Light</vt:lpstr>
      <vt:lpstr>Segoe UI Light</vt:lpstr>
      <vt:lpstr>Symbol</vt:lpstr>
      <vt:lpstr>Wingdings</vt:lpstr>
      <vt:lpstr>1_Office Theme</vt:lpstr>
      <vt:lpstr>Office Theme</vt:lpstr>
      <vt:lpstr>Equation</vt:lpstr>
      <vt:lpstr>PowerPoint Presentation</vt:lpstr>
      <vt:lpstr>    Why this course? </vt:lpstr>
      <vt:lpstr>    Why this course? </vt:lpstr>
      <vt:lpstr>    Why this course? </vt:lpstr>
      <vt:lpstr>Autonomous vehicle Application of Deep Learning</vt:lpstr>
      <vt:lpstr>About your Instructor: Steve Elston</vt:lpstr>
      <vt:lpstr>About your Teaching Assistant: Lauren Jensen</vt:lpstr>
      <vt:lpstr>Course Communications</vt:lpstr>
      <vt:lpstr>Course Communications</vt:lpstr>
      <vt:lpstr>    Grading Policy</vt:lpstr>
      <vt:lpstr>    Grading Policy</vt:lpstr>
      <vt:lpstr>    Late Assignment Policy</vt:lpstr>
      <vt:lpstr>PowerPoint Presentation</vt:lpstr>
      <vt:lpstr>    Building Blocks of Deep Learning</vt:lpstr>
      <vt:lpstr> Function Approximation and Deep Neural Networks </vt:lpstr>
      <vt:lpstr>Essential Elements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PowerPoint Presentation</vt:lpstr>
      <vt:lpstr>Loss Functions for Training Neural Networks</vt:lpstr>
      <vt:lpstr>Information</vt:lpstr>
      <vt:lpstr>Information</vt:lpstr>
      <vt:lpstr>Information</vt:lpstr>
      <vt:lpstr>Information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556</cp:revision>
  <dcterms:created xsi:type="dcterms:W3CDTF">2013-02-15T23:12:42Z</dcterms:created>
  <dcterms:modified xsi:type="dcterms:W3CDTF">2022-04-11T22:47:42Z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