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57" r:id="rId2"/>
    <p:sldId id="256" r:id="rId3"/>
    <p:sldId id="257" r:id="rId4"/>
    <p:sldId id="258" r:id="rId5"/>
    <p:sldId id="259" r:id="rId6"/>
    <p:sldId id="261" r:id="rId7"/>
    <p:sldId id="263" r:id="rId8"/>
    <p:sldId id="262" r:id="rId9"/>
    <p:sldId id="265" r:id="rId10"/>
    <p:sldId id="266" r:id="rId11"/>
    <p:sldId id="264" r:id="rId12"/>
    <p:sldId id="268" r:id="rId13"/>
    <p:sldId id="267" r:id="rId14"/>
    <p:sldId id="269" r:id="rId15"/>
    <p:sldId id="271" r:id="rId16"/>
    <p:sldId id="299" r:id="rId17"/>
    <p:sldId id="270" r:id="rId18"/>
    <p:sldId id="272" r:id="rId19"/>
    <p:sldId id="275" r:id="rId20"/>
    <p:sldId id="274" r:id="rId21"/>
    <p:sldId id="273" r:id="rId22"/>
    <p:sldId id="276" r:id="rId23"/>
    <p:sldId id="277" r:id="rId24"/>
    <p:sldId id="278" r:id="rId25"/>
    <p:sldId id="279" r:id="rId26"/>
    <p:sldId id="298" r:id="rId27"/>
    <p:sldId id="282" r:id="rId28"/>
    <p:sldId id="287" r:id="rId29"/>
    <p:sldId id="280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77745-67A1-4145-91C1-D0EE5B8287C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B6888-A12A-4E50-9565-A07F4751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5A2C-B538-4C56-924C-F38F185E2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A1C7D-5DCE-4BB5-9082-2E766A044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310C-5B2D-47FD-9052-F1EB5269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2E9C-503D-4D77-B45E-516F8C9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FF72-BCB3-4A9D-87F7-2024C243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8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8754-C894-44D2-80CE-39983919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C060C-CE00-436C-A21C-17CDC06F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639A3-0B6C-4D66-9F9F-0F4C43B5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16B0-8A91-4287-927B-0187B9FB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8CB2D-9EC0-4D3C-8AF5-1F78DF0B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9FBDC-2A14-420E-84CC-36934F033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DE676-6B93-49D4-8BEE-00ADBA4FE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967B8-4C39-475E-BBA1-C40FD9CA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D946-00E7-4B9D-B437-214BDDC1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75A0-E6C5-4DCE-A537-673DDE79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55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56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B82E-6645-4951-95A6-C69BE5A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FC14-5589-4FF6-9235-720729F9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5C622-2F77-4F3A-B885-46B5A389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5B8B-8D7D-4141-B9FF-75F79318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CCBE-4DF7-4C5B-9216-F8FCE899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9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AFB8-C0A3-4EEA-B235-B530D632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CA472-24BC-4918-A2F9-AADECA359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1612-237C-4C3E-A841-BE9D7F52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F565-50E9-472B-80AA-EAE1B106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9994E-58CF-4969-B888-BB2F0DB5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29F4-8AC1-4D68-A20B-B7E3FD0C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C1F1-6981-47F7-863C-FB45ACC82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91547-40D1-4340-B8B8-E03B756B7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DBC23-38E4-46E1-B56A-90B05790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6F326-1A92-4F62-A911-F589344F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23AEB-139A-4E23-85B0-7648E726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7FA6-B83D-41C0-A747-0D199394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BF1C1-130B-4151-A00A-F1ABB34E8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96166-3EBB-4056-8DF3-15A61977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1C4EF-3CC0-49C6-9AC4-C838514F1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85A02-AA80-464E-83AC-408B7B971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9A75D-298E-4339-AF48-E81DF795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B36D5-C4ED-4733-8D46-9322353B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CB731-245A-4DD5-ADDE-48EED4B6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0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DB0E-0097-4EB7-BE08-FD69DA40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E6F46-1B84-4166-AC04-EC9AC4A9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62209-66A9-4B1C-8F39-63ED4318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34D55-5BE9-4846-8976-B161D568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7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9D000-4EC0-46DE-9E35-36E19B11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1A182-E318-47DB-A0DE-87F6E5F5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652E7-9A20-4F22-B203-3F79B525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3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7F9A-518E-43C7-BBB7-C822E16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B0D6-4E46-4B9E-9F8D-E0C1661C2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4DB56-2A34-485C-9CD2-992B2268B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88A4-5371-444B-810E-BEDE61C6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F2D8B-E63B-4CB6-B15C-77387D3A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519F6-3D0D-4AB6-9295-C2D1181B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8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CEBC-B413-4F9F-B283-230CB3A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3DFF1-7806-41C9-8686-9FF1AE927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D9A33-237C-4AB6-B405-3E012A48E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9F008-5CF8-4F0C-8E9C-A0FDBC8A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342E5-B236-4620-AB70-95FD0BDA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CC381-9C9B-4D03-9FCE-587B9849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0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FADEE-9A5F-4CAC-A095-4C93D0AB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30D7-9886-48E7-B8A8-AE47A5E5B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7E3B-94C1-455F-BE74-8640886A6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88525-109F-46CA-AA15-DF122EFF61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4092D-E4F3-4667-AC73-1F41177FF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72B86-3C62-4BC6-92EB-C7BCB6344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3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559859" y="2749176"/>
            <a:ext cx="8384988" cy="2383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530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Introduction to Function Approximation for Reinforcement Learning</a:t>
            </a: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93270" y="5132437"/>
            <a:ext cx="11998729" cy="767945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  <a:endParaRPr lang="en-US" sz="11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BE508EA-1613-495A-9D20-0CC598797DF4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2019, Stephen F Elston. All rights reserved.</a:t>
            </a:r>
          </a:p>
          <a:p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2424764-6F3D-9EA4-5B43-65D405596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107" y="4474737"/>
            <a:ext cx="3574892" cy="23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Function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629"/>
            <a:ext cx="10515600" cy="490333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 value function as a </a:t>
            </a:r>
            <a:r>
              <a:rPr lang="en-US" sz="3200" b="1" dirty="0"/>
              <a:t>linear function of model weights</a:t>
            </a:r>
            <a:endParaRPr lang="en-US" sz="3200" dirty="0"/>
          </a:p>
          <a:p>
            <a:r>
              <a:rPr lang="en-US" dirty="0"/>
              <a:t>The approximate value function:</a:t>
            </a:r>
          </a:p>
          <a:p>
            <a:r>
              <a:rPr lang="en-US" dirty="0"/>
              <a:t>The </a:t>
            </a:r>
            <a:r>
              <a:rPr lang="en-US" b="1" dirty="0"/>
              <a:t>weight vector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dirty="0"/>
              <a:t> </a:t>
            </a:r>
          </a:p>
          <a:p>
            <a:r>
              <a:rPr lang="en-US" dirty="0"/>
              <a:t>Coding is a </a:t>
            </a:r>
            <a:r>
              <a:rPr lang="en-US" b="1" dirty="0"/>
              <a:t>binary function</a:t>
            </a:r>
            <a:r>
              <a:rPr lang="en-US" dirty="0"/>
              <a:t> of state: </a:t>
            </a:r>
          </a:p>
          <a:p>
            <a:r>
              <a:rPr lang="en-US" dirty="0"/>
              <a:t>The coded approximate value function is then: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A38D0F-7DBB-4ABA-9A8E-2484D7E8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126" y="4226463"/>
            <a:ext cx="2751272" cy="5668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CD7C2E-9CAD-403E-A788-F2F7F9AE1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392" y="1806848"/>
            <a:ext cx="1151819" cy="498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92055-0279-4E2F-9537-3B8082EAE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301" y="2897037"/>
            <a:ext cx="708401" cy="418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289924-5812-42A3-BE1B-CC29C7831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398" y="3960963"/>
            <a:ext cx="2245479" cy="12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Functions and Gradient Descent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380"/>
            <a:ext cx="10515600" cy="537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good is the approximation?</a:t>
            </a:r>
            <a:endParaRPr lang="en-US" sz="3200" b="1" dirty="0"/>
          </a:p>
          <a:p>
            <a:r>
              <a:rPr lang="en-US" dirty="0"/>
              <a:t>Like any approximator there is a difference between the estimated and actual values</a:t>
            </a:r>
          </a:p>
          <a:p>
            <a:r>
              <a:rPr lang="en-US" dirty="0"/>
              <a:t>Can use </a:t>
            </a:r>
            <a:r>
              <a:rPr lang="en-US" b="1" dirty="0"/>
              <a:t>value function approximation</a:t>
            </a:r>
            <a:r>
              <a:rPr lang="en-US" dirty="0"/>
              <a:t>,                    , of the true state-value given a policy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,  </a:t>
            </a:r>
            <a:endParaRPr lang="en-US" b="1" dirty="0"/>
          </a:p>
          <a:p>
            <a:r>
              <a:rPr lang="en-US" dirty="0"/>
              <a:t>OR, an </a:t>
            </a:r>
            <a:r>
              <a:rPr lang="en-US" b="1" dirty="0"/>
              <a:t>action-value function approximation</a:t>
            </a:r>
            <a:r>
              <a:rPr lang="en-US" dirty="0"/>
              <a:t>,                   , of the true action-value value given a policy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,  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FDEE9-C88A-494F-AB22-B1A8FB76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084" y="2963867"/>
            <a:ext cx="1051666" cy="535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98C30D-8A51-489A-8B5D-BD97389D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21" y="3858514"/>
            <a:ext cx="1287328" cy="43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AD981-DB12-4EB9-A8B7-A543B7831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585" y="2554871"/>
            <a:ext cx="1517238" cy="5114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941C8C-D760-4EA4-B143-7B279F829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119" y="3451724"/>
            <a:ext cx="1465248" cy="4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1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Functions and Gradient Descent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380"/>
            <a:ext cx="10515600" cy="537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good is the approximation?</a:t>
            </a:r>
            <a:endParaRPr lang="en-US" sz="3200" b="1" dirty="0"/>
          </a:p>
          <a:p>
            <a:r>
              <a:rPr lang="en-US" dirty="0"/>
              <a:t>Compute the </a:t>
            </a:r>
            <a:r>
              <a:rPr lang="en-US" b="1" dirty="0"/>
              <a:t>mean square value error</a:t>
            </a:r>
            <a:r>
              <a:rPr lang="en-US" dirty="0"/>
              <a:t> between              </a:t>
            </a:r>
            <a:r>
              <a:rPr lang="en-US" b="1" dirty="0"/>
              <a:t> </a:t>
            </a:r>
            <a:r>
              <a:rPr lang="en-US" dirty="0"/>
              <a:t>and               as the metric or </a:t>
            </a:r>
            <a:r>
              <a:rPr lang="en-US" b="1" dirty="0"/>
              <a:t>loss function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Where,           is the </a:t>
            </a:r>
            <a:r>
              <a:rPr lang="en-US" b="1" dirty="0"/>
              <a:t>probability of being in state, s</a:t>
            </a:r>
            <a:endParaRPr lang="en-US" dirty="0"/>
          </a:p>
          <a:p>
            <a:r>
              <a:rPr lang="en-US" dirty="0"/>
              <a:t>For on-policy algorithms           is known as the </a:t>
            </a:r>
            <a:r>
              <a:rPr lang="en-US" b="1" dirty="0"/>
              <a:t>on-policy distribution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FA1EA-ED8B-4BEE-8A73-E31AD8702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07" y="2530627"/>
            <a:ext cx="5079974" cy="1028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EFDEE9-C88A-494F-AB22-B1A8FB762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684" y="1663147"/>
            <a:ext cx="1051666" cy="535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BD2DFE-31B1-4A6C-842A-E3EDD8BE1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434" y="3558798"/>
            <a:ext cx="825458" cy="530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E03BFD-86D0-4720-BF51-DFC01F2AD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287" y="4074046"/>
            <a:ext cx="825458" cy="530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8EB4B2-D508-461A-9363-11DD8391F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3940" y="1663147"/>
            <a:ext cx="1517238" cy="5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4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Functions and Gradient Descent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968"/>
            <a:ext cx="10515600" cy="5747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Solve linear system of equations with </a:t>
            </a:r>
            <a:r>
              <a:rPr lang="en-US" sz="3200" b="1" dirty="0"/>
              <a:t>gradient descent</a:t>
            </a:r>
          </a:p>
          <a:p>
            <a:r>
              <a:rPr lang="en-US" dirty="0"/>
              <a:t>Must compute a </a:t>
            </a:r>
            <a:r>
              <a:rPr lang="en-US" b="1" dirty="0"/>
              <a:t>gradient with respect to the d-dimensional weight vector, w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1654F-2C0E-4CDF-B733-504EE265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28" y="2568036"/>
            <a:ext cx="4763754" cy="367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7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Functions and Gradient Descent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512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Solution with </a:t>
            </a:r>
            <a:r>
              <a:rPr lang="en-US" sz="3200" b="1" dirty="0"/>
              <a:t>stochastic gradient descent</a:t>
            </a:r>
            <a:endParaRPr lang="en-US" sz="3200" dirty="0"/>
          </a:p>
          <a:p>
            <a:r>
              <a:rPr lang="en-US" dirty="0"/>
              <a:t>For a </a:t>
            </a:r>
            <a:r>
              <a:rPr lang="en-US" b="1" dirty="0"/>
              <a:t>random sample of the dat</a:t>
            </a:r>
            <a:r>
              <a:rPr lang="en-US" dirty="0"/>
              <a:t>a,            , and a </a:t>
            </a:r>
            <a:r>
              <a:rPr lang="en-US" b="1" dirty="0"/>
              <a:t>loss function              </a:t>
            </a:r>
            <a:r>
              <a:rPr lang="en-US" dirty="0"/>
              <a:t>the </a:t>
            </a:r>
            <a:r>
              <a:rPr lang="en-US" b="1" dirty="0"/>
              <a:t>stochastic gradient descent update </a:t>
            </a:r>
            <a:r>
              <a:rPr lang="en-US" dirty="0"/>
              <a:t>is: 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the estimated state-value function,                    , the stochastic gradient descent update becomes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Since                    is a </a:t>
            </a:r>
            <a:r>
              <a:rPr lang="en-US" b="1" dirty="0"/>
              <a:t>bootstrap estimate </a:t>
            </a:r>
            <a:r>
              <a:rPr lang="en-US" dirty="0"/>
              <a:t>of              ,                         is a </a:t>
            </a:r>
            <a:r>
              <a:rPr lang="en-US" b="1" dirty="0"/>
              <a:t>semi-gradient 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86B8F-5981-4B8D-9627-F56FC97EA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1133"/>
            <a:ext cx="903261" cy="47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571EF3-3A87-4AAC-9C30-BD051C3DA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912" y="1656428"/>
            <a:ext cx="956534" cy="601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E1210-7413-4AE9-B877-0238443B4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777" y="2637681"/>
            <a:ext cx="5998193" cy="938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87056-5D5D-4BDD-AE71-47919CD06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903" y="4557471"/>
            <a:ext cx="6740855" cy="770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1CF9B-3468-4C7B-9B85-D75AA0AA1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967" y="4722814"/>
            <a:ext cx="908991" cy="467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77DCC9-9450-4CC9-9C05-963284C13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909" y="3576295"/>
            <a:ext cx="1517241" cy="511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026C2E-F9AE-4F15-ADAA-253E983D59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967" y="5496575"/>
            <a:ext cx="1461653" cy="4926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B7E579-6815-4FD0-B32F-11330BCD1C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5703" y="5454209"/>
            <a:ext cx="1051666" cy="5350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03A401-1521-413D-BE77-067F2C93D4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3449" y="5496575"/>
            <a:ext cx="1995730" cy="5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3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Mountain Car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629"/>
            <a:ext cx="10515600" cy="4903334"/>
          </a:xfrm>
        </p:spPr>
        <p:txBody>
          <a:bodyPr>
            <a:normAutofit/>
          </a:bodyPr>
          <a:lstStyle/>
          <a:p>
            <a:r>
              <a:rPr lang="en-US" dirty="0"/>
              <a:t>The mountain car problem is a canonical control problem used to test RL algorithms</a:t>
            </a:r>
          </a:p>
          <a:p>
            <a:pPr lvl="1"/>
            <a:r>
              <a:rPr lang="en-US" sz="2800" dirty="0"/>
              <a:t>An under-powered car must travel to the top of a hill</a:t>
            </a:r>
          </a:p>
          <a:p>
            <a:pPr lvl="1"/>
            <a:r>
              <a:rPr lang="en-US" sz="2800" dirty="0"/>
              <a:t>The car can accelerate forward, +1, backward, -1, and neutral, 0</a:t>
            </a:r>
          </a:p>
          <a:p>
            <a:pPr lvl="1"/>
            <a:r>
              <a:rPr lang="en-US" sz="2800" dirty="0"/>
              <a:t>The agent must learn a policy to get the car to the top</a:t>
            </a:r>
          </a:p>
          <a:p>
            <a:r>
              <a:rPr lang="en-US" dirty="0"/>
              <a:t>There are two state variables</a:t>
            </a:r>
          </a:p>
          <a:p>
            <a:pPr lvl="1"/>
            <a:r>
              <a:rPr lang="en-US" sz="2800" dirty="0"/>
              <a:t>Position</a:t>
            </a:r>
          </a:p>
          <a:p>
            <a:pPr lvl="1"/>
            <a:r>
              <a:rPr lang="en-US" sz="2800" dirty="0"/>
              <a:t>Velocity</a:t>
            </a:r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Mountain Car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629"/>
            <a:ext cx="10515600" cy="103142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Under-powered car must gain momentum to get to the goal at the top of the mountain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654C9F-0E98-4092-915D-9CCF3D10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6" y="2573492"/>
            <a:ext cx="6756339" cy="42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3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Mountain Car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3629"/>
            <a:ext cx="10744200" cy="4903334"/>
          </a:xfrm>
        </p:spPr>
        <p:txBody>
          <a:bodyPr>
            <a:normAutofit/>
          </a:bodyPr>
          <a:lstStyle/>
          <a:p>
            <a:r>
              <a:rPr lang="en-US" dirty="0"/>
              <a:t>The state equation for car position is: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state equation for car velocity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Acceleration, is the action, determined by the agent from the set: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9CE1F-8A68-407D-B71D-9DABB24F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949" y="1928296"/>
            <a:ext cx="2161366" cy="561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54963-2D15-40C8-94FD-98FF55614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949" y="3239146"/>
            <a:ext cx="8164026" cy="619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AFFD71-AB3A-454B-A1DE-46142234F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305" y="5123960"/>
            <a:ext cx="3921234" cy="5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9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Mountain Car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3629"/>
            <a:ext cx="10744200" cy="4903334"/>
          </a:xfrm>
        </p:spPr>
        <p:txBody>
          <a:bodyPr>
            <a:normAutofit/>
          </a:bodyPr>
          <a:lstStyle/>
          <a:p>
            <a:r>
              <a:rPr lang="en-US" dirty="0"/>
              <a:t>Car reward function:</a:t>
            </a:r>
          </a:p>
          <a:p>
            <a:pPr lvl="1"/>
            <a:r>
              <a:rPr lang="en-US" sz="2800" dirty="0"/>
              <a:t>Each time step, -1</a:t>
            </a:r>
          </a:p>
          <a:p>
            <a:pPr lvl="1"/>
            <a:r>
              <a:rPr lang="en-US" sz="2800" dirty="0"/>
              <a:t>At goal, 100</a:t>
            </a:r>
          </a:p>
          <a:p>
            <a:r>
              <a:rPr lang="en-US" dirty="0"/>
              <a:t>The position and velocity of the car are limited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Starting position of car is random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5FC01F-74A9-400D-BBF7-93B312CC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72" y="5407725"/>
            <a:ext cx="6145159" cy="437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17939E-D982-4F67-8149-161D462F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331" y="3347804"/>
            <a:ext cx="2998276" cy="9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9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Mountain Car Problem is Hard!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629"/>
            <a:ext cx="10515600" cy="4903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Why is the Mountain Car Problem Hard?</a:t>
            </a:r>
          </a:p>
          <a:p>
            <a:r>
              <a:rPr lang="en-US" dirty="0"/>
              <a:t>Several characteristics make this problem difficult for an agent to learn a good policy</a:t>
            </a:r>
          </a:p>
          <a:p>
            <a:r>
              <a:rPr lang="en-US" b="1" dirty="0"/>
              <a:t>Positive reward delayed </a:t>
            </a:r>
            <a:r>
              <a:rPr lang="en-US" dirty="0"/>
              <a:t>to end of episode</a:t>
            </a:r>
          </a:p>
          <a:p>
            <a:r>
              <a:rPr lang="en-US" b="1" dirty="0"/>
              <a:t>State variables</a:t>
            </a:r>
            <a:r>
              <a:rPr lang="en-US" dirty="0"/>
              <a:t>, position and velocity, are </a:t>
            </a:r>
            <a:r>
              <a:rPr lang="en-US" b="1" dirty="0"/>
              <a:t>continuous</a:t>
            </a:r>
          </a:p>
          <a:p>
            <a:r>
              <a:rPr lang="en-US" dirty="0"/>
              <a:t>The </a:t>
            </a:r>
            <a:r>
              <a:rPr lang="en-US" b="1" dirty="0"/>
              <a:t>relationship</a:t>
            </a:r>
            <a:r>
              <a:rPr lang="en-US" dirty="0"/>
              <a:t> between the state variables is </a:t>
            </a:r>
            <a:r>
              <a:rPr lang="en-US" b="1" dirty="0"/>
              <a:t>nonlinear</a:t>
            </a:r>
          </a:p>
          <a:p>
            <a:endParaRPr lang="en-US" dirty="0"/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RL with Function Approximation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629"/>
            <a:ext cx="10515600" cy="4903334"/>
          </a:xfrm>
        </p:spPr>
        <p:txBody>
          <a:bodyPr>
            <a:normAutofit/>
          </a:bodyPr>
          <a:lstStyle/>
          <a:p>
            <a:r>
              <a:rPr lang="en-US" dirty="0"/>
              <a:t>Why use function approximation for RL?</a:t>
            </a:r>
          </a:p>
          <a:p>
            <a:r>
              <a:rPr lang="en-US" dirty="0"/>
              <a:t>Function approximators and basis functions </a:t>
            </a:r>
          </a:p>
          <a:p>
            <a:r>
              <a:rPr lang="en-US" dirty="0"/>
              <a:t>Linear approximators and coding</a:t>
            </a:r>
          </a:p>
          <a:p>
            <a:r>
              <a:rPr lang="en-US" dirty="0"/>
              <a:t>Linear functions and gradient descent</a:t>
            </a:r>
          </a:p>
          <a:p>
            <a:r>
              <a:rPr lang="en-US" dirty="0"/>
              <a:t>The mountain car problem</a:t>
            </a:r>
          </a:p>
          <a:p>
            <a:r>
              <a:rPr lang="en-US" dirty="0"/>
              <a:t>Solving the mountain car problem</a:t>
            </a:r>
          </a:p>
          <a:p>
            <a:r>
              <a:rPr lang="en-US" dirty="0"/>
              <a:t>Q-learning and function approximation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3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the Mountain Car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629"/>
            <a:ext cx="10515600" cy="4903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Use 3-dimensional tile coding </a:t>
            </a:r>
          </a:p>
          <a:p>
            <a:r>
              <a:rPr lang="en-US" dirty="0"/>
              <a:t>First dimension divides the position interval, </a:t>
            </a:r>
          </a:p>
          <a:p>
            <a:r>
              <a:rPr lang="en-US" dirty="0"/>
              <a:t>Section dimension divides the velocity interval, </a:t>
            </a:r>
          </a:p>
          <a:p>
            <a:r>
              <a:rPr lang="en-US" dirty="0"/>
              <a:t>Third dimension has three steps for the acceleration state - action,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Coding function                 has values: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396B38-0FEE-43BF-9EC4-97EBDE48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890" y="1848929"/>
            <a:ext cx="2391016" cy="3782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9B3A34-CB44-488D-B838-9F18B816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98" y="3368002"/>
            <a:ext cx="2368416" cy="434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A9DDC8-F1B5-4C68-9574-9052A03B4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019" y="4452212"/>
            <a:ext cx="1213085" cy="412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E196D-6EDB-458F-8807-DAA2BDAE3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788" y="4150588"/>
            <a:ext cx="3578281" cy="960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E3DF3-B26E-49A1-B8B8-49D0697D9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918" y="2369569"/>
            <a:ext cx="2842890" cy="3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the Mountain Car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054"/>
            <a:ext cx="10515600" cy="5148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Use an approximate linear function for action-values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Where,</a:t>
            </a:r>
          </a:p>
          <a:p>
            <a:pPr marL="0" indent="0">
              <a:buNone/>
            </a:pPr>
            <a:r>
              <a:rPr lang="en-US" dirty="0"/>
              <a:t>                                   = the approximate state-value function</a:t>
            </a:r>
          </a:p>
          <a:p>
            <a:pPr marL="0" indent="0">
              <a:buNone/>
            </a:pPr>
            <a:r>
              <a:rPr lang="en-US" dirty="0"/>
              <a:t>                                   = state-action tile coding function, {0,1} 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= function weights, which must be learned</a:t>
            </a:r>
          </a:p>
          <a:p>
            <a:pPr marL="0" indent="0">
              <a:buNone/>
            </a:pPr>
            <a:r>
              <a:rPr lang="en-US" dirty="0"/>
              <a:t>                                s = state variable tuple, position and velocity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33842-211F-4CD6-8C17-2BE457D5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95" y="3602508"/>
            <a:ext cx="1479442" cy="510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8C074-2215-4188-A288-B18424B5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905" y="4136170"/>
            <a:ext cx="1267148" cy="496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7F36B-7A52-4097-95B4-87050851E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905" y="1976923"/>
            <a:ext cx="3228814" cy="516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7DA74-8FB8-475F-A7C5-BD3DDABFB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593" y="1569000"/>
            <a:ext cx="2704621" cy="133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the Mountain Car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054"/>
            <a:ext cx="10515600" cy="5148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n-step SARSA for control</a:t>
            </a:r>
          </a:p>
          <a:p>
            <a:r>
              <a:rPr lang="en-US" dirty="0"/>
              <a:t>The n-step bootstrapped gain with function approximation: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weight update:</a:t>
            </a:r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dirty="0"/>
              <a:t>Where:</a:t>
            </a:r>
            <a:endParaRPr lang="en-US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38B909-FE52-4951-B78D-A1CE605F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66" y="2211397"/>
            <a:ext cx="9448800" cy="3528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AF23C-4717-40CE-AECF-8092183E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39" y="3622370"/>
            <a:ext cx="11111321" cy="613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CAA916-C385-47B4-813D-BE732CD16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966" y="5181566"/>
            <a:ext cx="9185329" cy="4716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145D47-EE7D-488C-A863-50CE6BC49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966" y="5737500"/>
            <a:ext cx="10104895" cy="4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9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the Mountain Car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552"/>
            <a:ext cx="10515600" cy="5148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Need to find the semi-gradient of the linear function approximation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action-value function,                                , is linear in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, so:</a:t>
            </a:r>
            <a:r>
              <a:rPr lang="en-US" b="1" dirty="0"/>
              <a:t>                                                   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</a:t>
            </a:r>
            <a:r>
              <a:rPr lang="en-US" dirty="0"/>
              <a:t>, if </a:t>
            </a:r>
          </a:p>
          <a:p>
            <a:pPr marL="0" indent="0">
              <a:buNone/>
            </a:pPr>
            <a:r>
              <a:rPr lang="en-US" sz="2800" dirty="0"/>
              <a:t>                 else,                                            0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B618D7-4B06-4E42-82DB-EB866275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91" y="2194086"/>
            <a:ext cx="2827068" cy="4303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63436F-D18E-4DBC-9C12-53465DC1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04" y="3030992"/>
            <a:ext cx="2477630" cy="505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3F8BD1-E215-4516-95E8-C5F2F42D7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773" y="3594017"/>
            <a:ext cx="3412694" cy="468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C81DD3-C979-4960-9246-717CCB79B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198" y="3536779"/>
            <a:ext cx="1940194" cy="468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C8AC54-CA2A-426F-871C-538C07029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0516" y="4118239"/>
            <a:ext cx="3331085" cy="50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and Function Approximation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499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happens if Q-learning is used in a tabular case?</a:t>
            </a:r>
          </a:p>
          <a:p>
            <a:r>
              <a:rPr lang="en-US" dirty="0"/>
              <a:t>Recall basic Q-learning update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TD error is then,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tabular case, convergence as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baseline="-25000" dirty="0"/>
              <a:t>t</a:t>
            </a:r>
            <a:r>
              <a:rPr lang="en-US" dirty="0"/>
              <a:t> approaches 0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8E03B3-79D5-426F-BD7F-7A5A8F58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38" y="2347513"/>
            <a:ext cx="9732936" cy="688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0D17A5-F31C-437E-81D8-32F1F472A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05" y="4001421"/>
            <a:ext cx="6695591" cy="46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and Function Approximation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24BB1D3-31DE-46D9-97A0-8F73218E15EB}"/>
              </a:ext>
            </a:extLst>
          </p:cNvPr>
          <p:cNvSpPr/>
          <p:nvPr/>
        </p:nvSpPr>
        <p:spPr>
          <a:xfrm>
            <a:off x="1102079" y="2348947"/>
            <a:ext cx="6690102" cy="3168716"/>
          </a:xfrm>
          <a:custGeom>
            <a:avLst/>
            <a:gdLst>
              <a:gd name="connsiteX0" fmla="*/ 0 w 6690102"/>
              <a:gd name="connsiteY0" fmla="*/ 2877152 h 3168716"/>
              <a:gd name="connsiteX1" fmla="*/ 185980 w 6690102"/>
              <a:gd name="connsiteY1" fmla="*/ 2117735 h 3168716"/>
              <a:gd name="connsiteX2" fmla="*/ 552773 w 6690102"/>
              <a:gd name="connsiteY2" fmla="*/ 2055742 h 3168716"/>
              <a:gd name="connsiteX3" fmla="*/ 935065 w 6690102"/>
              <a:gd name="connsiteY3" fmla="*/ 2443199 h 3168716"/>
              <a:gd name="connsiteX4" fmla="*/ 1358685 w 6690102"/>
              <a:gd name="connsiteY4" fmla="*/ 2205559 h 3168716"/>
              <a:gd name="connsiteX5" fmla="*/ 1596326 w 6690102"/>
              <a:gd name="connsiteY5" fmla="*/ 1322155 h 3168716"/>
              <a:gd name="connsiteX6" fmla="*/ 1761641 w 6690102"/>
              <a:gd name="connsiteY6" fmla="*/ 387091 h 3168716"/>
              <a:gd name="connsiteX7" fmla="*/ 2412570 w 6690102"/>
              <a:gd name="connsiteY7" fmla="*/ 748718 h 3168716"/>
              <a:gd name="connsiteX8" fmla="*/ 2825858 w 6690102"/>
              <a:gd name="connsiteY8" fmla="*/ 1740609 h 3168716"/>
              <a:gd name="connsiteX9" fmla="*/ 3399295 w 6690102"/>
              <a:gd name="connsiteY9" fmla="*/ 3161287 h 3168716"/>
              <a:gd name="connsiteX10" fmla="*/ 4504841 w 6690102"/>
              <a:gd name="connsiteY10" fmla="*/ 2241721 h 3168716"/>
              <a:gd name="connsiteX11" fmla="*/ 4639159 w 6690102"/>
              <a:gd name="connsiteY11" fmla="*/ 986359 h 3168716"/>
              <a:gd name="connsiteX12" fmla="*/ 4918129 w 6690102"/>
              <a:gd name="connsiteY12" fmla="*/ 92623 h 3168716"/>
              <a:gd name="connsiteX13" fmla="*/ 5708543 w 6690102"/>
              <a:gd name="connsiteY13" fmla="*/ 144284 h 3168716"/>
              <a:gd name="connsiteX14" fmla="*/ 6132163 w 6690102"/>
              <a:gd name="connsiteY14" fmla="*/ 1120677 h 3168716"/>
              <a:gd name="connsiteX15" fmla="*/ 6566115 w 6690102"/>
              <a:gd name="connsiteY15" fmla="*/ 2138399 h 3168716"/>
              <a:gd name="connsiteX16" fmla="*/ 6690102 w 6690102"/>
              <a:gd name="connsiteY16" fmla="*/ 2546521 h 316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90102" h="3168716">
                <a:moveTo>
                  <a:pt x="0" y="2877152"/>
                </a:moveTo>
                <a:cubicBezTo>
                  <a:pt x="46925" y="2565894"/>
                  <a:pt x="93851" y="2254637"/>
                  <a:pt x="185980" y="2117735"/>
                </a:cubicBezTo>
                <a:cubicBezTo>
                  <a:pt x="278109" y="1980833"/>
                  <a:pt x="427926" y="2001498"/>
                  <a:pt x="552773" y="2055742"/>
                </a:cubicBezTo>
                <a:cubicBezTo>
                  <a:pt x="677621" y="2109986"/>
                  <a:pt x="800746" y="2418229"/>
                  <a:pt x="935065" y="2443199"/>
                </a:cubicBezTo>
                <a:cubicBezTo>
                  <a:pt x="1069384" y="2468169"/>
                  <a:pt x="1248475" y="2392400"/>
                  <a:pt x="1358685" y="2205559"/>
                </a:cubicBezTo>
                <a:cubicBezTo>
                  <a:pt x="1468895" y="2018718"/>
                  <a:pt x="1529167" y="1625233"/>
                  <a:pt x="1596326" y="1322155"/>
                </a:cubicBezTo>
                <a:cubicBezTo>
                  <a:pt x="1663485" y="1019077"/>
                  <a:pt x="1625600" y="482664"/>
                  <a:pt x="1761641" y="387091"/>
                </a:cubicBezTo>
                <a:cubicBezTo>
                  <a:pt x="1897682" y="291518"/>
                  <a:pt x="2235201" y="523132"/>
                  <a:pt x="2412570" y="748718"/>
                </a:cubicBezTo>
                <a:cubicBezTo>
                  <a:pt x="2589940" y="974304"/>
                  <a:pt x="2661404" y="1338514"/>
                  <a:pt x="2825858" y="1740609"/>
                </a:cubicBezTo>
                <a:cubicBezTo>
                  <a:pt x="2990312" y="2142704"/>
                  <a:pt x="3119465" y="3077768"/>
                  <a:pt x="3399295" y="3161287"/>
                </a:cubicBezTo>
                <a:cubicBezTo>
                  <a:pt x="3679125" y="3244806"/>
                  <a:pt x="4298197" y="2604209"/>
                  <a:pt x="4504841" y="2241721"/>
                </a:cubicBezTo>
                <a:cubicBezTo>
                  <a:pt x="4711485" y="1879233"/>
                  <a:pt x="4570278" y="1344542"/>
                  <a:pt x="4639159" y="986359"/>
                </a:cubicBezTo>
                <a:cubicBezTo>
                  <a:pt x="4708040" y="628176"/>
                  <a:pt x="4739898" y="232969"/>
                  <a:pt x="4918129" y="92623"/>
                </a:cubicBezTo>
                <a:cubicBezTo>
                  <a:pt x="5096360" y="-47723"/>
                  <a:pt x="5506204" y="-27058"/>
                  <a:pt x="5708543" y="144284"/>
                </a:cubicBezTo>
                <a:cubicBezTo>
                  <a:pt x="5910882" y="315626"/>
                  <a:pt x="5989234" y="788325"/>
                  <a:pt x="6132163" y="1120677"/>
                </a:cubicBezTo>
                <a:cubicBezTo>
                  <a:pt x="6275092" y="1453029"/>
                  <a:pt x="6473125" y="1900758"/>
                  <a:pt x="6566115" y="2138399"/>
                </a:cubicBezTo>
                <a:cubicBezTo>
                  <a:pt x="6659105" y="2376040"/>
                  <a:pt x="6671160" y="2485389"/>
                  <a:pt x="6690102" y="2546521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DC6889-8466-44A1-B388-E2787203C181}"/>
              </a:ext>
            </a:extLst>
          </p:cNvPr>
          <p:cNvCxnSpPr>
            <a:cxnSpLocks/>
          </p:cNvCxnSpPr>
          <p:nvPr/>
        </p:nvCxnSpPr>
        <p:spPr>
          <a:xfrm>
            <a:off x="865907" y="5991638"/>
            <a:ext cx="77375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FAE58A-9FAC-4414-AE44-BAB2ED6DD76F}"/>
              </a:ext>
            </a:extLst>
          </p:cNvPr>
          <p:cNvSpPr txBox="1"/>
          <p:nvPr/>
        </p:nvSpPr>
        <p:spPr>
          <a:xfrm>
            <a:off x="3441188" y="6157114"/>
            <a:ext cx="2837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State variable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FFAC64-6E00-4690-8A39-B3E083E57420}"/>
              </a:ext>
            </a:extLst>
          </p:cNvPr>
          <p:cNvCxnSpPr>
            <a:cxnSpLocks/>
          </p:cNvCxnSpPr>
          <p:nvPr/>
        </p:nvCxnSpPr>
        <p:spPr>
          <a:xfrm flipH="1" flipV="1">
            <a:off x="865907" y="1848157"/>
            <a:ext cx="1" cy="414348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9204E1-A07F-4FAE-9B85-9D255230B5E2}"/>
              </a:ext>
            </a:extLst>
          </p:cNvPr>
          <p:cNvSpPr txBox="1"/>
          <p:nvPr/>
        </p:nvSpPr>
        <p:spPr>
          <a:xfrm rot="16200000">
            <a:off x="-569361" y="3671695"/>
            <a:ext cx="211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q(</a:t>
            </a:r>
            <a:r>
              <a:rPr lang="en-US" sz="2800" dirty="0" err="1"/>
              <a:t>s,a</a:t>
            </a:r>
            <a:r>
              <a:rPr lang="en-US" sz="2800" dirty="0"/>
              <a:t>)</a:t>
            </a: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77FC2398-754A-435F-84E3-8F8747941B6B}"/>
              </a:ext>
            </a:extLst>
          </p:cNvPr>
          <p:cNvSpPr/>
          <p:nvPr/>
        </p:nvSpPr>
        <p:spPr>
          <a:xfrm>
            <a:off x="6040402" y="2123810"/>
            <a:ext cx="464112" cy="45027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7AF949-7E18-457E-8EE9-62DCE59171D0}"/>
              </a:ext>
            </a:extLst>
          </p:cNvPr>
          <p:cNvSpPr/>
          <p:nvPr/>
        </p:nvSpPr>
        <p:spPr>
          <a:xfrm>
            <a:off x="4726951" y="5285049"/>
            <a:ext cx="249382" cy="26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DCD05-FC98-4A71-9F5C-5771F5806B66}"/>
              </a:ext>
            </a:extLst>
          </p:cNvPr>
          <p:cNvSpPr/>
          <p:nvPr/>
        </p:nvSpPr>
        <p:spPr>
          <a:xfrm>
            <a:off x="5209130" y="4857259"/>
            <a:ext cx="249382" cy="26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CE15F6-0916-4D9A-AB9C-87366DB628EA}"/>
              </a:ext>
            </a:extLst>
          </p:cNvPr>
          <p:cNvSpPr/>
          <p:nvPr/>
        </p:nvSpPr>
        <p:spPr>
          <a:xfrm>
            <a:off x="5559938" y="4254318"/>
            <a:ext cx="249382" cy="26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0BAB7F-5493-475F-BE18-B0F611B5A1C2}"/>
              </a:ext>
            </a:extLst>
          </p:cNvPr>
          <p:cNvSpPr/>
          <p:nvPr/>
        </p:nvSpPr>
        <p:spPr>
          <a:xfrm>
            <a:off x="5585164" y="3462664"/>
            <a:ext cx="249382" cy="26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9B3FC6-F200-4C8B-BF25-C16F1EDFFF1B}"/>
              </a:ext>
            </a:extLst>
          </p:cNvPr>
          <p:cNvSpPr/>
          <p:nvPr/>
        </p:nvSpPr>
        <p:spPr>
          <a:xfrm>
            <a:off x="5689074" y="2701294"/>
            <a:ext cx="249382" cy="26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086568-22C3-4899-AA75-FE9BA5045BF8}"/>
              </a:ext>
            </a:extLst>
          </p:cNvPr>
          <p:cNvCxnSpPr>
            <a:cxnSpLocks/>
            <a:stCxn id="17" idx="7"/>
            <a:endCxn id="18" idx="3"/>
          </p:cNvCxnSpPr>
          <p:nvPr/>
        </p:nvCxnSpPr>
        <p:spPr>
          <a:xfrm flipV="1">
            <a:off x="4939812" y="5081946"/>
            <a:ext cx="305839" cy="2416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EF479C-077F-478D-8B5D-7B2C693D8A10}"/>
              </a:ext>
            </a:extLst>
          </p:cNvPr>
          <p:cNvCxnSpPr>
            <a:cxnSpLocks/>
            <a:stCxn id="18" idx="7"/>
            <a:endCxn id="19" idx="4"/>
          </p:cNvCxnSpPr>
          <p:nvPr/>
        </p:nvCxnSpPr>
        <p:spPr>
          <a:xfrm flipV="1">
            <a:off x="5421991" y="4517555"/>
            <a:ext cx="262638" cy="3782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4420B9-CCBB-415A-A0D6-FE160168327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684629" y="3725900"/>
            <a:ext cx="25226" cy="5284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D0E2E4-8EA9-467B-9B08-CD819FA5AC68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709855" y="2988690"/>
            <a:ext cx="99465" cy="4739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AB74E9-F3B2-4C5C-8773-77DBAC2B5FF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813765" y="2348946"/>
            <a:ext cx="360862" cy="3523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12BF63D-4CD6-4AA4-8597-AFEDDBBD8A42}"/>
              </a:ext>
            </a:extLst>
          </p:cNvPr>
          <p:cNvCxnSpPr>
            <a:cxnSpLocks/>
          </p:cNvCxnSpPr>
          <p:nvPr/>
        </p:nvCxnSpPr>
        <p:spPr>
          <a:xfrm>
            <a:off x="1185793" y="2537071"/>
            <a:ext cx="123857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D70DC0A-8ED2-442D-9426-5B4353409E48}"/>
              </a:ext>
            </a:extLst>
          </p:cNvPr>
          <p:cNvSpPr txBox="1"/>
          <p:nvPr/>
        </p:nvSpPr>
        <p:spPr>
          <a:xfrm>
            <a:off x="1185793" y="1921494"/>
            <a:ext cx="1162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Q(S,A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CE34D4-5EC6-4055-9E90-38F52A1A8871}"/>
              </a:ext>
            </a:extLst>
          </p:cNvPr>
          <p:cNvSpPr txBox="1"/>
          <p:nvPr/>
        </p:nvSpPr>
        <p:spPr>
          <a:xfrm>
            <a:off x="865907" y="1026354"/>
            <a:ext cx="978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Q-learning converges in the tabular case – discrete state-actions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E6BD34-21A1-4638-AA30-FE27CC63AC9E}"/>
              </a:ext>
            </a:extLst>
          </p:cNvPr>
          <p:cNvSpPr txBox="1"/>
          <p:nvPr/>
        </p:nvSpPr>
        <p:spPr>
          <a:xfrm>
            <a:off x="6478955" y="1921494"/>
            <a:ext cx="391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Optimal q(</a:t>
            </a:r>
            <a:r>
              <a:rPr lang="en-US" sz="2800" dirty="0" err="1"/>
              <a:t>s,a</a:t>
            </a:r>
            <a:r>
              <a:rPr lang="en-US" sz="2800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3C1A62-BD3F-4655-9E49-4EA9A73F0F8B}"/>
              </a:ext>
            </a:extLst>
          </p:cNvPr>
          <p:cNvSpPr txBox="1"/>
          <p:nvPr/>
        </p:nvSpPr>
        <p:spPr>
          <a:xfrm>
            <a:off x="4976333" y="5395744"/>
            <a:ext cx="391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Initial q(</a:t>
            </a:r>
            <a:r>
              <a:rPr lang="en-US" sz="2800" dirty="0" err="1"/>
              <a:t>s,a</a:t>
            </a:r>
            <a:r>
              <a:rPr lang="en-US" sz="2800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9F53B-C0EE-4BE4-9F89-DDFF27DE9BE3}"/>
              </a:ext>
            </a:extLst>
          </p:cNvPr>
          <p:cNvSpPr txBox="1"/>
          <p:nvPr/>
        </p:nvSpPr>
        <p:spPr>
          <a:xfrm>
            <a:off x="8294874" y="3094412"/>
            <a:ext cx="3897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Reduce TD error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8436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44" grpId="0"/>
      <p:bldP spid="47" grpId="0"/>
      <p:bldP spid="48" grpId="0"/>
      <p:bldP spid="49" grpId="0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and Function Approximation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DC6889-8466-44A1-B388-E2787203C181}"/>
              </a:ext>
            </a:extLst>
          </p:cNvPr>
          <p:cNvCxnSpPr>
            <a:cxnSpLocks/>
          </p:cNvCxnSpPr>
          <p:nvPr/>
        </p:nvCxnSpPr>
        <p:spPr>
          <a:xfrm>
            <a:off x="865907" y="5991638"/>
            <a:ext cx="77375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FAE58A-9FAC-4414-AE44-BAB2ED6DD76F}"/>
              </a:ext>
            </a:extLst>
          </p:cNvPr>
          <p:cNvSpPr txBox="1"/>
          <p:nvPr/>
        </p:nvSpPr>
        <p:spPr>
          <a:xfrm>
            <a:off x="3441188" y="6157114"/>
            <a:ext cx="2837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State variable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FFAC64-6E00-4690-8A39-B3E083E57420}"/>
              </a:ext>
            </a:extLst>
          </p:cNvPr>
          <p:cNvCxnSpPr>
            <a:cxnSpLocks/>
          </p:cNvCxnSpPr>
          <p:nvPr/>
        </p:nvCxnSpPr>
        <p:spPr>
          <a:xfrm flipH="1" flipV="1">
            <a:off x="865907" y="1848157"/>
            <a:ext cx="1" cy="414348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9204E1-A07F-4FAE-9B85-9D255230B5E2}"/>
              </a:ext>
            </a:extLst>
          </p:cNvPr>
          <p:cNvSpPr txBox="1"/>
          <p:nvPr/>
        </p:nvSpPr>
        <p:spPr>
          <a:xfrm rot="16200000">
            <a:off x="-569361" y="3671695"/>
            <a:ext cx="211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q(</a:t>
            </a:r>
            <a:r>
              <a:rPr lang="en-US" sz="2800" dirty="0" err="1"/>
              <a:t>s,a</a:t>
            </a:r>
            <a:r>
              <a:rPr lang="en-US" sz="2800" dirty="0"/>
              <a:t>)</a:t>
            </a: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77FC2398-754A-435F-84E3-8F8747941B6B}"/>
              </a:ext>
            </a:extLst>
          </p:cNvPr>
          <p:cNvSpPr/>
          <p:nvPr/>
        </p:nvSpPr>
        <p:spPr>
          <a:xfrm>
            <a:off x="6040402" y="2123810"/>
            <a:ext cx="464112" cy="45027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7AF949-7E18-457E-8EE9-62DCE59171D0}"/>
              </a:ext>
            </a:extLst>
          </p:cNvPr>
          <p:cNvSpPr/>
          <p:nvPr/>
        </p:nvSpPr>
        <p:spPr>
          <a:xfrm>
            <a:off x="4726951" y="5285049"/>
            <a:ext cx="249382" cy="26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DCD05-FC98-4A71-9F5C-5771F5806B66}"/>
              </a:ext>
            </a:extLst>
          </p:cNvPr>
          <p:cNvSpPr/>
          <p:nvPr/>
        </p:nvSpPr>
        <p:spPr>
          <a:xfrm>
            <a:off x="5209130" y="4857259"/>
            <a:ext cx="249382" cy="26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CE15F6-0916-4D9A-AB9C-87366DB628EA}"/>
              </a:ext>
            </a:extLst>
          </p:cNvPr>
          <p:cNvSpPr/>
          <p:nvPr/>
        </p:nvSpPr>
        <p:spPr>
          <a:xfrm>
            <a:off x="5559938" y="4254318"/>
            <a:ext cx="249382" cy="26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0BAB7F-5493-475F-BE18-B0F611B5A1C2}"/>
              </a:ext>
            </a:extLst>
          </p:cNvPr>
          <p:cNvSpPr/>
          <p:nvPr/>
        </p:nvSpPr>
        <p:spPr>
          <a:xfrm>
            <a:off x="5585164" y="3462664"/>
            <a:ext cx="249382" cy="26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9B3FC6-F200-4C8B-BF25-C16F1EDFFF1B}"/>
              </a:ext>
            </a:extLst>
          </p:cNvPr>
          <p:cNvSpPr/>
          <p:nvPr/>
        </p:nvSpPr>
        <p:spPr>
          <a:xfrm>
            <a:off x="5689074" y="2701294"/>
            <a:ext cx="249382" cy="26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086568-22C3-4899-AA75-FE9BA5045BF8}"/>
              </a:ext>
            </a:extLst>
          </p:cNvPr>
          <p:cNvCxnSpPr>
            <a:cxnSpLocks/>
            <a:stCxn id="17" idx="7"/>
            <a:endCxn id="18" idx="3"/>
          </p:cNvCxnSpPr>
          <p:nvPr/>
        </p:nvCxnSpPr>
        <p:spPr>
          <a:xfrm flipV="1">
            <a:off x="4939812" y="5081946"/>
            <a:ext cx="305839" cy="2416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EF479C-077F-478D-8B5D-7B2C693D8A10}"/>
              </a:ext>
            </a:extLst>
          </p:cNvPr>
          <p:cNvCxnSpPr>
            <a:cxnSpLocks/>
            <a:stCxn id="18" idx="7"/>
            <a:endCxn id="19" idx="4"/>
          </p:cNvCxnSpPr>
          <p:nvPr/>
        </p:nvCxnSpPr>
        <p:spPr>
          <a:xfrm flipV="1">
            <a:off x="5421991" y="4517555"/>
            <a:ext cx="262638" cy="3782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4420B9-CCBB-415A-A0D6-FE160168327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684629" y="3725900"/>
            <a:ext cx="25226" cy="5284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D0E2E4-8EA9-467B-9B08-CD819FA5AC68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709855" y="2988690"/>
            <a:ext cx="99465" cy="4739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AB74E9-F3B2-4C5C-8773-77DBAC2B5FF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813765" y="2348946"/>
            <a:ext cx="360862" cy="3523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CE34D4-5EC6-4055-9E90-38F52A1A8871}"/>
              </a:ext>
            </a:extLst>
          </p:cNvPr>
          <p:cNvSpPr txBox="1"/>
          <p:nvPr/>
        </p:nvSpPr>
        <p:spPr>
          <a:xfrm>
            <a:off x="865907" y="1026354"/>
            <a:ext cx="978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Q-learning converges in the tabular case – discrete state-actions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E6BD34-21A1-4638-AA30-FE27CC63AC9E}"/>
              </a:ext>
            </a:extLst>
          </p:cNvPr>
          <p:cNvSpPr txBox="1"/>
          <p:nvPr/>
        </p:nvSpPr>
        <p:spPr>
          <a:xfrm>
            <a:off x="6478955" y="1921494"/>
            <a:ext cx="391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Optimal q(</a:t>
            </a:r>
            <a:r>
              <a:rPr lang="en-US" sz="2800" dirty="0" err="1"/>
              <a:t>s,a</a:t>
            </a:r>
            <a:r>
              <a:rPr lang="en-US" sz="2800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3C1A62-BD3F-4655-9E49-4EA9A73F0F8B}"/>
              </a:ext>
            </a:extLst>
          </p:cNvPr>
          <p:cNvSpPr txBox="1"/>
          <p:nvPr/>
        </p:nvSpPr>
        <p:spPr>
          <a:xfrm>
            <a:off x="4976333" y="5395744"/>
            <a:ext cx="391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Initial q(</a:t>
            </a:r>
            <a:r>
              <a:rPr lang="en-US" sz="2800" dirty="0" err="1"/>
              <a:t>s,a</a:t>
            </a:r>
            <a:r>
              <a:rPr lang="en-US" sz="2800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9F53B-C0EE-4BE4-9F89-DDFF27DE9BE3}"/>
              </a:ext>
            </a:extLst>
          </p:cNvPr>
          <p:cNvSpPr txBox="1"/>
          <p:nvPr/>
        </p:nvSpPr>
        <p:spPr>
          <a:xfrm>
            <a:off x="8294874" y="3094412"/>
            <a:ext cx="3897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Reduce TD error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229912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47" grpId="0"/>
      <p:bldP spid="48" grpId="0"/>
      <p:bldP spid="49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and Function Approximation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854" y="1022888"/>
            <a:ext cx="10515600" cy="499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happens if Q-learning is used with function approximation?</a:t>
            </a:r>
          </a:p>
          <a:p>
            <a:r>
              <a:rPr lang="en-US" dirty="0"/>
              <a:t>The TD error uses an approximation of action-value function,                                             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 gain depends on the nonlinear            operator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the action-value function approximator minimizes least squares error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D2E4F-2AB1-428E-8EB4-6103E497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223" y="2886494"/>
            <a:ext cx="2487075" cy="542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C71CA-73F0-484A-89BA-6A33CAE3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52" y="2431957"/>
            <a:ext cx="1730240" cy="518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4562F7-E501-4C87-BE5E-2D8A304C5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298" y="3649272"/>
            <a:ext cx="778543" cy="593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9CB45-C948-4299-952F-36135B27E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055" y="5713219"/>
            <a:ext cx="5752535" cy="1007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02EDB9-2D8E-45CA-9838-F076054FA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0692" y="4359425"/>
            <a:ext cx="5417708" cy="709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B0AF81-A4D0-4040-810A-ADBC29E50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3897" y="2886494"/>
            <a:ext cx="861121" cy="5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and Function Approximation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854" y="1022888"/>
            <a:ext cx="10515600" cy="499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happens if Q-learning is used with function approximation?</a:t>
            </a:r>
          </a:p>
          <a:p>
            <a:r>
              <a:rPr lang="en-US" dirty="0"/>
              <a:t>Using TD error based on max operator with function approximation using least squares error leads to </a:t>
            </a:r>
            <a:r>
              <a:rPr lang="en-US" b="1" dirty="0"/>
              <a:t>instability and poor convergence</a:t>
            </a:r>
            <a:r>
              <a:rPr lang="en-US" dirty="0"/>
              <a:t>!</a:t>
            </a:r>
          </a:p>
          <a:p>
            <a:r>
              <a:rPr lang="en-US" dirty="0"/>
              <a:t>Problem </a:t>
            </a:r>
            <a:r>
              <a:rPr lang="en-US"/>
              <a:t>arises if </a:t>
            </a:r>
            <a:r>
              <a:rPr lang="en-US" dirty="0"/>
              <a:t>three conditions are met:</a:t>
            </a:r>
          </a:p>
          <a:p>
            <a:pPr lvl="1"/>
            <a:r>
              <a:rPr lang="en-US" sz="2800" b="1" dirty="0"/>
              <a:t>Function approximation</a:t>
            </a:r>
            <a:r>
              <a:rPr lang="en-US" sz="2800" dirty="0"/>
              <a:t>; </a:t>
            </a:r>
          </a:p>
          <a:p>
            <a:pPr lvl="1"/>
            <a:r>
              <a:rPr lang="en-US" sz="2800" b="1" dirty="0"/>
              <a:t>Off-policy algorithm</a:t>
            </a:r>
          </a:p>
          <a:p>
            <a:pPr lvl="1"/>
            <a:r>
              <a:rPr lang="en-US" sz="2800" b="1" dirty="0"/>
              <a:t>Bootstrapping</a:t>
            </a:r>
            <a:r>
              <a:rPr lang="en-US" sz="2800" dirty="0"/>
              <a:t> with an approximate action-value 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/>
              <a:t>deadly triad!</a:t>
            </a:r>
          </a:p>
          <a:p>
            <a:r>
              <a:rPr lang="en-US" dirty="0"/>
              <a:t>Monte Carlo control algorithms do not bootstrap and always converge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BBF8AF-0C69-4EED-8499-66C9D1604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39" y="3357111"/>
            <a:ext cx="1487432" cy="4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and Function Approximation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24BB1D3-31DE-46D9-97A0-8F73218E15EB}"/>
              </a:ext>
            </a:extLst>
          </p:cNvPr>
          <p:cNvSpPr/>
          <p:nvPr/>
        </p:nvSpPr>
        <p:spPr>
          <a:xfrm>
            <a:off x="1247731" y="2390511"/>
            <a:ext cx="6690102" cy="3168716"/>
          </a:xfrm>
          <a:custGeom>
            <a:avLst/>
            <a:gdLst>
              <a:gd name="connsiteX0" fmla="*/ 0 w 6690102"/>
              <a:gd name="connsiteY0" fmla="*/ 2877152 h 3168716"/>
              <a:gd name="connsiteX1" fmla="*/ 185980 w 6690102"/>
              <a:gd name="connsiteY1" fmla="*/ 2117735 h 3168716"/>
              <a:gd name="connsiteX2" fmla="*/ 552773 w 6690102"/>
              <a:gd name="connsiteY2" fmla="*/ 2055742 h 3168716"/>
              <a:gd name="connsiteX3" fmla="*/ 935065 w 6690102"/>
              <a:gd name="connsiteY3" fmla="*/ 2443199 h 3168716"/>
              <a:gd name="connsiteX4" fmla="*/ 1358685 w 6690102"/>
              <a:gd name="connsiteY4" fmla="*/ 2205559 h 3168716"/>
              <a:gd name="connsiteX5" fmla="*/ 1596326 w 6690102"/>
              <a:gd name="connsiteY5" fmla="*/ 1322155 h 3168716"/>
              <a:gd name="connsiteX6" fmla="*/ 1761641 w 6690102"/>
              <a:gd name="connsiteY6" fmla="*/ 387091 h 3168716"/>
              <a:gd name="connsiteX7" fmla="*/ 2412570 w 6690102"/>
              <a:gd name="connsiteY7" fmla="*/ 748718 h 3168716"/>
              <a:gd name="connsiteX8" fmla="*/ 2825858 w 6690102"/>
              <a:gd name="connsiteY8" fmla="*/ 1740609 h 3168716"/>
              <a:gd name="connsiteX9" fmla="*/ 3399295 w 6690102"/>
              <a:gd name="connsiteY9" fmla="*/ 3161287 h 3168716"/>
              <a:gd name="connsiteX10" fmla="*/ 4504841 w 6690102"/>
              <a:gd name="connsiteY10" fmla="*/ 2241721 h 3168716"/>
              <a:gd name="connsiteX11" fmla="*/ 4639159 w 6690102"/>
              <a:gd name="connsiteY11" fmla="*/ 986359 h 3168716"/>
              <a:gd name="connsiteX12" fmla="*/ 4918129 w 6690102"/>
              <a:gd name="connsiteY12" fmla="*/ 92623 h 3168716"/>
              <a:gd name="connsiteX13" fmla="*/ 5708543 w 6690102"/>
              <a:gd name="connsiteY13" fmla="*/ 144284 h 3168716"/>
              <a:gd name="connsiteX14" fmla="*/ 6132163 w 6690102"/>
              <a:gd name="connsiteY14" fmla="*/ 1120677 h 3168716"/>
              <a:gd name="connsiteX15" fmla="*/ 6566115 w 6690102"/>
              <a:gd name="connsiteY15" fmla="*/ 2138399 h 3168716"/>
              <a:gd name="connsiteX16" fmla="*/ 6690102 w 6690102"/>
              <a:gd name="connsiteY16" fmla="*/ 2546521 h 316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90102" h="3168716">
                <a:moveTo>
                  <a:pt x="0" y="2877152"/>
                </a:moveTo>
                <a:cubicBezTo>
                  <a:pt x="46925" y="2565894"/>
                  <a:pt x="93851" y="2254637"/>
                  <a:pt x="185980" y="2117735"/>
                </a:cubicBezTo>
                <a:cubicBezTo>
                  <a:pt x="278109" y="1980833"/>
                  <a:pt x="427926" y="2001498"/>
                  <a:pt x="552773" y="2055742"/>
                </a:cubicBezTo>
                <a:cubicBezTo>
                  <a:pt x="677621" y="2109986"/>
                  <a:pt x="800746" y="2418229"/>
                  <a:pt x="935065" y="2443199"/>
                </a:cubicBezTo>
                <a:cubicBezTo>
                  <a:pt x="1069384" y="2468169"/>
                  <a:pt x="1248475" y="2392400"/>
                  <a:pt x="1358685" y="2205559"/>
                </a:cubicBezTo>
                <a:cubicBezTo>
                  <a:pt x="1468895" y="2018718"/>
                  <a:pt x="1529167" y="1625233"/>
                  <a:pt x="1596326" y="1322155"/>
                </a:cubicBezTo>
                <a:cubicBezTo>
                  <a:pt x="1663485" y="1019077"/>
                  <a:pt x="1625600" y="482664"/>
                  <a:pt x="1761641" y="387091"/>
                </a:cubicBezTo>
                <a:cubicBezTo>
                  <a:pt x="1897682" y="291518"/>
                  <a:pt x="2235201" y="523132"/>
                  <a:pt x="2412570" y="748718"/>
                </a:cubicBezTo>
                <a:cubicBezTo>
                  <a:pt x="2589940" y="974304"/>
                  <a:pt x="2661404" y="1338514"/>
                  <a:pt x="2825858" y="1740609"/>
                </a:cubicBezTo>
                <a:cubicBezTo>
                  <a:pt x="2990312" y="2142704"/>
                  <a:pt x="3119465" y="3077768"/>
                  <a:pt x="3399295" y="3161287"/>
                </a:cubicBezTo>
                <a:cubicBezTo>
                  <a:pt x="3679125" y="3244806"/>
                  <a:pt x="4298197" y="2604209"/>
                  <a:pt x="4504841" y="2241721"/>
                </a:cubicBezTo>
                <a:cubicBezTo>
                  <a:pt x="4711485" y="1879233"/>
                  <a:pt x="4570278" y="1344542"/>
                  <a:pt x="4639159" y="986359"/>
                </a:cubicBezTo>
                <a:cubicBezTo>
                  <a:pt x="4708040" y="628176"/>
                  <a:pt x="4739898" y="232969"/>
                  <a:pt x="4918129" y="92623"/>
                </a:cubicBezTo>
                <a:cubicBezTo>
                  <a:pt x="5096360" y="-47723"/>
                  <a:pt x="5506204" y="-27058"/>
                  <a:pt x="5708543" y="144284"/>
                </a:cubicBezTo>
                <a:cubicBezTo>
                  <a:pt x="5910882" y="315626"/>
                  <a:pt x="5989234" y="788325"/>
                  <a:pt x="6132163" y="1120677"/>
                </a:cubicBezTo>
                <a:cubicBezTo>
                  <a:pt x="6275092" y="1453029"/>
                  <a:pt x="6473125" y="1900758"/>
                  <a:pt x="6566115" y="2138399"/>
                </a:cubicBezTo>
                <a:cubicBezTo>
                  <a:pt x="6659105" y="2376040"/>
                  <a:pt x="6671160" y="2485389"/>
                  <a:pt x="6690102" y="2546521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DC6889-8466-44A1-B388-E2787203C181}"/>
              </a:ext>
            </a:extLst>
          </p:cNvPr>
          <p:cNvCxnSpPr>
            <a:cxnSpLocks/>
          </p:cNvCxnSpPr>
          <p:nvPr/>
        </p:nvCxnSpPr>
        <p:spPr>
          <a:xfrm>
            <a:off x="1011559" y="6033202"/>
            <a:ext cx="77375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FFAC64-6E00-4690-8A39-B3E083E57420}"/>
              </a:ext>
            </a:extLst>
          </p:cNvPr>
          <p:cNvCxnSpPr>
            <a:cxnSpLocks/>
          </p:cNvCxnSpPr>
          <p:nvPr/>
        </p:nvCxnSpPr>
        <p:spPr>
          <a:xfrm flipH="1" flipV="1">
            <a:off x="1011559" y="1889721"/>
            <a:ext cx="1" cy="414348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77FC2398-754A-435F-84E3-8F8747941B6B}"/>
              </a:ext>
            </a:extLst>
          </p:cNvPr>
          <p:cNvSpPr/>
          <p:nvPr/>
        </p:nvSpPr>
        <p:spPr>
          <a:xfrm>
            <a:off x="6186054" y="2165374"/>
            <a:ext cx="464112" cy="45027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404089-0647-4E2F-97FD-6B91F3A5CA9B}"/>
              </a:ext>
            </a:extLst>
          </p:cNvPr>
          <p:cNvCxnSpPr>
            <a:cxnSpLocks/>
          </p:cNvCxnSpPr>
          <p:nvPr/>
        </p:nvCxnSpPr>
        <p:spPr>
          <a:xfrm>
            <a:off x="1247731" y="2590948"/>
            <a:ext cx="123857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4BFBEC-6D4E-4B9E-8CA7-9712AC5ED9E9}"/>
              </a:ext>
            </a:extLst>
          </p:cNvPr>
          <p:cNvSpPr txBox="1"/>
          <p:nvPr/>
        </p:nvSpPr>
        <p:spPr>
          <a:xfrm>
            <a:off x="1247731" y="1975371"/>
            <a:ext cx="1162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Q(S,A)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CAA492-7E21-4FD5-A7B0-DF61C74E5552}"/>
              </a:ext>
            </a:extLst>
          </p:cNvPr>
          <p:cNvCxnSpPr/>
          <p:nvPr/>
        </p:nvCxnSpPr>
        <p:spPr>
          <a:xfrm flipV="1">
            <a:off x="1247731" y="3775364"/>
            <a:ext cx="7806214" cy="6234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BE3367-FF5E-48B8-AA75-C02D4F0D5EDE}"/>
              </a:ext>
            </a:extLst>
          </p:cNvPr>
          <p:cNvSpPr/>
          <p:nvPr/>
        </p:nvSpPr>
        <p:spPr>
          <a:xfrm>
            <a:off x="4963480" y="3974869"/>
            <a:ext cx="249382" cy="26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D8819C-FF3F-4BED-B5B6-C4BE31132009}"/>
              </a:ext>
            </a:extLst>
          </p:cNvPr>
          <p:cNvCxnSpPr>
            <a:cxnSpLocks/>
          </p:cNvCxnSpPr>
          <p:nvPr/>
        </p:nvCxnSpPr>
        <p:spPr>
          <a:xfrm>
            <a:off x="5088170" y="4238106"/>
            <a:ext cx="0" cy="12205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03DC631-EC7C-4013-9935-1C7EB891D305}"/>
              </a:ext>
            </a:extLst>
          </p:cNvPr>
          <p:cNvSpPr/>
          <p:nvPr/>
        </p:nvSpPr>
        <p:spPr>
          <a:xfrm>
            <a:off x="5386687" y="3955472"/>
            <a:ext cx="249382" cy="26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564AD0-75AC-4078-BAC0-6B961B4724FE}"/>
              </a:ext>
            </a:extLst>
          </p:cNvPr>
          <p:cNvCxnSpPr>
            <a:cxnSpLocks/>
          </p:cNvCxnSpPr>
          <p:nvPr/>
        </p:nvCxnSpPr>
        <p:spPr>
          <a:xfrm>
            <a:off x="5504601" y="4218709"/>
            <a:ext cx="0" cy="8117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32CAB8A-1445-42D6-B75E-DFA2996C1477}"/>
              </a:ext>
            </a:extLst>
          </p:cNvPr>
          <p:cNvSpPr/>
          <p:nvPr/>
        </p:nvSpPr>
        <p:spPr>
          <a:xfrm>
            <a:off x="6044755" y="3871041"/>
            <a:ext cx="249382" cy="26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5DB4C1-F661-4506-9669-99DC80655E80}"/>
              </a:ext>
            </a:extLst>
          </p:cNvPr>
          <p:cNvCxnSpPr>
            <a:cxnSpLocks/>
            <a:stCxn id="25" idx="0"/>
            <a:endCxn id="6" idx="12"/>
          </p:cNvCxnSpPr>
          <p:nvPr/>
        </p:nvCxnSpPr>
        <p:spPr>
          <a:xfrm flipH="1" flipV="1">
            <a:off x="6165860" y="2483134"/>
            <a:ext cx="3586" cy="138790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99D8159-F3F8-4A72-9F89-4DB457AD9C5C}"/>
              </a:ext>
            </a:extLst>
          </p:cNvPr>
          <p:cNvSpPr/>
          <p:nvPr/>
        </p:nvSpPr>
        <p:spPr>
          <a:xfrm>
            <a:off x="6317241" y="3868881"/>
            <a:ext cx="249382" cy="26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A2AE78-582D-4DEE-B61C-9762ED182F1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6441932" y="2420327"/>
            <a:ext cx="0" cy="14485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D3C71D0-1873-4222-BD93-9A394FF30619}"/>
              </a:ext>
            </a:extLst>
          </p:cNvPr>
          <p:cNvSpPr/>
          <p:nvPr/>
        </p:nvSpPr>
        <p:spPr>
          <a:xfrm>
            <a:off x="5747549" y="3917220"/>
            <a:ext cx="249382" cy="26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93A312-EAFB-43AF-866B-A86DB0973271}"/>
              </a:ext>
            </a:extLst>
          </p:cNvPr>
          <p:cNvCxnSpPr>
            <a:cxnSpLocks/>
          </p:cNvCxnSpPr>
          <p:nvPr/>
        </p:nvCxnSpPr>
        <p:spPr>
          <a:xfrm>
            <a:off x="4963480" y="3775364"/>
            <a:ext cx="822554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0D4E13-004E-43BA-A2C6-D04B6562066A}"/>
              </a:ext>
            </a:extLst>
          </p:cNvPr>
          <p:cNvSpPr txBox="1"/>
          <p:nvPr/>
        </p:nvSpPr>
        <p:spPr>
          <a:xfrm>
            <a:off x="3862465" y="2716756"/>
            <a:ext cx="2111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Decreasing TD Error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2506BD-3013-4567-830B-DD9EC3F6ABF6}"/>
              </a:ext>
            </a:extLst>
          </p:cNvPr>
          <p:cNvCxnSpPr>
            <a:cxnSpLocks/>
          </p:cNvCxnSpPr>
          <p:nvPr/>
        </p:nvCxnSpPr>
        <p:spPr>
          <a:xfrm>
            <a:off x="5908320" y="4249920"/>
            <a:ext cx="61916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6406905-6F85-4A6A-A3C6-D26537B6BAC7}"/>
              </a:ext>
            </a:extLst>
          </p:cNvPr>
          <p:cNvSpPr txBox="1"/>
          <p:nvPr/>
        </p:nvSpPr>
        <p:spPr>
          <a:xfrm>
            <a:off x="4542488" y="4283910"/>
            <a:ext cx="44029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Decreasing</a:t>
            </a:r>
          </a:p>
          <a:p>
            <a:pPr algn="ctr"/>
            <a:r>
              <a:rPr lang="en-US" sz="2800" dirty="0"/>
              <a:t> TD Error,</a:t>
            </a:r>
          </a:p>
          <a:p>
            <a:pPr algn="ctr"/>
            <a:r>
              <a:rPr lang="en-US" sz="2800" dirty="0"/>
              <a:t>Increasing least </a:t>
            </a:r>
          </a:p>
          <a:p>
            <a:pPr algn="ctr"/>
            <a:r>
              <a:rPr lang="en-US" sz="2800" dirty="0"/>
              <a:t>square error!!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5D1C41-B0FE-4726-83B8-B0C21D8F3E37}"/>
              </a:ext>
            </a:extLst>
          </p:cNvPr>
          <p:cNvSpPr txBox="1"/>
          <p:nvPr/>
        </p:nvSpPr>
        <p:spPr>
          <a:xfrm>
            <a:off x="7935784" y="2769006"/>
            <a:ext cx="2460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function approximation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F9FC17-99AD-4E04-84A1-57D8C1FDEFEC}"/>
              </a:ext>
            </a:extLst>
          </p:cNvPr>
          <p:cNvSpPr txBox="1"/>
          <p:nvPr/>
        </p:nvSpPr>
        <p:spPr>
          <a:xfrm rot="16200000">
            <a:off x="-569361" y="3671695"/>
            <a:ext cx="211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q(</a:t>
            </a:r>
            <a:r>
              <a:rPr lang="en-US" sz="2800" dirty="0" err="1"/>
              <a:t>s,a</a:t>
            </a:r>
            <a:r>
              <a:rPr lang="en-US" sz="2800" dirty="0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B1A666-B627-43EE-B244-0A62179D108C}"/>
              </a:ext>
            </a:extLst>
          </p:cNvPr>
          <p:cNvSpPr txBox="1"/>
          <p:nvPr/>
        </p:nvSpPr>
        <p:spPr>
          <a:xfrm>
            <a:off x="3441188" y="6157114"/>
            <a:ext cx="2837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State variable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5D5338-5C74-470F-99FB-B3D199CF128E}"/>
              </a:ext>
            </a:extLst>
          </p:cNvPr>
          <p:cNvSpPr txBox="1"/>
          <p:nvPr/>
        </p:nvSpPr>
        <p:spPr>
          <a:xfrm>
            <a:off x="865907" y="1026354"/>
            <a:ext cx="978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Q-learning will not converge with function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3071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1" grpId="0"/>
      <p:bldP spid="15" grpId="0" animBg="1"/>
      <p:bldP spid="22" grpId="0" animBg="1"/>
      <p:bldP spid="25" grpId="0" animBg="1"/>
      <p:bldP spid="30" grpId="0" animBg="1"/>
      <p:bldP spid="33" grpId="0" animBg="1"/>
      <p:bldP spid="43" grpId="0"/>
      <p:bldP spid="47" grpId="0"/>
      <p:bldP spid="48" grpId="0"/>
      <p:bldP spid="51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Why Use Function Approximation?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629"/>
            <a:ext cx="10727094" cy="4903334"/>
          </a:xfrm>
        </p:spPr>
        <p:txBody>
          <a:bodyPr>
            <a:normAutofit/>
          </a:bodyPr>
          <a:lstStyle/>
          <a:p>
            <a:r>
              <a:rPr lang="en-US" dirty="0"/>
              <a:t>Up to now, only used </a:t>
            </a:r>
            <a:r>
              <a:rPr lang="en-US" b="1" dirty="0"/>
              <a:t>tabular algorithms</a:t>
            </a:r>
          </a:p>
          <a:p>
            <a:r>
              <a:rPr lang="en-US" dirty="0"/>
              <a:t>Tabular algorithms have limits of scalability</a:t>
            </a:r>
          </a:p>
          <a:p>
            <a:pPr lvl="1"/>
            <a:r>
              <a:rPr lang="en-US" sz="2800" dirty="0"/>
              <a:t>Value function needs </a:t>
            </a:r>
            <a:r>
              <a:rPr lang="en-US" sz="2800" b="1" dirty="0"/>
              <a:t>table entry for every state</a:t>
            </a:r>
          </a:p>
          <a:p>
            <a:pPr lvl="1"/>
            <a:r>
              <a:rPr lang="en-US" sz="2800" dirty="0"/>
              <a:t>Action-value function needs </a:t>
            </a:r>
            <a:r>
              <a:rPr lang="en-US" sz="2800" b="1" dirty="0"/>
              <a:t>table entry for every action-value pair</a:t>
            </a:r>
            <a:r>
              <a:rPr lang="en-US" sz="2800" dirty="0"/>
              <a:t> </a:t>
            </a:r>
          </a:p>
          <a:p>
            <a:r>
              <a:rPr lang="en-US" dirty="0"/>
              <a:t>Problems with </a:t>
            </a:r>
            <a:r>
              <a:rPr lang="en-US" b="1" dirty="0"/>
              <a:t>large number of discrete states and actions</a:t>
            </a:r>
          </a:p>
          <a:p>
            <a:pPr lvl="1"/>
            <a:r>
              <a:rPr lang="en-US" sz="2800" dirty="0"/>
              <a:t>Backgammon: 10</a:t>
            </a:r>
            <a:r>
              <a:rPr lang="en-US" sz="2800" baseline="30000" dirty="0"/>
              <a:t>20</a:t>
            </a:r>
            <a:r>
              <a:rPr lang="en-US" sz="2800" dirty="0"/>
              <a:t> states</a:t>
            </a:r>
          </a:p>
          <a:p>
            <a:pPr lvl="1"/>
            <a:r>
              <a:rPr lang="en-US" sz="2800" dirty="0"/>
              <a:t>Go: 10</a:t>
            </a:r>
            <a:r>
              <a:rPr lang="en-US" sz="2800" baseline="30000" dirty="0"/>
              <a:t>170</a:t>
            </a:r>
            <a:r>
              <a:rPr lang="en-US" sz="2800" dirty="0"/>
              <a:t> states</a:t>
            </a:r>
          </a:p>
          <a:p>
            <a:r>
              <a:rPr lang="en-US" dirty="0"/>
              <a:t>Problems with </a:t>
            </a:r>
            <a:r>
              <a:rPr lang="en-US" b="1" dirty="0"/>
              <a:t>continuous variables</a:t>
            </a:r>
          </a:p>
          <a:p>
            <a:pPr lvl="1"/>
            <a:r>
              <a:rPr lang="en-US" sz="2800" dirty="0"/>
              <a:t>Examples; temperature, pressure, acceleration, velocity, etc.</a:t>
            </a:r>
          </a:p>
          <a:p>
            <a:pPr lvl="1"/>
            <a:r>
              <a:rPr lang="en-US" sz="2800" dirty="0"/>
              <a:t>Have an </a:t>
            </a:r>
            <a:r>
              <a:rPr lang="en-US" sz="2800" b="1" dirty="0"/>
              <a:t>infinite number of states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3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and Function Approximation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263424"/>
            <a:ext cx="10515600" cy="558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Convergence of control algorithms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D62EA7-CA1D-4D1B-A0A4-C837ACAD5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283103"/>
              </p:ext>
            </p:extLst>
          </p:nvPr>
        </p:nvGraphicFramePr>
        <p:xfrm>
          <a:off x="1287584" y="2562366"/>
          <a:ext cx="1006621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769">
                  <a:extLst>
                    <a:ext uri="{9D8B030D-6E8A-4147-A177-3AD203B41FA5}">
                      <a16:colId xmlns:a16="http://schemas.microsoft.com/office/drawing/2014/main" val="3534133994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338369972"/>
                    </a:ext>
                  </a:extLst>
                </a:gridCol>
                <a:gridCol w="1979525">
                  <a:extLst>
                    <a:ext uri="{9D8B030D-6E8A-4147-A177-3AD203B41FA5}">
                      <a16:colId xmlns:a16="http://schemas.microsoft.com/office/drawing/2014/main" val="3208264765"/>
                    </a:ext>
                  </a:extLst>
                </a:gridCol>
                <a:gridCol w="2029768">
                  <a:extLst>
                    <a:ext uri="{9D8B030D-6E8A-4147-A177-3AD203B41FA5}">
                      <a16:colId xmlns:a16="http://schemas.microsoft.com/office/drawing/2014/main" val="2456496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Tabular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Nonlinear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10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Monte Carlo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5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SARSA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✘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2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Q-learning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✘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✘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08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3CB9F8-10AE-4C4F-89C6-10E5D3C49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84352"/>
              </p:ext>
            </p:extLst>
          </p:nvPr>
        </p:nvGraphicFramePr>
        <p:xfrm>
          <a:off x="1287584" y="2559763"/>
          <a:ext cx="394676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769">
                  <a:extLst>
                    <a:ext uri="{9D8B030D-6E8A-4147-A177-3AD203B41FA5}">
                      <a16:colId xmlns:a16="http://schemas.microsoft.com/office/drawing/2014/main" val="3534133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10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Monte Carlo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5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SARSA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2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Q-learning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08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7BFF10-BEF6-4370-ABE0-6085D89B0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92165"/>
              </p:ext>
            </p:extLst>
          </p:nvPr>
        </p:nvGraphicFramePr>
        <p:xfrm>
          <a:off x="1287584" y="2559763"/>
          <a:ext cx="6056923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769">
                  <a:extLst>
                    <a:ext uri="{9D8B030D-6E8A-4147-A177-3AD203B41FA5}">
                      <a16:colId xmlns:a16="http://schemas.microsoft.com/office/drawing/2014/main" val="3534133994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33836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Tabular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10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Monte Carlo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5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SARSA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2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Q-learning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08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70C6A3-ABA4-4804-8CAC-EB72428F3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28421"/>
              </p:ext>
            </p:extLst>
          </p:nvPr>
        </p:nvGraphicFramePr>
        <p:xfrm>
          <a:off x="1287584" y="2557160"/>
          <a:ext cx="803644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769">
                  <a:extLst>
                    <a:ext uri="{9D8B030D-6E8A-4147-A177-3AD203B41FA5}">
                      <a16:colId xmlns:a16="http://schemas.microsoft.com/office/drawing/2014/main" val="3534133994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338369972"/>
                    </a:ext>
                  </a:extLst>
                </a:gridCol>
                <a:gridCol w="1979525">
                  <a:extLst>
                    <a:ext uri="{9D8B030D-6E8A-4147-A177-3AD203B41FA5}">
                      <a16:colId xmlns:a16="http://schemas.microsoft.com/office/drawing/2014/main" val="3208264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Tabular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10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Monte Carlo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5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SARSA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2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Q-learning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✘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0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82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Approximators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629"/>
            <a:ext cx="10515600" cy="4903334"/>
          </a:xfrm>
        </p:spPr>
        <p:txBody>
          <a:bodyPr>
            <a:normAutofit/>
          </a:bodyPr>
          <a:lstStyle/>
          <a:p>
            <a:r>
              <a:rPr lang="en-US" dirty="0"/>
              <a:t>How to scale beyond </a:t>
            </a:r>
            <a:r>
              <a:rPr lang="en-US" b="1" dirty="0"/>
              <a:t>tabular algorithms?</a:t>
            </a:r>
          </a:p>
          <a:p>
            <a:r>
              <a:rPr lang="en-US" dirty="0"/>
              <a:t>Need a better </a:t>
            </a:r>
            <a:r>
              <a:rPr lang="en-US" b="1" dirty="0"/>
              <a:t>representation</a:t>
            </a:r>
          </a:p>
          <a:p>
            <a:r>
              <a:rPr lang="en-US" dirty="0"/>
              <a:t>Use</a:t>
            </a:r>
            <a:r>
              <a:rPr lang="en-US" b="1" dirty="0"/>
              <a:t> function approximation</a:t>
            </a:r>
          </a:p>
          <a:p>
            <a:pPr lvl="1"/>
            <a:r>
              <a:rPr lang="en-US" sz="2800" dirty="0"/>
              <a:t>Agent </a:t>
            </a:r>
            <a:r>
              <a:rPr lang="en-US" sz="2800" b="1" dirty="0"/>
              <a:t>learns value function</a:t>
            </a:r>
          </a:p>
          <a:p>
            <a:pPr marL="457200" lvl="1" indent="0">
              <a:buNone/>
            </a:pPr>
            <a:r>
              <a:rPr lang="en-US" sz="2800" b="1" dirty="0"/>
              <a:t>     v(s) ~ f(</a:t>
            </a:r>
            <a:r>
              <a:rPr lang="en-US" sz="2800" b="1" dirty="0" err="1"/>
              <a:t>s,w</a:t>
            </a:r>
            <a:r>
              <a:rPr lang="en-US" sz="2800" b="1" dirty="0"/>
              <a:t>) </a:t>
            </a:r>
            <a:r>
              <a:rPr lang="en-US" sz="2800" dirty="0"/>
              <a:t>= function of state, s, and features w</a:t>
            </a:r>
          </a:p>
          <a:p>
            <a:pPr lvl="1"/>
            <a:r>
              <a:rPr lang="en-US" sz="2800" dirty="0"/>
              <a:t>Or, agent </a:t>
            </a:r>
            <a:r>
              <a:rPr lang="en-US" sz="2800" b="1" dirty="0"/>
              <a:t>learns action-value function</a:t>
            </a:r>
          </a:p>
          <a:p>
            <a:pPr marL="457200" lvl="1" indent="0">
              <a:buNone/>
            </a:pPr>
            <a:r>
              <a:rPr lang="en-US" sz="2800" b="1" dirty="0"/>
              <a:t>     q(</a:t>
            </a:r>
            <a:r>
              <a:rPr lang="en-US" sz="2800" b="1" dirty="0" err="1"/>
              <a:t>s,a</a:t>
            </a:r>
            <a:r>
              <a:rPr lang="en-US" sz="2800" b="1" dirty="0"/>
              <a:t>) ~ f(</a:t>
            </a:r>
            <a:r>
              <a:rPr lang="en-US" sz="2800" b="1" dirty="0" err="1"/>
              <a:t>s,a,w</a:t>
            </a:r>
            <a:r>
              <a:rPr lang="en-US" sz="2800" b="1" dirty="0"/>
              <a:t>) </a:t>
            </a:r>
            <a:r>
              <a:rPr lang="en-US" sz="2800" dirty="0"/>
              <a:t>= function of state, s, action, a, features w</a:t>
            </a:r>
            <a:r>
              <a:rPr lang="en-US" sz="2800" b="1" dirty="0"/>
              <a:t>  </a:t>
            </a:r>
          </a:p>
          <a:p>
            <a:pPr lvl="1"/>
            <a:r>
              <a:rPr lang="en-US" sz="2800" dirty="0"/>
              <a:t>f(</a:t>
            </a:r>
            <a:r>
              <a:rPr lang="en-US" sz="2800" dirty="0" err="1"/>
              <a:t>s,w</a:t>
            </a:r>
            <a:r>
              <a:rPr lang="en-US" sz="2800" dirty="0"/>
              <a:t>), f(</a:t>
            </a:r>
            <a:r>
              <a:rPr lang="en-US" sz="2800" dirty="0" err="1"/>
              <a:t>s,a,w</a:t>
            </a:r>
            <a:r>
              <a:rPr lang="en-US" sz="2800" dirty="0"/>
              <a:t>) have </a:t>
            </a:r>
            <a:r>
              <a:rPr lang="en-US" sz="2800" b="1" dirty="0"/>
              <a:t>sparse number of parameters </a:t>
            </a:r>
            <a:r>
              <a:rPr lang="en-US" sz="2800" dirty="0"/>
              <a:t>compared to original space    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3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Approximators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629"/>
            <a:ext cx="10515600" cy="49033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Which </a:t>
            </a:r>
            <a:r>
              <a:rPr lang="en-US" b="1" dirty="0"/>
              <a:t>function approximators</a:t>
            </a:r>
            <a:r>
              <a:rPr lang="en-US" dirty="0"/>
              <a:t> to use?</a:t>
            </a:r>
          </a:p>
          <a:p>
            <a:r>
              <a:rPr lang="en-US" b="1" dirty="0"/>
              <a:t>Linear function approximators</a:t>
            </a:r>
          </a:p>
          <a:p>
            <a:pPr lvl="1"/>
            <a:r>
              <a:rPr lang="en-US" sz="2800" dirty="0"/>
              <a:t>Grid coding</a:t>
            </a:r>
          </a:p>
          <a:p>
            <a:pPr lvl="1"/>
            <a:r>
              <a:rPr lang="en-US" sz="2800" dirty="0"/>
              <a:t>Coarse coding</a:t>
            </a:r>
          </a:p>
          <a:p>
            <a:pPr lvl="1"/>
            <a:r>
              <a:rPr lang="en-US" sz="2800" dirty="0"/>
              <a:t>Fourier and wavelet basis function</a:t>
            </a:r>
          </a:p>
          <a:p>
            <a:pPr lvl="1"/>
            <a:r>
              <a:rPr lang="en-US" sz="2800" dirty="0"/>
              <a:t>Radial basis function – e.g. Gaussian</a:t>
            </a:r>
          </a:p>
          <a:p>
            <a:pPr lvl="1"/>
            <a:r>
              <a:rPr lang="en-US" sz="2800" dirty="0"/>
              <a:t>Splines – Generalized Additive Models </a:t>
            </a:r>
          </a:p>
          <a:p>
            <a:r>
              <a:rPr lang="en-US" b="1" dirty="0"/>
              <a:t>Nonlinear function approximators</a:t>
            </a:r>
          </a:p>
          <a:p>
            <a:pPr lvl="1"/>
            <a:r>
              <a:rPr lang="en-US" sz="2800" dirty="0"/>
              <a:t>Nearest neighbors</a:t>
            </a:r>
          </a:p>
          <a:p>
            <a:pPr lvl="1"/>
            <a:r>
              <a:rPr lang="en-US" sz="2800" dirty="0"/>
              <a:t>Decision trees</a:t>
            </a:r>
          </a:p>
          <a:p>
            <a:pPr lvl="1"/>
            <a:r>
              <a:rPr lang="en-US" sz="2800" dirty="0"/>
              <a:t>Deep neural networks - More on these later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Tile Coding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D8E3C1-99FA-43EE-9AA3-5071B4AFD94A}"/>
              </a:ext>
            </a:extLst>
          </p:cNvPr>
          <p:cNvCxnSpPr>
            <a:cxnSpLocks/>
          </p:cNvCxnSpPr>
          <p:nvPr/>
        </p:nvCxnSpPr>
        <p:spPr>
          <a:xfrm>
            <a:off x="1293690" y="1491422"/>
            <a:ext cx="36505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378A66-026D-46C0-984B-99D1F02DAB55}"/>
              </a:ext>
            </a:extLst>
          </p:cNvPr>
          <p:cNvCxnSpPr>
            <a:cxnSpLocks/>
          </p:cNvCxnSpPr>
          <p:nvPr/>
        </p:nvCxnSpPr>
        <p:spPr>
          <a:xfrm>
            <a:off x="1293690" y="1943860"/>
            <a:ext cx="36347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27A40E-471F-48FE-BEF3-89BD26675AC1}"/>
              </a:ext>
            </a:extLst>
          </p:cNvPr>
          <p:cNvCxnSpPr>
            <a:cxnSpLocks/>
          </p:cNvCxnSpPr>
          <p:nvPr/>
        </p:nvCxnSpPr>
        <p:spPr>
          <a:xfrm>
            <a:off x="1293690" y="2396298"/>
            <a:ext cx="36347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416814-4E69-4F89-B845-0E4B666D9737}"/>
              </a:ext>
            </a:extLst>
          </p:cNvPr>
          <p:cNvCxnSpPr>
            <a:cxnSpLocks/>
          </p:cNvCxnSpPr>
          <p:nvPr/>
        </p:nvCxnSpPr>
        <p:spPr>
          <a:xfrm>
            <a:off x="1293690" y="2848736"/>
            <a:ext cx="36505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F95440-CFAC-4128-81C0-15E74980A77B}"/>
              </a:ext>
            </a:extLst>
          </p:cNvPr>
          <p:cNvCxnSpPr>
            <a:cxnSpLocks/>
          </p:cNvCxnSpPr>
          <p:nvPr/>
        </p:nvCxnSpPr>
        <p:spPr>
          <a:xfrm>
            <a:off x="1293690" y="3301174"/>
            <a:ext cx="36505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96B333-BA04-4520-92C7-7E6DD6CA5041}"/>
              </a:ext>
            </a:extLst>
          </p:cNvPr>
          <p:cNvCxnSpPr>
            <a:cxnSpLocks/>
          </p:cNvCxnSpPr>
          <p:nvPr/>
        </p:nvCxnSpPr>
        <p:spPr>
          <a:xfrm>
            <a:off x="1293690" y="3753612"/>
            <a:ext cx="36347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FC68E2-19FA-4159-8C0F-E92BD10B5756}"/>
              </a:ext>
            </a:extLst>
          </p:cNvPr>
          <p:cNvCxnSpPr>
            <a:cxnSpLocks/>
          </p:cNvCxnSpPr>
          <p:nvPr/>
        </p:nvCxnSpPr>
        <p:spPr>
          <a:xfrm>
            <a:off x="1293690" y="4206050"/>
            <a:ext cx="36347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55C5E6-2BEF-4341-A7BD-21A3217CA024}"/>
              </a:ext>
            </a:extLst>
          </p:cNvPr>
          <p:cNvCxnSpPr>
            <a:cxnSpLocks/>
          </p:cNvCxnSpPr>
          <p:nvPr/>
        </p:nvCxnSpPr>
        <p:spPr>
          <a:xfrm>
            <a:off x="1293690" y="4658488"/>
            <a:ext cx="36347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1BE70D-73D0-4406-9C7D-3AE3255171B4}"/>
              </a:ext>
            </a:extLst>
          </p:cNvPr>
          <p:cNvCxnSpPr>
            <a:cxnSpLocks/>
          </p:cNvCxnSpPr>
          <p:nvPr/>
        </p:nvCxnSpPr>
        <p:spPr>
          <a:xfrm>
            <a:off x="1293690" y="5110926"/>
            <a:ext cx="36505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3B3E7D-BA77-4424-8F97-1F21B178CD53}"/>
              </a:ext>
            </a:extLst>
          </p:cNvPr>
          <p:cNvCxnSpPr>
            <a:cxnSpLocks/>
          </p:cNvCxnSpPr>
          <p:nvPr/>
        </p:nvCxnSpPr>
        <p:spPr>
          <a:xfrm flipV="1">
            <a:off x="12866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4038C8-288C-4B61-BBE2-3F94D6E03392}"/>
              </a:ext>
            </a:extLst>
          </p:cNvPr>
          <p:cNvCxnSpPr>
            <a:cxnSpLocks/>
          </p:cNvCxnSpPr>
          <p:nvPr/>
        </p:nvCxnSpPr>
        <p:spPr>
          <a:xfrm flipV="1">
            <a:off x="17438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A6DAAC-3597-4351-AFDE-0A8D4ECEF6F6}"/>
              </a:ext>
            </a:extLst>
          </p:cNvPr>
          <p:cNvCxnSpPr>
            <a:cxnSpLocks/>
          </p:cNvCxnSpPr>
          <p:nvPr/>
        </p:nvCxnSpPr>
        <p:spPr>
          <a:xfrm flipV="1">
            <a:off x="22010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3BD704-596C-4D8B-B9DC-C64294D94207}"/>
              </a:ext>
            </a:extLst>
          </p:cNvPr>
          <p:cNvCxnSpPr>
            <a:cxnSpLocks/>
          </p:cNvCxnSpPr>
          <p:nvPr/>
        </p:nvCxnSpPr>
        <p:spPr>
          <a:xfrm flipV="1">
            <a:off x="26582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2C11BB-5392-4F7A-B62B-C9F4A60F175E}"/>
              </a:ext>
            </a:extLst>
          </p:cNvPr>
          <p:cNvCxnSpPr>
            <a:cxnSpLocks/>
          </p:cNvCxnSpPr>
          <p:nvPr/>
        </p:nvCxnSpPr>
        <p:spPr>
          <a:xfrm flipV="1">
            <a:off x="31154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4EC765-5234-4076-8BD5-3DAB80D6FEAA}"/>
              </a:ext>
            </a:extLst>
          </p:cNvPr>
          <p:cNvCxnSpPr>
            <a:cxnSpLocks/>
          </p:cNvCxnSpPr>
          <p:nvPr/>
        </p:nvCxnSpPr>
        <p:spPr>
          <a:xfrm flipV="1">
            <a:off x="35726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F9520-6A62-463C-B27A-15CF84542DB5}"/>
              </a:ext>
            </a:extLst>
          </p:cNvPr>
          <p:cNvCxnSpPr>
            <a:cxnSpLocks/>
          </p:cNvCxnSpPr>
          <p:nvPr/>
        </p:nvCxnSpPr>
        <p:spPr>
          <a:xfrm flipV="1">
            <a:off x="40298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D665A4-185A-4C9F-BC94-7B57AC2377A6}"/>
              </a:ext>
            </a:extLst>
          </p:cNvPr>
          <p:cNvCxnSpPr>
            <a:cxnSpLocks/>
          </p:cNvCxnSpPr>
          <p:nvPr/>
        </p:nvCxnSpPr>
        <p:spPr>
          <a:xfrm flipV="1">
            <a:off x="44870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7B8C97-9EC5-4CA2-BC69-BB2336DB1146}"/>
              </a:ext>
            </a:extLst>
          </p:cNvPr>
          <p:cNvCxnSpPr>
            <a:cxnSpLocks/>
          </p:cNvCxnSpPr>
          <p:nvPr/>
        </p:nvCxnSpPr>
        <p:spPr>
          <a:xfrm flipV="1">
            <a:off x="49442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B66626-6F6C-47D2-AC08-9BC2E5BF0A3A}"/>
              </a:ext>
            </a:extLst>
          </p:cNvPr>
          <p:cNvSpPr txBox="1"/>
          <p:nvPr/>
        </p:nvSpPr>
        <p:spPr>
          <a:xfrm>
            <a:off x="3952734" y="2508764"/>
            <a:ext cx="3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75A6A-5449-4EC6-B1DC-D5836D898AA6}"/>
              </a:ext>
            </a:extLst>
          </p:cNvPr>
          <p:cNvSpPr txBox="1"/>
          <p:nvPr/>
        </p:nvSpPr>
        <p:spPr>
          <a:xfrm>
            <a:off x="4221248" y="2324098"/>
            <a:ext cx="3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ADB231-A8D6-4257-883C-AE891AD154D0}"/>
              </a:ext>
            </a:extLst>
          </p:cNvPr>
          <p:cNvSpPr txBox="1"/>
          <p:nvPr/>
        </p:nvSpPr>
        <p:spPr>
          <a:xfrm>
            <a:off x="2584480" y="3264123"/>
            <a:ext cx="3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591796-013F-455B-8588-C3FBA0EEA66C}"/>
              </a:ext>
            </a:extLst>
          </p:cNvPr>
          <p:cNvSpPr txBox="1"/>
          <p:nvPr/>
        </p:nvSpPr>
        <p:spPr>
          <a:xfrm>
            <a:off x="2584480" y="3673507"/>
            <a:ext cx="3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A44CF5-7F90-4AFE-A5A3-596A578585C6}"/>
              </a:ext>
            </a:extLst>
          </p:cNvPr>
          <p:cNvCxnSpPr>
            <a:cxnSpLocks/>
          </p:cNvCxnSpPr>
          <p:nvPr/>
        </p:nvCxnSpPr>
        <p:spPr>
          <a:xfrm flipH="1" flipV="1">
            <a:off x="1129707" y="1486797"/>
            <a:ext cx="6543" cy="37428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18A06C-6E37-4CF4-B5D8-70FAF18C5560}"/>
              </a:ext>
            </a:extLst>
          </p:cNvPr>
          <p:cNvCxnSpPr>
            <a:cxnSpLocks/>
          </p:cNvCxnSpPr>
          <p:nvPr/>
        </p:nvCxnSpPr>
        <p:spPr>
          <a:xfrm>
            <a:off x="1136250" y="5229638"/>
            <a:ext cx="36480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A9C2694-B1A7-4DA0-B2CB-467E74144C75}"/>
              </a:ext>
            </a:extLst>
          </p:cNvPr>
          <p:cNvSpPr txBox="1"/>
          <p:nvPr/>
        </p:nvSpPr>
        <p:spPr>
          <a:xfrm>
            <a:off x="2055502" y="5237147"/>
            <a:ext cx="211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Dimension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693B6A-44F2-4B9F-B270-8A9757CB9F9C}"/>
              </a:ext>
            </a:extLst>
          </p:cNvPr>
          <p:cNvSpPr txBox="1"/>
          <p:nvPr/>
        </p:nvSpPr>
        <p:spPr>
          <a:xfrm rot="16200000">
            <a:off x="-180932" y="3002513"/>
            <a:ext cx="211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Dimension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0813F2-B9C0-4BEC-B8B7-E6629C5EBE90}"/>
              </a:ext>
            </a:extLst>
          </p:cNvPr>
          <p:cNvSpPr txBox="1"/>
          <p:nvPr/>
        </p:nvSpPr>
        <p:spPr>
          <a:xfrm>
            <a:off x="5552601" y="1491422"/>
            <a:ext cx="6458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continuous variables</a:t>
            </a:r>
          </a:p>
          <a:p>
            <a:endParaRPr lang="en-US" sz="2800" b="1" dirty="0"/>
          </a:p>
          <a:p>
            <a:r>
              <a:rPr lang="en-US" sz="2800" dirty="0"/>
              <a:t>Divided values on rectangular grid</a:t>
            </a:r>
          </a:p>
          <a:p>
            <a:endParaRPr lang="en-US" sz="2800" dirty="0"/>
          </a:p>
          <a:p>
            <a:r>
              <a:rPr lang="en-US" sz="2800" dirty="0"/>
              <a:t>Values coded on the grid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E3BCB6-DAAB-4EA4-A3C1-5A4A2112AC62}"/>
              </a:ext>
            </a:extLst>
          </p:cNvPr>
          <p:cNvSpPr txBox="1"/>
          <p:nvPr/>
        </p:nvSpPr>
        <p:spPr>
          <a:xfrm>
            <a:off x="937177" y="5774506"/>
            <a:ext cx="4255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 coded in two tiles</a:t>
            </a:r>
          </a:p>
          <a:p>
            <a:r>
              <a:rPr lang="en-US" sz="2800" dirty="0" err="1"/>
              <a:t>Xs</a:t>
            </a:r>
            <a:r>
              <a:rPr lang="en-US" sz="2800" dirty="0"/>
              <a:t> coded in one tile</a:t>
            </a:r>
          </a:p>
        </p:txBody>
      </p:sp>
    </p:spTree>
    <p:extLst>
      <p:ext uri="{BB962C8B-B14F-4D97-AF65-F5344CB8AC3E}">
        <p14:creationId xmlns:p14="http://schemas.microsoft.com/office/powerpoint/2010/main" val="39995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64" grpId="0"/>
      <p:bldP spid="66" grpId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Tile Coding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D8E3C1-99FA-43EE-9AA3-5071B4AFD94A}"/>
              </a:ext>
            </a:extLst>
          </p:cNvPr>
          <p:cNvCxnSpPr>
            <a:cxnSpLocks/>
          </p:cNvCxnSpPr>
          <p:nvPr/>
        </p:nvCxnSpPr>
        <p:spPr>
          <a:xfrm>
            <a:off x="1293690" y="1491422"/>
            <a:ext cx="36505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378A66-026D-46C0-984B-99D1F02DAB55}"/>
              </a:ext>
            </a:extLst>
          </p:cNvPr>
          <p:cNvCxnSpPr>
            <a:cxnSpLocks/>
          </p:cNvCxnSpPr>
          <p:nvPr/>
        </p:nvCxnSpPr>
        <p:spPr>
          <a:xfrm>
            <a:off x="1293690" y="1943860"/>
            <a:ext cx="36347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27A40E-471F-48FE-BEF3-89BD26675AC1}"/>
              </a:ext>
            </a:extLst>
          </p:cNvPr>
          <p:cNvCxnSpPr>
            <a:cxnSpLocks/>
          </p:cNvCxnSpPr>
          <p:nvPr/>
        </p:nvCxnSpPr>
        <p:spPr>
          <a:xfrm>
            <a:off x="1293690" y="2396298"/>
            <a:ext cx="36347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416814-4E69-4F89-B845-0E4B666D9737}"/>
              </a:ext>
            </a:extLst>
          </p:cNvPr>
          <p:cNvCxnSpPr>
            <a:cxnSpLocks/>
          </p:cNvCxnSpPr>
          <p:nvPr/>
        </p:nvCxnSpPr>
        <p:spPr>
          <a:xfrm>
            <a:off x="1293690" y="2848736"/>
            <a:ext cx="36505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F95440-CFAC-4128-81C0-15E74980A77B}"/>
              </a:ext>
            </a:extLst>
          </p:cNvPr>
          <p:cNvCxnSpPr>
            <a:cxnSpLocks/>
          </p:cNvCxnSpPr>
          <p:nvPr/>
        </p:nvCxnSpPr>
        <p:spPr>
          <a:xfrm>
            <a:off x="1293690" y="3301174"/>
            <a:ext cx="36505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96B333-BA04-4520-92C7-7E6DD6CA5041}"/>
              </a:ext>
            </a:extLst>
          </p:cNvPr>
          <p:cNvCxnSpPr>
            <a:cxnSpLocks/>
          </p:cNvCxnSpPr>
          <p:nvPr/>
        </p:nvCxnSpPr>
        <p:spPr>
          <a:xfrm>
            <a:off x="1293690" y="3753612"/>
            <a:ext cx="36347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FC68E2-19FA-4159-8C0F-E92BD10B5756}"/>
              </a:ext>
            </a:extLst>
          </p:cNvPr>
          <p:cNvCxnSpPr>
            <a:cxnSpLocks/>
          </p:cNvCxnSpPr>
          <p:nvPr/>
        </p:nvCxnSpPr>
        <p:spPr>
          <a:xfrm>
            <a:off x="1293690" y="4206050"/>
            <a:ext cx="36347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55C5E6-2BEF-4341-A7BD-21A3217CA024}"/>
              </a:ext>
            </a:extLst>
          </p:cNvPr>
          <p:cNvCxnSpPr>
            <a:cxnSpLocks/>
          </p:cNvCxnSpPr>
          <p:nvPr/>
        </p:nvCxnSpPr>
        <p:spPr>
          <a:xfrm>
            <a:off x="1293690" y="4658488"/>
            <a:ext cx="36347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1BE70D-73D0-4406-9C7D-3AE3255171B4}"/>
              </a:ext>
            </a:extLst>
          </p:cNvPr>
          <p:cNvCxnSpPr>
            <a:cxnSpLocks/>
          </p:cNvCxnSpPr>
          <p:nvPr/>
        </p:nvCxnSpPr>
        <p:spPr>
          <a:xfrm>
            <a:off x="1293690" y="5110926"/>
            <a:ext cx="36505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3B3E7D-BA77-4424-8F97-1F21B178CD53}"/>
              </a:ext>
            </a:extLst>
          </p:cNvPr>
          <p:cNvCxnSpPr>
            <a:cxnSpLocks/>
          </p:cNvCxnSpPr>
          <p:nvPr/>
        </p:nvCxnSpPr>
        <p:spPr>
          <a:xfrm flipV="1">
            <a:off x="12866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4038C8-288C-4B61-BBE2-3F94D6E03392}"/>
              </a:ext>
            </a:extLst>
          </p:cNvPr>
          <p:cNvCxnSpPr>
            <a:cxnSpLocks/>
          </p:cNvCxnSpPr>
          <p:nvPr/>
        </p:nvCxnSpPr>
        <p:spPr>
          <a:xfrm flipV="1">
            <a:off x="17438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A6DAAC-3597-4351-AFDE-0A8D4ECEF6F6}"/>
              </a:ext>
            </a:extLst>
          </p:cNvPr>
          <p:cNvCxnSpPr>
            <a:cxnSpLocks/>
          </p:cNvCxnSpPr>
          <p:nvPr/>
        </p:nvCxnSpPr>
        <p:spPr>
          <a:xfrm flipV="1">
            <a:off x="22010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3BD704-596C-4D8B-B9DC-C64294D94207}"/>
              </a:ext>
            </a:extLst>
          </p:cNvPr>
          <p:cNvCxnSpPr>
            <a:cxnSpLocks/>
          </p:cNvCxnSpPr>
          <p:nvPr/>
        </p:nvCxnSpPr>
        <p:spPr>
          <a:xfrm flipV="1">
            <a:off x="26582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2C11BB-5392-4F7A-B62B-C9F4A60F175E}"/>
              </a:ext>
            </a:extLst>
          </p:cNvPr>
          <p:cNvCxnSpPr>
            <a:cxnSpLocks/>
          </p:cNvCxnSpPr>
          <p:nvPr/>
        </p:nvCxnSpPr>
        <p:spPr>
          <a:xfrm flipV="1">
            <a:off x="31154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4EC765-5234-4076-8BD5-3DAB80D6FEAA}"/>
              </a:ext>
            </a:extLst>
          </p:cNvPr>
          <p:cNvCxnSpPr>
            <a:cxnSpLocks/>
          </p:cNvCxnSpPr>
          <p:nvPr/>
        </p:nvCxnSpPr>
        <p:spPr>
          <a:xfrm flipV="1">
            <a:off x="35726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F9520-6A62-463C-B27A-15CF84542DB5}"/>
              </a:ext>
            </a:extLst>
          </p:cNvPr>
          <p:cNvCxnSpPr>
            <a:cxnSpLocks/>
          </p:cNvCxnSpPr>
          <p:nvPr/>
        </p:nvCxnSpPr>
        <p:spPr>
          <a:xfrm flipV="1">
            <a:off x="40298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D665A4-185A-4C9F-BC94-7B57AC2377A6}"/>
              </a:ext>
            </a:extLst>
          </p:cNvPr>
          <p:cNvCxnSpPr>
            <a:cxnSpLocks/>
          </p:cNvCxnSpPr>
          <p:nvPr/>
        </p:nvCxnSpPr>
        <p:spPr>
          <a:xfrm flipV="1">
            <a:off x="44870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7B8C97-9EC5-4CA2-BC69-BB2336DB1146}"/>
              </a:ext>
            </a:extLst>
          </p:cNvPr>
          <p:cNvCxnSpPr>
            <a:cxnSpLocks/>
          </p:cNvCxnSpPr>
          <p:nvPr/>
        </p:nvCxnSpPr>
        <p:spPr>
          <a:xfrm flipV="1">
            <a:off x="4944260" y="1491422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B66626-6F6C-47D2-AC08-9BC2E5BF0A3A}"/>
              </a:ext>
            </a:extLst>
          </p:cNvPr>
          <p:cNvSpPr txBox="1"/>
          <p:nvPr/>
        </p:nvSpPr>
        <p:spPr>
          <a:xfrm>
            <a:off x="3952734" y="2508764"/>
            <a:ext cx="3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75A6A-5449-4EC6-B1DC-D5836D898AA6}"/>
              </a:ext>
            </a:extLst>
          </p:cNvPr>
          <p:cNvSpPr txBox="1"/>
          <p:nvPr/>
        </p:nvSpPr>
        <p:spPr>
          <a:xfrm>
            <a:off x="4221248" y="2324098"/>
            <a:ext cx="3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ADB231-A8D6-4257-883C-AE891AD154D0}"/>
              </a:ext>
            </a:extLst>
          </p:cNvPr>
          <p:cNvSpPr txBox="1"/>
          <p:nvPr/>
        </p:nvSpPr>
        <p:spPr>
          <a:xfrm>
            <a:off x="2584480" y="3264123"/>
            <a:ext cx="3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591796-013F-455B-8588-C3FBA0EEA66C}"/>
              </a:ext>
            </a:extLst>
          </p:cNvPr>
          <p:cNvSpPr txBox="1"/>
          <p:nvPr/>
        </p:nvSpPr>
        <p:spPr>
          <a:xfrm>
            <a:off x="2584480" y="3673507"/>
            <a:ext cx="3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A44CF5-7F90-4AFE-A5A3-596A578585C6}"/>
              </a:ext>
            </a:extLst>
          </p:cNvPr>
          <p:cNvCxnSpPr>
            <a:cxnSpLocks/>
          </p:cNvCxnSpPr>
          <p:nvPr/>
        </p:nvCxnSpPr>
        <p:spPr>
          <a:xfrm flipH="1" flipV="1">
            <a:off x="1129707" y="1486797"/>
            <a:ext cx="6543" cy="37428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18A06C-6E37-4CF4-B5D8-70FAF18C5560}"/>
              </a:ext>
            </a:extLst>
          </p:cNvPr>
          <p:cNvCxnSpPr>
            <a:cxnSpLocks/>
          </p:cNvCxnSpPr>
          <p:nvPr/>
        </p:nvCxnSpPr>
        <p:spPr>
          <a:xfrm>
            <a:off x="1136250" y="5229638"/>
            <a:ext cx="36480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A9C2694-B1A7-4DA0-B2CB-467E74144C75}"/>
              </a:ext>
            </a:extLst>
          </p:cNvPr>
          <p:cNvSpPr txBox="1"/>
          <p:nvPr/>
        </p:nvSpPr>
        <p:spPr>
          <a:xfrm>
            <a:off x="2055502" y="5237147"/>
            <a:ext cx="211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Dimension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693B6A-44F2-4B9F-B270-8A9757CB9F9C}"/>
              </a:ext>
            </a:extLst>
          </p:cNvPr>
          <p:cNvSpPr txBox="1"/>
          <p:nvPr/>
        </p:nvSpPr>
        <p:spPr>
          <a:xfrm rot="16200000">
            <a:off x="-180932" y="3002513"/>
            <a:ext cx="211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Dimension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E3BCB6-DAAB-4EA4-A3C1-5A4A2112AC62}"/>
              </a:ext>
            </a:extLst>
          </p:cNvPr>
          <p:cNvSpPr txBox="1"/>
          <p:nvPr/>
        </p:nvSpPr>
        <p:spPr>
          <a:xfrm>
            <a:off x="7229611" y="5845201"/>
            <a:ext cx="4255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Os</a:t>
            </a:r>
            <a:r>
              <a:rPr lang="en-US" sz="2800" dirty="0"/>
              <a:t> coded in one tile</a:t>
            </a:r>
          </a:p>
          <a:p>
            <a:r>
              <a:rPr lang="en-US" sz="2800" dirty="0" err="1"/>
              <a:t>Xs</a:t>
            </a:r>
            <a:r>
              <a:rPr lang="en-US" sz="2800" dirty="0"/>
              <a:t> coded in one tile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EFD5A-23EB-43AB-A43A-77603C7FA900}"/>
              </a:ext>
            </a:extLst>
          </p:cNvPr>
          <p:cNvCxnSpPr>
            <a:cxnSpLocks/>
          </p:cNvCxnSpPr>
          <p:nvPr/>
        </p:nvCxnSpPr>
        <p:spPr>
          <a:xfrm>
            <a:off x="7420689" y="1486797"/>
            <a:ext cx="36505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C57661-AB4B-4815-BB0D-648A73038592}"/>
              </a:ext>
            </a:extLst>
          </p:cNvPr>
          <p:cNvCxnSpPr>
            <a:cxnSpLocks/>
          </p:cNvCxnSpPr>
          <p:nvPr/>
        </p:nvCxnSpPr>
        <p:spPr>
          <a:xfrm>
            <a:off x="7420689" y="2391673"/>
            <a:ext cx="36347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1E5FA3-E3F9-47ED-AA16-5BEEE5646D50}"/>
              </a:ext>
            </a:extLst>
          </p:cNvPr>
          <p:cNvCxnSpPr>
            <a:cxnSpLocks/>
          </p:cNvCxnSpPr>
          <p:nvPr/>
        </p:nvCxnSpPr>
        <p:spPr>
          <a:xfrm>
            <a:off x="7420689" y="3296549"/>
            <a:ext cx="36505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709EF2-B0C6-4A93-87C2-ABFC0E8D1091}"/>
              </a:ext>
            </a:extLst>
          </p:cNvPr>
          <p:cNvCxnSpPr>
            <a:cxnSpLocks/>
          </p:cNvCxnSpPr>
          <p:nvPr/>
        </p:nvCxnSpPr>
        <p:spPr>
          <a:xfrm>
            <a:off x="7420689" y="4201425"/>
            <a:ext cx="36347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C32ED4-68D1-42F7-8AF4-EC907B6E0104}"/>
              </a:ext>
            </a:extLst>
          </p:cNvPr>
          <p:cNvCxnSpPr>
            <a:cxnSpLocks/>
          </p:cNvCxnSpPr>
          <p:nvPr/>
        </p:nvCxnSpPr>
        <p:spPr>
          <a:xfrm>
            <a:off x="7420689" y="5106301"/>
            <a:ext cx="36505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8F8C1D-DD4B-4355-9DB2-F8151305B422}"/>
              </a:ext>
            </a:extLst>
          </p:cNvPr>
          <p:cNvCxnSpPr>
            <a:cxnSpLocks/>
          </p:cNvCxnSpPr>
          <p:nvPr/>
        </p:nvCxnSpPr>
        <p:spPr>
          <a:xfrm flipV="1">
            <a:off x="7413659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126F54-AA0E-4F0F-AC99-9B0CD956A981}"/>
              </a:ext>
            </a:extLst>
          </p:cNvPr>
          <p:cNvCxnSpPr>
            <a:cxnSpLocks/>
          </p:cNvCxnSpPr>
          <p:nvPr/>
        </p:nvCxnSpPr>
        <p:spPr>
          <a:xfrm flipV="1">
            <a:off x="7870859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792965-5808-43A5-949E-30EBDF127457}"/>
              </a:ext>
            </a:extLst>
          </p:cNvPr>
          <p:cNvCxnSpPr>
            <a:cxnSpLocks/>
          </p:cNvCxnSpPr>
          <p:nvPr/>
        </p:nvCxnSpPr>
        <p:spPr>
          <a:xfrm flipV="1">
            <a:off x="8328059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A2D168-76C8-4769-85D5-60041158E12A}"/>
              </a:ext>
            </a:extLst>
          </p:cNvPr>
          <p:cNvCxnSpPr>
            <a:cxnSpLocks/>
          </p:cNvCxnSpPr>
          <p:nvPr/>
        </p:nvCxnSpPr>
        <p:spPr>
          <a:xfrm flipV="1">
            <a:off x="8785259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B0E1C8-FC22-4AFA-A474-B77A5D00ADA9}"/>
              </a:ext>
            </a:extLst>
          </p:cNvPr>
          <p:cNvCxnSpPr>
            <a:cxnSpLocks/>
          </p:cNvCxnSpPr>
          <p:nvPr/>
        </p:nvCxnSpPr>
        <p:spPr>
          <a:xfrm flipV="1">
            <a:off x="9242459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2F877A-8504-41FA-A67A-330E06A1AE87}"/>
              </a:ext>
            </a:extLst>
          </p:cNvPr>
          <p:cNvCxnSpPr>
            <a:cxnSpLocks/>
          </p:cNvCxnSpPr>
          <p:nvPr/>
        </p:nvCxnSpPr>
        <p:spPr>
          <a:xfrm flipV="1">
            <a:off x="9699659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1996D9-208C-43F7-926C-57497069E831}"/>
              </a:ext>
            </a:extLst>
          </p:cNvPr>
          <p:cNvCxnSpPr>
            <a:cxnSpLocks/>
          </p:cNvCxnSpPr>
          <p:nvPr/>
        </p:nvCxnSpPr>
        <p:spPr>
          <a:xfrm flipV="1">
            <a:off x="10156859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872908-F72D-4646-8AF3-8735C878CAE8}"/>
              </a:ext>
            </a:extLst>
          </p:cNvPr>
          <p:cNvCxnSpPr>
            <a:cxnSpLocks/>
          </p:cNvCxnSpPr>
          <p:nvPr/>
        </p:nvCxnSpPr>
        <p:spPr>
          <a:xfrm flipV="1">
            <a:off x="10614059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C14BE1-3862-4692-B71C-6C8AE0ED9BCA}"/>
              </a:ext>
            </a:extLst>
          </p:cNvPr>
          <p:cNvCxnSpPr>
            <a:cxnSpLocks/>
          </p:cNvCxnSpPr>
          <p:nvPr/>
        </p:nvCxnSpPr>
        <p:spPr>
          <a:xfrm flipV="1">
            <a:off x="11071259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FBE678C-EF5D-4109-9FF7-C10A6E92CB00}"/>
              </a:ext>
            </a:extLst>
          </p:cNvPr>
          <p:cNvSpPr txBox="1"/>
          <p:nvPr/>
        </p:nvSpPr>
        <p:spPr>
          <a:xfrm>
            <a:off x="10079733" y="2504139"/>
            <a:ext cx="3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319F54-2B26-4761-A6DF-1A301A508FCD}"/>
              </a:ext>
            </a:extLst>
          </p:cNvPr>
          <p:cNvSpPr txBox="1"/>
          <p:nvPr/>
        </p:nvSpPr>
        <p:spPr>
          <a:xfrm>
            <a:off x="10348247" y="2319473"/>
            <a:ext cx="3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3E4CD4-23E0-44EE-82D7-45B476B82156}"/>
              </a:ext>
            </a:extLst>
          </p:cNvPr>
          <p:cNvSpPr txBox="1"/>
          <p:nvPr/>
        </p:nvSpPr>
        <p:spPr>
          <a:xfrm>
            <a:off x="8727279" y="3873647"/>
            <a:ext cx="3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8441A6-7B3A-44E2-A9CB-342B54F167F1}"/>
              </a:ext>
            </a:extLst>
          </p:cNvPr>
          <p:cNvSpPr txBox="1"/>
          <p:nvPr/>
        </p:nvSpPr>
        <p:spPr>
          <a:xfrm>
            <a:off x="8701879" y="3215766"/>
            <a:ext cx="3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609B30-F49C-4985-AEFB-8775F5D54E08}"/>
              </a:ext>
            </a:extLst>
          </p:cNvPr>
          <p:cNvCxnSpPr>
            <a:cxnSpLocks/>
          </p:cNvCxnSpPr>
          <p:nvPr/>
        </p:nvCxnSpPr>
        <p:spPr>
          <a:xfrm flipV="1">
            <a:off x="7628954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7035D8-65ED-43FB-8A12-00495EF9ADC4}"/>
              </a:ext>
            </a:extLst>
          </p:cNvPr>
          <p:cNvCxnSpPr>
            <a:cxnSpLocks/>
          </p:cNvCxnSpPr>
          <p:nvPr/>
        </p:nvCxnSpPr>
        <p:spPr>
          <a:xfrm flipV="1">
            <a:off x="8090992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2DBBFB-5887-4439-99C5-96AEAEC69B8B}"/>
              </a:ext>
            </a:extLst>
          </p:cNvPr>
          <p:cNvCxnSpPr>
            <a:cxnSpLocks/>
          </p:cNvCxnSpPr>
          <p:nvPr/>
        </p:nvCxnSpPr>
        <p:spPr>
          <a:xfrm flipV="1">
            <a:off x="8553030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9F3697-63E6-444A-B8CD-F1D48D78E2B2}"/>
              </a:ext>
            </a:extLst>
          </p:cNvPr>
          <p:cNvCxnSpPr>
            <a:cxnSpLocks/>
          </p:cNvCxnSpPr>
          <p:nvPr/>
        </p:nvCxnSpPr>
        <p:spPr>
          <a:xfrm flipV="1">
            <a:off x="9015068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D24F3DB-2053-452E-8075-2F4F481FF9B5}"/>
              </a:ext>
            </a:extLst>
          </p:cNvPr>
          <p:cNvCxnSpPr>
            <a:cxnSpLocks/>
          </p:cNvCxnSpPr>
          <p:nvPr/>
        </p:nvCxnSpPr>
        <p:spPr>
          <a:xfrm flipV="1">
            <a:off x="9477106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A4E6D85-3E90-4617-B369-2542229EB1B6}"/>
              </a:ext>
            </a:extLst>
          </p:cNvPr>
          <p:cNvCxnSpPr>
            <a:cxnSpLocks/>
          </p:cNvCxnSpPr>
          <p:nvPr/>
        </p:nvCxnSpPr>
        <p:spPr>
          <a:xfrm flipV="1">
            <a:off x="9939144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C01621-5D7D-412E-84CD-DF7048BE14D9}"/>
              </a:ext>
            </a:extLst>
          </p:cNvPr>
          <p:cNvCxnSpPr>
            <a:cxnSpLocks/>
          </p:cNvCxnSpPr>
          <p:nvPr/>
        </p:nvCxnSpPr>
        <p:spPr>
          <a:xfrm flipV="1">
            <a:off x="10401182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4ECBBD7-2F95-42EB-9DF5-F3989D1E26D6}"/>
              </a:ext>
            </a:extLst>
          </p:cNvPr>
          <p:cNvCxnSpPr>
            <a:cxnSpLocks/>
          </p:cNvCxnSpPr>
          <p:nvPr/>
        </p:nvCxnSpPr>
        <p:spPr>
          <a:xfrm flipV="1">
            <a:off x="10863220" y="1486797"/>
            <a:ext cx="0" cy="36195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F74989F-15E3-44E2-BCE5-E3175B7D5BD1}"/>
              </a:ext>
            </a:extLst>
          </p:cNvPr>
          <p:cNvCxnSpPr>
            <a:cxnSpLocks/>
          </p:cNvCxnSpPr>
          <p:nvPr/>
        </p:nvCxnSpPr>
        <p:spPr>
          <a:xfrm>
            <a:off x="7243907" y="5225013"/>
            <a:ext cx="3703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28E841-FAE6-4E05-B8CD-7E5FB571C454}"/>
              </a:ext>
            </a:extLst>
          </p:cNvPr>
          <p:cNvCxnSpPr>
            <a:cxnSpLocks/>
          </p:cNvCxnSpPr>
          <p:nvPr/>
        </p:nvCxnSpPr>
        <p:spPr>
          <a:xfrm flipH="1" flipV="1">
            <a:off x="7243908" y="1482172"/>
            <a:ext cx="6543" cy="37428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C292BC7-907B-42A3-92AD-87CA18A2CFC6}"/>
              </a:ext>
            </a:extLst>
          </p:cNvPr>
          <p:cNvSpPr txBox="1"/>
          <p:nvPr/>
        </p:nvSpPr>
        <p:spPr>
          <a:xfrm>
            <a:off x="8182501" y="5267769"/>
            <a:ext cx="211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Dimension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F76A5D-0503-441B-9DB7-76C56FF134AA}"/>
              </a:ext>
            </a:extLst>
          </p:cNvPr>
          <p:cNvSpPr txBox="1"/>
          <p:nvPr/>
        </p:nvSpPr>
        <p:spPr>
          <a:xfrm rot="16200000">
            <a:off x="5926724" y="3091982"/>
            <a:ext cx="211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Dimension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D6123E-64D4-4820-AD10-3A365DCD4222}"/>
              </a:ext>
            </a:extLst>
          </p:cNvPr>
          <p:cNvSpPr txBox="1"/>
          <p:nvPr/>
        </p:nvSpPr>
        <p:spPr>
          <a:xfrm>
            <a:off x="1089577" y="5926906"/>
            <a:ext cx="4255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Os</a:t>
            </a:r>
            <a:r>
              <a:rPr lang="en-US" sz="2800" dirty="0"/>
              <a:t> coded in two tiles</a:t>
            </a:r>
          </a:p>
          <a:p>
            <a:r>
              <a:rPr lang="en-US" sz="2800" dirty="0" err="1"/>
              <a:t>Xs</a:t>
            </a:r>
            <a:r>
              <a:rPr lang="en-US" sz="2800" dirty="0"/>
              <a:t> coded in one tile</a:t>
            </a:r>
          </a:p>
        </p:txBody>
      </p:sp>
    </p:spTree>
    <p:extLst>
      <p:ext uri="{BB962C8B-B14F-4D97-AF65-F5344CB8AC3E}">
        <p14:creationId xmlns:p14="http://schemas.microsoft.com/office/powerpoint/2010/main" val="39251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6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629CAA-F0C6-4079-8BD9-AA774C953211}"/>
              </a:ext>
            </a:extLst>
          </p:cNvPr>
          <p:cNvSpPr txBox="1"/>
          <p:nvPr/>
        </p:nvSpPr>
        <p:spPr>
          <a:xfrm>
            <a:off x="5830034" y="3711931"/>
            <a:ext cx="3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A44CF5-7F90-4AFE-A5A3-596A578585C6}"/>
              </a:ext>
            </a:extLst>
          </p:cNvPr>
          <p:cNvCxnSpPr>
            <a:cxnSpLocks/>
          </p:cNvCxnSpPr>
          <p:nvPr/>
        </p:nvCxnSpPr>
        <p:spPr>
          <a:xfrm flipH="1" flipV="1">
            <a:off x="3271250" y="1768658"/>
            <a:ext cx="6543" cy="37428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18A06C-6E37-4CF4-B5D8-70FAF18C5560}"/>
              </a:ext>
            </a:extLst>
          </p:cNvPr>
          <p:cNvCxnSpPr>
            <a:cxnSpLocks/>
          </p:cNvCxnSpPr>
          <p:nvPr/>
        </p:nvCxnSpPr>
        <p:spPr>
          <a:xfrm>
            <a:off x="3277793" y="5511499"/>
            <a:ext cx="5060606" cy="20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A9C2694-B1A7-4DA0-B2CB-467E74144C75}"/>
              </a:ext>
            </a:extLst>
          </p:cNvPr>
          <p:cNvSpPr txBox="1"/>
          <p:nvPr/>
        </p:nvSpPr>
        <p:spPr>
          <a:xfrm>
            <a:off x="4517602" y="5511499"/>
            <a:ext cx="211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Dimension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693B6A-44F2-4B9F-B270-8A9757CB9F9C}"/>
              </a:ext>
            </a:extLst>
          </p:cNvPr>
          <p:cNvSpPr txBox="1"/>
          <p:nvPr/>
        </p:nvSpPr>
        <p:spPr>
          <a:xfrm rot="16200000">
            <a:off x="1960611" y="3284374"/>
            <a:ext cx="211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Dimension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86DBA6-09DC-4E41-99BF-646D3668AE25}"/>
              </a:ext>
            </a:extLst>
          </p:cNvPr>
          <p:cNvSpPr txBox="1"/>
          <p:nvPr/>
        </p:nvSpPr>
        <p:spPr>
          <a:xfrm>
            <a:off x="1202033" y="875773"/>
            <a:ext cx="818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  <a:r>
              <a:rPr lang="en-US" sz="2800" b="1" dirty="0"/>
              <a:t>, overlapping coarse coding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3FB181A-FAD5-430F-ABE3-1424A51CE9A0}"/>
              </a:ext>
            </a:extLst>
          </p:cNvPr>
          <p:cNvSpPr/>
          <p:nvPr/>
        </p:nvSpPr>
        <p:spPr>
          <a:xfrm>
            <a:off x="3310593" y="4487911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B88F7AA-729B-4896-9045-937BE33158F1}"/>
              </a:ext>
            </a:extLst>
          </p:cNvPr>
          <p:cNvSpPr/>
          <p:nvPr/>
        </p:nvSpPr>
        <p:spPr>
          <a:xfrm>
            <a:off x="4335284" y="4529465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AA5D66-928F-4825-BFE6-C3F05627E2E5}"/>
              </a:ext>
            </a:extLst>
          </p:cNvPr>
          <p:cNvSpPr/>
          <p:nvPr/>
        </p:nvSpPr>
        <p:spPr>
          <a:xfrm>
            <a:off x="5359975" y="4571019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03D6FA6-502D-4ABB-BC34-BA1AC94E8900}"/>
              </a:ext>
            </a:extLst>
          </p:cNvPr>
          <p:cNvSpPr/>
          <p:nvPr/>
        </p:nvSpPr>
        <p:spPr>
          <a:xfrm>
            <a:off x="6384666" y="4612573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BE70972-F2E4-4EA4-9CE1-6E309262680B}"/>
              </a:ext>
            </a:extLst>
          </p:cNvPr>
          <p:cNvSpPr/>
          <p:nvPr/>
        </p:nvSpPr>
        <p:spPr>
          <a:xfrm>
            <a:off x="3271789" y="3537139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C06633A-A6DA-431D-A62C-A5C8AE2ECD5A}"/>
              </a:ext>
            </a:extLst>
          </p:cNvPr>
          <p:cNvSpPr/>
          <p:nvPr/>
        </p:nvSpPr>
        <p:spPr>
          <a:xfrm>
            <a:off x="4296480" y="3578693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28F638F-AB58-483C-81E3-1C3E01636A6E}"/>
              </a:ext>
            </a:extLst>
          </p:cNvPr>
          <p:cNvSpPr/>
          <p:nvPr/>
        </p:nvSpPr>
        <p:spPr>
          <a:xfrm>
            <a:off x="5321171" y="3620247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CA85FA2-EDD5-49F2-AE4F-C2063273C2D6}"/>
              </a:ext>
            </a:extLst>
          </p:cNvPr>
          <p:cNvSpPr/>
          <p:nvPr/>
        </p:nvSpPr>
        <p:spPr>
          <a:xfrm>
            <a:off x="6345862" y="3661801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FBF0D4D-8376-4469-A643-E37D23EFEDB2}"/>
              </a:ext>
            </a:extLst>
          </p:cNvPr>
          <p:cNvSpPr/>
          <p:nvPr/>
        </p:nvSpPr>
        <p:spPr>
          <a:xfrm>
            <a:off x="3232985" y="2586367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C700930-7914-4587-BE74-065BE69F4069}"/>
              </a:ext>
            </a:extLst>
          </p:cNvPr>
          <p:cNvSpPr/>
          <p:nvPr/>
        </p:nvSpPr>
        <p:spPr>
          <a:xfrm>
            <a:off x="4257676" y="2627921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5E46627-2CC6-41C1-807D-38984D643568}"/>
              </a:ext>
            </a:extLst>
          </p:cNvPr>
          <p:cNvSpPr/>
          <p:nvPr/>
        </p:nvSpPr>
        <p:spPr>
          <a:xfrm>
            <a:off x="5282367" y="2669475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8DCEC58-FB36-4132-898A-A87ED44F00AC}"/>
              </a:ext>
            </a:extLst>
          </p:cNvPr>
          <p:cNvSpPr/>
          <p:nvPr/>
        </p:nvSpPr>
        <p:spPr>
          <a:xfrm>
            <a:off x="6307058" y="2711029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E40A23-4D8B-4E9E-93BD-64FEAF95553F}"/>
              </a:ext>
            </a:extLst>
          </p:cNvPr>
          <p:cNvSpPr/>
          <p:nvPr/>
        </p:nvSpPr>
        <p:spPr>
          <a:xfrm>
            <a:off x="3727661" y="4539588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C2EBEB6-326A-4FDC-964C-9391969612A5}"/>
              </a:ext>
            </a:extLst>
          </p:cNvPr>
          <p:cNvSpPr/>
          <p:nvPr/>
        </p:nvSpPr>
        <p:spPr>
          <a:xfrm>
            <a:off x="4752352" y="4504149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30824FB-2887-4A59-A9B8-E4EEB850D16C}"/>
              </a:ext>
            </a:extLst>
          </p:cNvPr>
          <p:cNvSpPr/>
          <p:nvPr/>
        </p:nvSpPr>
        <p:spPr>
          <a:xfrm>
            <a:off x="5777043" y="4545703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EE9652E-1CBE-4497-9C68-1AD6258A487A}"/>
              </a:ext>
            </a:extLst>
          </p:cNvPr>
          <p:cNvSpPr/>
          <p:nvPr/>
        </p:nvSpPr>
        <p:spPr>
          <a:xfrm>
            <a:off x="6801734" y="4587257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A1E1BDB-EA90-4ECA-860E-43277EF2AAB7}"/>
              </a:ext>
            </a:extLst>
          </p:cNvPr>
          <p:cNvSpPr/>
          <p:nvPr/>
        </p:nvSpPr>
        <p:spPr>
          <a:xfrm>
            <a:off x="3722672" y="3520896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30C95A1-C8FA-4765-B9C4-E2790FDB7079}"/>
              </a:ext>
            </a:extLst>
          </p:cNvPr>
          <p:cNvSpPr/>
          <p:nvPr/>
        </p:nvSpPr>
        <p:spPr>
          <a:xfrm>
            <a:off x="4747363" y="3562450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D3F7326-9ADB-42E6-94EA-4FEF56D9099E}"/>
              </a:ext>
            </a:extLst>
          </p:cNvPr>
          <p:cNvSpPr/>
          <p:nvPr/>
        </p:nvSpPr>
        <p:spPr>
          <a:xfrm>
            <a:off x="5772054" y="3604004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73BB50C-C6C0-40A2-A183-E9D7E95EA26F}"/>
              </a:ext>
            </a:extLst>
          </p:cNvPr>
          <p:cNvSpPr/>
          <p:nvPr/>
        </p:nvSpPr>
        <p:spPr>
          <a:xfrm>
            <a:off x="6796745" y="3645558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DD7BC11-1FE4-4D72-81DC-F44DD55BB6F2}"/>
              </a:ext>
            </a:extLst>
          </p:cNvPr>
          <p:cNvSpPr/>
          <p:nvPr/>
        </p:nvSpPr>
        <p:spPr>
          <a:xfrm>
            <a:off x="3789196" y="2549874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EC582E5-813B-4267-858F-5364F6D7E3FA}"/>
              </a:ext>
            </a:extLst>
          </p:cNvPr>
          <p:cNvSpPr/>
          <p:nvPr/>
        </p:nvSpPr>
        <p:spPr>
          <a:xfrm>
            <a:off x="4813887" y="2591428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0DF9B10-AC56-4D2E-B201-CBBBFFD396EF}"/>
              </a:ext>
            </a:extLst>
          </p:cNvPr>
          <p:cNvSpPr/>
          <p:nvPr/>
        </p:nvSpPr>
        <p:spPr>
          <a:xfrm>
            <a:off x="5838578" y="2632982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C694FA1-1663-47A8-9CBD-9C1F2CFFC9D9}"/>
              </a:ext>
            </a:extLst>
          </p:cNvPr>
          <p:cNvSpPr/>
          <p:nvPr/>
        </p:nvSpPr>
        <p:spPr>
          <a:xfrm>
            <a:off x="6863269" y="2674536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987696E-9AC6-4806-8E6C-649005F56657}"/>
              </a:ext>
            </a:extLst>
          </p:cNvPr>
          <p:cNvSpPr/>
          <p:nvPr/>
        </p:nvSpPr>
        <p:spPr>
          <a:xfrm>
            <a:off x="3315807" y="3991056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417946A-7DC1-4FEC-9D13-36CA418F6F69}"/>
              </a:ext>
            </a:extLst>
          </p:cNvPr>
          <p:cNvSpPr/>
          <p:nvPr/>
        </p:nvSpPr>
        <p:spPr>
          <a:xfrm>
            <a:off x="4340498" y="4032610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200AEE0-7299-4A19-B2CE-88B70ECE4E42}"/>
              </a:ext>
            </a:extLst>
          </p:cNvPr>
          <p:cNvSpPr/>
          <p:nvPr/>
        </p:nvSpPr>
        <p:spPr>
          <a:xfrm>
            <a:off x="5365189" y="4074164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32D2D4F-BCC4-46D0-B7CA-1B2DC06A056D}"/>
              </a:ext>
            </a:extLst>
          </p:cNvPr>
          <p:cNvSpPr/>
          <p:nvPr/>
        </p:nvSpPr>
        <p:spPr>
          <a:xfrm>
            <a:off x="6389880" y="4115718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5102316-3493-479D-9C15-07FDECE5468C}"/>
              </a:ext>
            </a:extLst>
          </p:cNvPr>
          <p:cNvSpPr/>
          <p:nvPr/>
        </p:nvSpPr>
        <p:spPr>
          <a:xfrm>
            <a:off x="3298963" y="3020590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23D03E1-CB95-427E-BFB7-4B0DF1FDE952}"/>
              </a:ext>
            </a:extLst>
          </p:cNvPr>
          <p:cNvSpPr/>
          <p:nvPr/>
        </p:nvSpPr>
        <p:spPr>
          <a:xfrm>
            <a:off x="4323654" y="3062144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05B2C09-A489-4EB6-AF98-A46D615BAE28}"/>
              </a:ext>
            </a:extLst>
          </p:cNvPr>
          <p:cNvSpPr/>
          <p:nvPr/>
        </p:nvSpPr>
        <p:spPr>
          <a:xfrm>
            <a:off x="5348345" y="3103698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AA2CBA2-524D-4D28-9363-F15069EDD8D7}"/>
              </a:ext>
            </a:extLst>
          </p:cNvPr>
          <p:cNvSpPr/>
          <p:nvPr/>
        </p:nvSpPr>
        <p:spPr>
          <a:xfrm>
            <a:off x="6373036" y="3145252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9032581-0669-465A-85A8-1650BA062845}"/>
              </a:ext>
            </a:extLst>
          </p:cNvPr>
          <p:cNvSpPr/>
          <p:nvPr/>
        </p:nvSpPr>
        <p:spPr>
          <a:xfrm>
            <a:off x="3282119" y="2050124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7554FE6-E5FC-421D-88FD-64319213B5C7}"/>
              </a:ext>
            </a:extLst>
          </p:cNvPr>
          <p:cNvSpPr/>
          <p:nvPr/>
        </p:nvSpPr>
        <p:spPr>
          <a:xfrm>
            <a:off x="4306810" y="2091678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A0DEEAE-3B21-4A8E-94DC-EA2C06A9AC45}"/>
              </a:ext>
            </a:extLst>
          </p:cNvPr>
          <p:cNvSpPr/>
          <p:nvPr/>
        </p:nvSpPr>
        <p:spPr>
          <a:xfrm>
            <a:off x="5331501" y="2133232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45B894C-5F23-49AC-B39A-7EA5DF7EAF88}"/>
              </a:ext>
            </a:extLst>
          </p:cNvPr>
          <p:cNvSpPr/>
          <p:nvPr/>
        </p:nvSpPr>
        <p:spPr>
          <a:xfrm>
            <a:off x="6356192" y="2174786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CF54AFF-50B9-4F51-9861-53D62761A3C3}"/>
              </a:ext>
            </a:extLst>
          </p:cNvPr>
          <p:cNvSpPr/>
          <p:nvPr/>
        </p:nvSpPr>
        <p:spPr>
          <a:xfrm>
            <a:off x="5359920" y="3097191"/>
            <a:ext cx="1024691" cy="9608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69B8DF6-4B2D-4EED-94AA-965B1F9E61FD}"/>
              </a:ext>
            </a:extLst>
          </p:cNvPr>
          <p:cNvSpPr/>
          <p:nvPr/>
        </p:nvSpPr>
        <p:spPr>
          <a:xfrm>
            <a:off x="5320946" y="3608905"/>
            <a:ext cx="1024691" cy="9608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508FBF2-A202-491B-8880-6079636BFBBF}"/>
              </a:ext>
            </a:extLst>
          </p:cNvPr>
          <p:cNvSpPr/>
          <p:nvPr/>
        </p:nvSpPr>
        <p:spPr>
          <a:xfrm>
            <a:off x="5771829" y="3619193"/>
            <a:ext cx="1024691" cy="9608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14468C7-08EE-46D7-94B9-397DB818A409}"/>
              </a:ext>
            </a:extLst>
          </p:cNvPr>
          <p:cNvSpPr txBox="1"/>
          <p:nvPr/>
        </p:nvSpPr>
        <p:spPr>
          <a:xfrm>
            <a:off x="2943683" y="6062144"/>
            <a:ext cx="5394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Point coded in 4 circles</a:t>
            </a:r>
            <a:endParaRPr lang="en-US" sz="2800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35BB4AB-6F4D-4287-94A9-82D690675824}"/>
              </a:ext>
            </a:extLst>
          </p:cNvPr>
          <p:cNvSpPr/>
          <p:nvPr/>
        </p:nvSpPr>
        <p:spPr>
          <a:xfrm>
            <a:off x="3628919" y="2043864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4F9DF-4641-4E0C-8D54-08916E34CC22}"/>
              </a:ext>
            </a:extLst>
          </p:cNvPr>
          <p:cNvSpPr/>
          <p:nvPr/>
        </p:nvSpPr>
        <p:spPr>
          <a:xfrm>
            <a:off x="4653610" y="2085418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8C93FAA-17BE-4BC0-B56F-8565494D9FA6}"/>
              </a:ext>
            </a:extLst>
          </p:cNvPr>
          <p:cNvSpPr/>
          <p:nvPr/>
        </p:nvSpPr>
        <p:spPr>
          <a:xfrm>
            <a:off x="5678301" y="2126972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B04CAAF-709D-45F5-A028-15CB63748508}"/>
              </a:ext>
            </a:extLst>
          </p:cNvPr>
          <p:cNvSpPr/>
          <p:nvPr/>
        </p:nvSpPr>
        <p:spPr>
          <a:xfrm>
            <a:off x="6702992" y="2168526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72F4A16-FA87-47AC-8B54-3CED7E5947F9}"/>
              </a:ext>
            </a:extLst>
          </p:cNvPr>
          <p:cNvSpPr/>
          <p:nvPr/>
        </p:nvSpPr>
        <p:spPr>
          <a:xfrm>
            <a:off x="3684658" y="3124940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D6D51EF-FDB6-4433-98D2-9FACE8BE1E96}"/>
              </a:ext>
            </a:extLst>
          </p:cNvPr>
          <p:cNvSpPr/>
          <p:nvPr/>
        </p:nvSpPr>
        <p:spPr>
          <a:xfrm>
            <a:off x="4709349" y="3166494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F6A67DE-F36B-4976-AF15-42B2841ED9BC}"/>
              </a:ext>
            </a:extLst>
          </p:cNvPr>
          <p:cNvSpPr/>
          <p:nvPr/>
        </p:nvSpPr>
        <p:spPr>
          <a:xfrm>
            <a:off x="5753047" y="3156594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175B1A7-13B0-4347-A043-25027CB08C25}"/>
              </a:ext>
            </a:extLst>
          </p:cNvPr>
          <p:cNvSpPr/>
          <p:nvPr/>
        </p:nvSpPr>
        <p:spPr>
          <a:xfrm>
            <a:off x="6752654" y="3176945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317DE4F-D8DE-496E-AE6F-43A4AEEB8C1B}"/>
              </a:ext>
            </a:extLst>
          </p:cNvPr>
          <p:cNvSpPr/>
          <p:nvPr/>
        </p:nvSpPr>
        <p:spPr>
          <a:xfrm>
            <a:off x="3684658" y="4069053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12D785-BF44-43BF-9B71-77D9CF8B07D4}"/>
              </a:ext>
            </a:extLst>
          </p:cNvPr>
          <p:cNvSpPr/>
          <p:nvPr/>
        </p:nvSpPr>
        <p:spPr>
          <a:xfrm>
            <a:off x="4709349" y="4110607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C7A309-4821-4DCF-B887-E361E443CC01}"/>
              </a:ext>
            </a:extLst>
          </p:cNvPr>
          <p:cNvSpPr/>
          <p:nvPr/>
        </p:nvSpPr>
        <p:spPr>
          <a:xfrm>
            <a:off x="5734040" y="4152161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5A1429F-82E8-4F8E-BF84-38309D34F078}"/>
              </a:ext>
            </a:extLst>
          </p:cNvPr>
          <p:cNvSpPr/>
          <p:nvPr/>
        </p:nvSpPr>
        <p:spPr>
          <a:xfrm>
            <a:off x="6758731" y="4193715"/>
            <a:ext cx="1024691" cy="96089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21A4494-DDF2-4277-AD9F-7961598873F7}"/>
              </a:ext>
            </a:extLst>
          </p:cNvPr>
          <p:cNvSpPr/>
          <p:nvPr/>
        </p:nvSpPr>
        <p:spPr>
          <a:xfrm>
            <a:off x="5750847" y="3141850"/>
            <a:ext cx="1024691" cy="9608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4" grpId="0"/>
      <p:bldP spid="66" grpId="0"/>
      <p:bldP spid="67" grpId="0"/>
      <p:bldP spid="53" grpId="0" animBg="1"/>
      <p:bldP spid="68" grpId="0" animBg="1"/>
      <p:bldP spid="69" grpId="0" animBg="1"/>
      <p:bldP spid="70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/>
      <p:bldP spid="49" grpId="0" animBg="1"/>
      <p:bldP spid="50" grpId="0" animBg="1"/>
      <p:bldP spid="51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Function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629"/>
            <a:ext cx="10515600" cy="490333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Grid coding is a linear function approximator</a:t>
            </a:r>
          </a:p>
          <a:p>
            <a:r>
              <a:rPr lang="en-US" dirty="0"/>
              <a:t>Each </a:t>
            </a:r>
            <a:r>
              <a:rPr lang="en-US" b="1" dirty="0"/>
              <a:t>tile is a feature</a:t>
            </a:r>
          </a:p>
          <a:p>
            <a:r>
              <a:rPr lang="en-US" dirty="0"/>
              <a:t>Each linear </a:t>
            </a:r>
            <a:r>
              <a:rPr lang="en-US" b="1" dirty="0"/>
              <a:t>feature has one parameter </a:t>
            </a:r>
            <a:r>
              <a:rPr lang="en-US" dirty="0"/>
              <a:t>or</a:t>
            </a:r>
            <a:r>
              <a:rPr lang="en-US" b="1" dirty="0"/>
              <a:t> model weight</a:t>
            </a:r>
          </a:p>
          <a:p>
            <a:r>
              <a:rPr lang="en-US" dirty="0"/>
              <a:t>Function approximator is </a:t>
            </a:r>
            <a:r>
              <a:rPr lang="en-US" b="1" dirty="0"/>
              <a:t>linear in the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9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15327</TotalTime>
  <Words>1306</Words>
  <Application>Microsoft Office PowerPoint</Application>
  <PresentationFormat>Widescreen</PresentationFormat>
  <Paragraphs>320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Segoe UI Light</vt:lpstr>
      <vt:lpstr>Segoe UI Symbol</vt:lpstr>
      <vt:lpstr>Symbol</vt:lpstr>
      <vt:lpstr>Office Theme</vt:lpstr>
      <vt:lpstr>PowerPoint Presentation</vt:lpstr>
      <vt:lpstr>RL with Function Approximation</vt:lpstr>
      <vt:lpstr>Why Use Function Approximation?</vt:lpstr>
      <vt:lpstr>Function Approximators</vt:lpstr>
      <vt:lpstr>Function Approximators</vt:lpstr>
      <vt:lpstr>Tile Coding</vt:lpstr>
      <vt:lpstr>Tile Coding</vt:lpstr>
      <vt:lpstr>Coarse Coding</vt:lpstr>
      <vt:lpstr>Linear Function Coding</vt:lpstr>
      <vt:lpstr>Linear Function Coding</vt:lpstr>
      <vt:lpstr>Linear Functions and Gradient Descent</vt:lpstr>
      <vt:lpstr>Linear Functions and Gradient Descent</vt:lpstr>
      <vt:lpstr>Linear Functions and Gradient Descent</vt:lpstr>
      <vt:lpstr>Linear Functions and Gradient Descent</vt:lpstr>
      <vt:lpstr>Mountain Car Problem</vt:lpstr>
      <vt:lpstr>Mountain Car Problem</vt:lpstr>
      <vt:lpstr>Mountain Car Problem</vt:lpstr>
      <vt:lpstr>Mountain Car Problem</vt:lpstr>
      <vt:lpstr>Solving Mountain Car Problem is Hard!</vt:lpstr>
      <vt:lpstr>Solving the Mountain Car Problem</vt:lpstr>
      <vt:lpstr>Solving the Mountain Car Problem</vt:lpstr>
      <vt:lpstr>Solving the Mountain Car Problem</vt:lpstr>
      <vt:lpstr>Solving the Mountain Car Problem</vt:lpstr>
      <vt:lpstr>Q-Learning and Function Approximation</vt:lpstr>
      <vt:lpstr>Q-Learning and Function Approximation</vt:lpstr>
      <vt:lpstr>Q-Learning and Function Approximation</vt:lpstr>
      <vt:lpstr>Q-Learning and Function Approximation</vt:lpstr>
      <vt:lpstr>Q-Learning and Function Approximation</vt:lpstr>
      <vt:lpstr>Q-Learning and Function Approximation</vt:lpstr>
      <vt:lpstr>Q-Learning and Function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with Function Approximation</dc:title>
  <dc:creator>Stephen Elston</dc:creator>
  <cp:lastModifiedBy>Stephe Elston</cp:lastModifiedBy>
  <cp:revision>397</cp:revision>
  <dcterms:created xsi:type="dcterms:W3CDTF">2019-06-07T01:34:56Z</dcterms:created>
  <dcterms:modified xsi:type="dcterms:W3CDTF">2022-06-05T23:03:21Z</dcterms:modified>
</cp:coreProperties>
</file>