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7" r:id="rId2"/>
    <p:sldId id="289" r:id="rId3"/>
    <p:sldId id="258" r:id="rId4"/>
    <p:sldId id="261" r:id="rId5"/>
    <p:sldId id="257" r:id="rId6"/>
    <p:sldId id="262" r:id="rId7"/>
    <p:sldId id="264" r:id="rId8"/>
    <p:sldId id="281" r:id="rId9"/>
    <p:sldId id="265" r:id="rId10"/>
    <p:sldId id="283" r:id="rId11"/>
    <p:sldId id="282" r:id="rId12"/>
    <p:sldId id="284" r:id="rId13"/>
    <p:sldId id="267" r:id="rId14"/>
    <p:sldId id="263" r:id="rId15"/>
    <p:sldId id="274" r:id="rId16"/>
    <p:sldId id="275" r:id="rId17"/>
    <p:sldId id="276" r:id="rId18"/>
    <p:sldId id="277" r:id="rId19"/>
    <p:sldId id="285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0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78646-AA39-44A9-912B-1EDF41DE443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A2C21-B79F-4782-8DBB-485D36F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5F60-730F-4E16-ACA8-76F4C1F2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3B988-8A98-4E3A-94F6-55EEBFFA8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E8017-F2DC-4EC6-931A-797C2D6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3068-A328-40FD-B169-80206B1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E762E-1307-4B23-8956-BF45FCCB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6143-9A0A-4D81-A452-F68F09F0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3248-73C4-427D-A8D1-1BD5EC881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E6CB-0893-4604-8276-5A873B50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B8225-5212-489A-B520-015CA1FB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7750-867C-4892-B567-2C12C707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B8740-0E66-4656-8983-6CC82B041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2C47B-8E8A-4490-AD98-2F440CC6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9A37-99AD-401E-BD0A-D1BC479F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6D02-606E-4B07-979F-CFABB4FB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5FCD-F741-4B0D-8074-F5A966FA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14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CC67-2B80-4BDE-835E-D49F31B6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3F7B-C222-4B6B-AD01-85E53F5F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8AD4-2A13-4D1C-A57A-C66E1F7B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7ED2-93C7-46CB-95E9-64DBB25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C171-BFDF-4472-81D7-D8D146BD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6530-76A1-477B-8349-CEDB5536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DCAD5-26FC-4661-B51F-C6075730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0C31-3386-4892-808A-9B49C7E9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3A52-E124-4F75-95F1-87DEA922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8C67-CDF7-4E0F-8448-2E828B4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3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0FDD-D2BE-44FB-96E0-B986268A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0D62-59A9-4DF6-BC8A-3F368C0C8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2F6F-7A1D-4058-8DB8-5BCFDACA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B81C-50C5-4000-A8DF-7A95781A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C223-814B-4BF7-821E-BADF3323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A5CB-7210-4309-8A89-F0C726A1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587-FDC0-4CBB-8415-0C7D481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BCF1D-2DF0-4A02-B08B-79235D9B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7BC87-A162-49CC-88A3-EC6B6D7C0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B4DA-D41B-4788-A830-A5A01EC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E5A3B-56A7-4C34-A860-9645121AF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AB408-15DD-4A49-8F58-1E0AE858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31E0F-908D-4E4D-A6D7-8A869098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D6E53-2CDB-4D0E-AFE2-85597C79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6BB-DBC1-42D6-9013-99E7DD11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4FB7E-2C54-4A6E-9F04-095763D1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ADC18-435E-4941-8706-AA576650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22AD-CB0F-4130-ADFC-DE37D491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418DA-8C91-40C4-A02F-2F3F995A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3DF6C-46DA-4CEC-A1CA-E4CE14B1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2751C-D565-4B7C-ACC8-3CA7D6A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0451-CBA1-4843-9A81-F229F5F7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934B-A174-4CAD-8429-7917982D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FE515-48DC-4A01-8EEB-7A200E6D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2514-E54E-4329-9AFE-6588354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F77B2-2B7F-4B4F-B3D3-3D467BC3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19E6-9BF8-459A-8B80-4CCF42DD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DCFF-65DD-44D4-9032-43D9CA70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5100F-9AD0-4096-AB2A-51A6C6835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3FC61-A799-48BB-80BC-F9DCFA39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CB9DA-CFD9-42AD-8712-74D85E41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DC82-EF91-46FB-BC16-CB8C8AEC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90BCB-7626-47C7-9A12-14C066FA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30791-30CB-4C04-A2C2-8C8E1112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C32F0-DCC3-4DAD-A133-74EA4A9D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CE07-D881-46B4-9DE9-470DFAED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F9D0-7215-4E41-AC13-F0780BCEE7A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6CA19-75FA-4AC0-8A8D-89D1B3FE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CC37-1C59-4A97-A5CE-5AEF2BEC1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D8CA-C221-41CE-820E-60D4F870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530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Time Difference </a:t>
            </a:r>
            <a:r>
              <a:rPr lang="en-US" sz="3500">
                <a:solidFill>
                  <a:schemeClr val="tx1"/>
                </a:solidFill>
                <a:latin typeface="+mj-lt"/>
              </a:rPr>
              <a:t>and </a:t>
            </a:r>
          </a:p>
          <a:p>
            <a:pPr marL="0" indent="0">
              <a:buNone/>
            </a:pPr>
            <a:r>
              <a:rPr lang="en-US" sz="3500">
                <a:solidFill>
                  <a:schemeClr val="tx1"/>
                </a:solidFill>
                <a:latin typeface="+mj-lt"/>
              </a:rPr>
              <a:t>Q </a:t>
            </a:r>
            <a:r>
              <a:rPr lang="en-US" sz="3500" dirty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1625672-F2CD-0116-0673-77C49C927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7" y="71402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One-Step Time Differencing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6E751-A4ED-4803-9125-5DB28BA79136}"/>
              </a:ext>
            </a:extLst>
          </p:cNvPr>
          <p:cNvSpPr/>
          <p:nvPr/>
        </p:nvSpPr>
        <p:spPr>
          <a:xfrm>
            <a:off x="1910787" y="95318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DC124-3776-4A44-9B7B-F2A635D982AE}"/>
              </a:ext>
            </a:extLst>
          </p:cNvPr>
          <p:cNvSpPr/>
          <p:nvPr/>
        </p:nvSpPr>
        <p:spPr>
          <a:xfrm>
            <a:off x="2538468" y="95318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B8829-CB09-4A1B-80FC-AFDA12BBCF3D}"/>
              </a:ext>
            </a:extLst>
          </p:cNvPr>
          <p:cNvSpPr/>
          <p:nvPr/>
        </p:nvSpPr>
        <p:spPr>
          <a:xfrm>
            <a:off x="3122480" y="95318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FDA6-AFB7-4EC6-8B18-68DE65F0927E}"/>
              </a:ext>
            </a:extLst>
          </p:cNvPr>
          <p:cNvSpPr/>
          <p:nvPr/>
        </p:nvSpPr>
        <p:spPr>
          <a:xfrm>
            <a:off x="3744753" y="95318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496B-01AD-4636-BD68-CA8536A13B0E}"/>
              </a:ext>
            </a:extLst>
          </p:cNvPr>
          <p:cNvSpPr/>
          <p:nvPr/>
        </p:nvSpPr>
        <p:spPr>
          <a:xfrm>
            <a:off x="1908204" y="155762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B3660-3E83-4F3C-8573-F71372034486}"/>
              </a:ext>
            </a:extLst>
          </p:cNvPr>
          <p:cNvSpPr/>
          <p:nvPr/>
        </p:nvSpPr>
        <p:spPr>
          <a:xfrm>
            <a:off x="2520387" y="155762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E6649-6221-43C1-AB5A-6FE620614DD3}"/>
              </a:ext>
            </a:extLst>
          </p:cNvPr>
          <p:cNvSpPr/>
          <p:nvPr/>
        </p:nvSpPr>
        <p:spPr>
          <a:xfrm>
            <a:off x="3132570" y="155762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9FD5A-8588-47D4-A055-7CED1C3D029C}"/>
              </a:ext>
            </a:extLst>
          </p:cNvPr>
          <p:cNvSpPr/>
          <p:nvPr/>
        </p:nvSpPr>
        <p:spPr>
          <a:xfrm>
            <a:off x="3744753" y="155762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D4B1FC-6178-4AE5-8A70-7754248E60A6}"/>
              </a:ext>
            </a:extLst>
          </p:cNvPr>
          <p:cNvSpPr/>
          <p:nvPr/>
        </p:nvSpPr>
        <p:spPr>
          <a:xfrm>
            <a:off x="1908204" y="216205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9025F-70C9-4E19-B5DC-35EE78FD513B}"/>
              </a:ext>
            </a:extLst>
          </p:cNvPr>
          <p:cNvSpPr/>
          <p:nvPr/>
        </p:nvSpPr>
        <p:spPr>
          <a:xfrm>
            <a:off x="2525553" y="216205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ED873-443E-4EB8-AA2B-687D52C3D8ED}"/>
              </a:ext>
            </a:extLst>
          </p:cNvPr>
          <p:cNvSpPr/>
          <p:nvPr/>
        </p:nvSpPr>
        <p:spPr>
          <a:xfrm>
            <a:off x="3142902" y="216205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5E617-8956-40C6-9112-D4FB6DAF71BE}"/>
              </a:ext>
            </a:extLst>
          </p:cNvPr>
          <p:cNvSpPr/>
          <p:nvPr/>
        </p:nvSpPr>
        <p:spPr>
          <a:xfrm>
            <a:off x="3760251" y="216205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7DCF05-ADA0-46CB-965E-2F4FE3B3BBC2}"/>
              </a:ext>
            </a:extLst>
          </p:cNvPr>
          <p:cNvCxnSpPr>
            <a:cxnSpLocks/>
          </p:cNvCxnSpPr>
          <p:nvPr/>
        </p:nvCxnSpPr>
        <p:spPr>
          <a:xfrm flipH="1">
            <a:off x="2947095" y="246838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BA3123-D5E9-478C-B43C-DC60D5FC7339}"/>
              </a:ext>
            </a:extLst>
          </p:cNvPr>
          <p:cNvSpPr txBox="1"/>
          <p:nvPr/>
        </p:nvSpPr>
        <p:spPr>
          <a:xfrm>
            <a:off x="518657" y="2867451"/>
            <a:ext cx="510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d</a:t>
            </a:r>
            <a:r>
              <a:rPr lang="en-US" sz="3200" dirty="0"/>
              <a:t>(10)</a:t>
            </a:r>
            <a:r>
              <a:rPr lang="en-US" sz="3200" baseline="-25000" dirty="0"/>
              <a:t>t</a:t>
            </a:r>
            <a:r>
              <a:rPr lang="en-US" sz="3200" dirty="0"/>
              <a:t> = r</a:t>
            </a:r>
            <a:r>
              <a:rPr lang="en-US" sz="3200" baseline="-25000" dirty="0"/>
              <a:t>10-9</a:t>
            </a:r>
            <a:r>
              <a:rPr lang="en-US" sz="3200" dirty="0"/>
              <a:t> + v(9)</a:t>
            </a:r>
            <a:r>
              <a:rPr lang="en-US" sz="3200" baseline="-25000" dirty="0"/>
              <a:t>t-1</a:t>
            </a:r>
            <a:r>
              <a:rPr lang="en-US" sz="3200" dirty="0"/>
              <a:t> – v(10)</a:t>
            </a:r>
            <a:r>
              <a:rPr lang="en-US" sz="3200" baseline="-25000" dirty="0"/>
              <a:t>t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BEEC89-D5CF-4486-AF0E-D447D22C5E00}"/>
              </a:ext>
            </a:extLst>
          </p:cNvPr>
          <p:cNvSpPr/>
          <p:nvPr/>
        </p:nvSpPr>
        <p:spPr>
          <a:xfrm>
            <a:off x="7678067" y="963059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E70CE-B14B-4E7A-A979-5BB4950F5FC8}"/>
              </a:ext>
            </a:extLst>
          </p:cNvPr>
          <p:cNvSpPr/>
          <p:nvPr/>
        </p:nvSpPr>
        <p:spPr>
          <a:xfrm>
            <a:off x="8305748" y="96305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8E728-B2C1-428B-81B8-64ABF547A7A2}"/>
              </a:ext>
            </a:extLst>
          </p:cNvPr>
          <p:cNvSpPr/>
          <p:nvPr/>
        </p:nvSpPr>
        <p:spPr>
          <a:xfrm>
            <a:off x="8889760" y="96305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3E7835-55B9-461B-AF5C-819789A7EEB3}"/>
              </a:ext>
            </a:extLst>
          </p:cNvPr>
          <p:cNvSpPr/>
          <p:nvPr/>
        </p:nvSpPr>
        <p:spPr>
          <a:xfrm>
            <a:off x="9512033" y="96305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B3F02D-AFA2-4D99-9FA2-796960D6770A}"/>
              </a:ext>
            </a:extLst>
          </p:cNvPr>
          <p:cNvSpPr/>
          <p:nvPr/>
        </p:nvSpPr>
        <p:spPr>
          <a:xfrm>
            <a:off x="7675484" y="156749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082BA7-6257-421A-A7F3-C98EF0BDC5E1}"/>
              </a:ext>
            </a:extLst>
          </p:cNvPr>
          <p:cNvSpPr/>
          <p:nvPr/>
        </p:nvSpPr>
        <p:spPr>
          <a:xfrm>
            <a:off x="8287667" y="156749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6FA4BD-3504-444B-AC76-05256582AA95}"/>
              </a:ext>
            </a:extLst>
          </p:cNvPr>
          <p:cNvSpPr/>
          <p:nvPr/>
        </p:nvSpPr>
        <p:spPr>
          <a:xfrm>
            <a:off x="8899850" y="156749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2BF6F8-E27D-4B7B-92BF-7B5AEFF077A6}"/>
              </a:ext>
            </a:extLst>
          </p:cNvPr>
          <p:cNvSpPr/>
          <p:nvPr/>
        </p:nvSpPr>
        <p:spPr>
          <a:xfrm>
            <a:off x="9512033" y="156749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BCDB45-AE75-46F5-981C-17C75108C554}"/>
              </a:ext>
            </a:extLst>
          </p:cNvPr>
          <p:cNvSpPr/>
          <p:nvPr/>
        </p:nvSpPr>
        <p:spPr>
          <a:xfrm>
            <a:off x="7675484" y="21719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BC7538-0005-4F4A-B94C-6AFD27087C57}"/>
              </a:ext>
            </a:extLst>
          </p:cNvPr>
          <p:cNvSpPr/>
          <p:nvPr/>
        </p:nvSpPr>
        <p:spPr>
          <a:xfrm>
            <a:off x="8292833" y="21719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31AB41-19E2-410D-8F57-B245DCCE6988}"/>
              </a:ext>
            </a:extLst>
          </p:cNvPr>
          <p:cNvSpPr/>
          <p:nvPr/>
        </p:nvSpPr>
        <p:spPr>
          <a:xfrm>
            <a:off x="8910182" y="21719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26C60-DCC0-4F62-A3C5-727D08D6B895}"/>
              </a:ext>
            </a:extLst>
          </p:cNvPr>
          <p:cNvSpPr/>
          <p:nvPr/>
        </p:nvSpPr>
        <p:spPr>
          <a:xfrm>
            <a:off x="9527531" y="21719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4E5EBE-8C0E-4166-9CE9-92D8545BDB54}"/>
              </a:ext>
            </a:extLst>
          </p:cNvPr>
          <p:cNvCxnSpPr>
            <a:cxnSpLocks/>
          </p:cNvCxnSpPr>
          <p:nvPr/>
        </p:nvCxnSpPr>
        <p:spPr>
          <a:xfrm flipH="1">
            <a:off x="8749240" y="2478260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BBE0A5-4DEE-478B-B160-DE777CCECBAC}"/>
              </a:ext>
            </a:extLst>
          </p:cNvPr>
          <p:cNvCxnSpPr>
            <a:cxnSpLocks/>
          </p:cNvCxnSpPr>
          <p:nvPr/>
        </p:nvCxnSpPr>
        <p:spPr>
          <a:xfrm flipV="1">
            <a:off x="8578060" y="2011304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3157BB-EF01-47AA-85F0-5942C2050B5A}"/>
              </a:ext>
            </a:extLst>
          </p:cNvPr>
          <p:cNvSpPr/>
          <p:nvPr/>
        </p:nvSpPr>
        <p:spPr>
          <a:xfrm>
            <a:off x="7660228" y="3956224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891DAF-4B61-4756-9541-2C9BC4266AC3}"/>
              </a:ext>
            </a:extLst>
          </p:cNvPr>
          <p:cNvSpPr/>
          <p:nvPr/>
        </p:nvSpPr>
        <p:spPr>
          <a:xfrm>
            <a:off x="8287909" y="395622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0E02158-EC53-4DBE-AE4D-C31B69148870}"/>
              </a:ext>
            </a:extLst>
          </p:cNvPr>
          <p:cNvSpPr/>
          <p:nvPr/>
        </p:nvSpPr>
        <p:spPr>
          <a:xfrm>
            <a:off x="8871921" y="395622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A9207A-BA62-4110-80DF-D033CE69356B}"/>
              </a:ext>
            </a:extLst>
          </p:cNvPr>
          <p:cNvSpPr/>
          <p:nvPr/>
        </p:nvSpPr>
        <p:spPr>
          <a:xfrm>
            <a:off x="9494194" y="395622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504949-D7F2-48FC-8EE4-416917251ADD}"/>
              </a:ext>
            </a:extLst>
          </p:cNvPr>
          <p:cNvSpPr/>
          <p:nvPr/>
        </p:nvSpPr>
        <p:spPr>
          <a:xfrm>
            <a:off x="7657645" y="456065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B70E88-0E51-432F-AE3E-BDF749F3E61E}"/>
              </a:ext>
            </a:extLst>
          </p:cNvPr>
          <p:cNvSpPr/>
          <p:nvPr/>
        </p:nvSpPr>
        <p:spPr>
          <a:xfrm>
            <a:off x="8269828" y="456065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793C02-707E-4F76-A18F-2F3DAE957393}"/>
              </a:ext>
            </a:extLst>
          </p:cNvPr>
          <p:cNvSpPr/>
          <p:nvPr/>
        </p:nvSpPr>
        <p:spPr>
          <a:xfrm>
            <a:off x="8882011" y="456065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B45E12-7461-48A4-AD72-D3C10A1C6432}"/>
              </a:ext>
            </a:extLst>
          </p:cNvPr>
          <p:cNvSpPr/>
          <p:nvPr/>
        </p:nvSpPr>
        <p:spPr>
          <a:xfrm>
            <a:off x="9494194" y="456065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40CB50-42C5-4B8C-B334-9B47E19773D0}"/>
              </a:ext>
            </a:extLst>
          </p:cNvPr>
          <p:cNvSpPr/>
          <p:nvPr/>
        </p:nvSpPr>
        <p:spPr>
          <a:xfrm>
            <a:off x="7657645" y="516509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A53F4C-F385-41D1-B8AC-41650CC2362D}"/>
              </a:ext>
            </a:extLst>
          </p:cNvPr>
          <p:cNvSpPr/>
          <p:nvPr/>
        </p:nvSpPr>
        <p:spPr>
          <a:xfrm>
            <a:off x="8274994" y="516509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1B326E-59DB-4AD4-95E7-58E23843E1A1}"/>
              </a:ext>
            </a:extLst>
          </p:cNvPr>
          <p:cNvSpPr/>
          <p:nvPr/>
        </p:nvSpPr>
        <p:spPr>
          <a:xfrm>
            <a:off x="8892343" y="516509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FD1E04-8F20-426D-AB52-B6D8A5D60BCC}"/>
              </a:ext>
            </a:extLst>
          </p:cNvPr>
          <p:cNvSpPr/>
          <p:nvPr/>
        </p:nvSpPr>
        <p:spPr>
          <a:xfrm>
            <a:off x="9509692" y="516509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D684F6A-6E2C-4595-9FF3-896201E42CD4}"/>
              </a:ext>
            </a:extLst>
          </p:cNvPr>
          <p:cNvCxnSpPr>
            <a:cxnSpLocks/>
          </p:cNvCxnSpPr>
          <p:nvPr/>
        </p:nvCxnSpPr>
        <p:spPr>
          <a:xfrm flipH="1">
            <a:off x="8731401" y="5471425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C1A081-55F6-40FF-B6AC-740089EC6F99}"/>
              </a:ext>
            </a:extLst>
          </p:cNvPr>
          <p:cNvCxnSpPr>
            <a:cxnSpLocks/>
          </p:cNvCxnSpPr>
          <p:nvPr/>
        </p:nvCxnSpPr>
        <p:spPr>
          <a:xfrm flipV="1">
            <a:off x="8560221" y="5004469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50BAEDF-6C35-4AE6-9F9A-132F7EFD68FF}"/>
              </a:ext>
            </a:extLst>
          </p:cNvPr>
          <p:cNvCxnSpPr>
            <a:cxnSpLocks/>
          </p:cNvCxnSpPr>
          <p:nvPr/>
        </p:nvCxnSpPr>
        <p:spPr>
          <a:xfrm flipV="1">
            <a:off x="8583148" y="4400035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28A03B6-85FF-4ECD-9E48-3095EC80F062}"/>
              </a:ext>
            </a:extLst>
          </p:cNvPr>
          <p:cNvCxnSpPr>
            <a:cxnSpLocks/>
          </p:cNvCxnSpPr>
          <p:nvPr/>
        </p:nvCxnSpPr>
        <p:spPr>
          <a:xfrm flipH="1">
            <a:off x="8130757" y="4303636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DF7AFD9-9582-4329-A4EF-99F4983B9255}"/>
              </a:ext>
            </a:extLst>
          </p:cNvPr>
          <p:cNvSpPr txBox="1"/>
          <p:nvPr/>
        </p:nvSpPr>
        <p:spPr>
          <a:xfrm>
            <a:off x="6458866" y="2850016"/>
            <a:ext cx="469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d</a:t>
            </a:r>
            <a:r>
              <a:rPr lang="en-US" sz="3200" dirty="0"/>
              <a:t>(9)</a:t>
            </a:r>
            <a:r>
              <a:rPr lang="en-US" sz="3200" baseline="-25000" dirty="0"/>
              <a:t>t</a:t>
            </a:r>
            <a:r>
              <a:rPr lang="en-US" sz="3200" dirty="0"/>
              <a:t> = r</a:t>
            </a:r>
            <a:r>
              <a:rPr lang="en-US" sz="3200" baseline="-25000" dirty="0"/>
              <a:t>9-5</a:t>
            </a:r>
            <a:r>
              <a:rPr lang="en-US" sz="3200" dirty="0"/>
              <a:t> + v(5)</a:t>
            </a:r>
            <a:r>
              <a:rPr lang="en-US" sz="3200" baseline="-25000" dirty="0"/>
              <a:t>t-1</a:t>
            </a:r>
            <a:r>
              <a:rPr lang="en-US" sz="3200" dirty="0"/>
              <a:t> – v(9)</a:t>
            </a:r>
            <a:r>
              <a:rPr lang="en-US" sz="3200" baseline="-25000" dirty="0"/>
              <a:t>t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674AB4-930D-4C1D-893C-A365F704E9FB}"/>
              </a:ext>
            </a:extLst>
          </p:cNvPr>
          <p:cNvSpPr/>
          <p:nvPr/>
        </p:nvSpPr>
        <p:spPr>
          <a:xfrm>
            <a:off x="1892948" y="3952520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349939-EBAB-43F8-A0A8-B94642A39344}"/>
              </a:ext>
            </a:extLst>
          </p:cNvPr>
          <p:cNvSpPr/>
          <p:nvPr/>
        </p:nvSpPr>
        <p:spPr>
          <a:xfrm>
            <a:off x="2520629" y="395252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8F2C018-A469-4438-8F77-C886C5B26178}"/>
              </a:ext>
            </a:extLst>
          </p:cNvPr>
          <p:cNvSpPr/>
          <p:nvPr/>
        </p:nvSpPr>
        <p:spPr>
          <a:xfrm>
            <a:off x="3104641" y="395252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FC23CF7-4560-4C70-8C66-34CB179551F1}"/>
              </a:ext>
            </a:extLst>
          </p:cNvPr>
          <p:cNvSpPr/>
          <p:nvPr/>
        </p:nvSpPr>
        <p:spPr>
          <a:xfrm>
            <a:off x="3726914" y="395252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B6B4AC-CD20-4CB1-9F7D-239DD7B390D2}"/>
              </a:ext>
            </a:extLst>
          </p:cNvPr>
          <p:cNvSpPr/>
          <p:nvPr/>
        </p:nvSpPr>
        <p:spPr>
          <a:xfrm>
            <a:off x="1890365" y="455695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3D349-F4A5-4907-B0FE-048C98751FBA}"/>
              </a:ext>
            </a:extLst>
          </p:cNvPr>
          <p:cNvSpPr/>
          <p:nvPr/>
        </p:nvSpPr>
        <p:spPr>
          <a:xfrm>
            <a:off x="2502548" y="455695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AA51779-F475-4577-B13C-5211FE2E9B3A}"/>
              </a:ext>
            </a:extLst>
          </p:cNvPr>
          <p:cNvSpPr/>
          <p:nvPr/>
        </p:nvSpPr>
        <p:spPr>
          <a:xfrm>
            <a:off x="3114731" y="455695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8C5749B-8BC2-41BF-A28C-597745F009A4}"/>
              </a:ext>
            </a:extLst>
          </p:cNvPr>
          <p:cNvSpPr/>
          <p:nvPr/>
        </p:nvSpPr>
        <p:spPr>
          <a:xfrm>
            <a:off x="3726914" y="455695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B8F19F9-EF41-4875-9648-75B48CB0B693}"/>
              </a:ext>
            </a:extLst>
          </p:cNvPr>
          <p:cNvSpPr/>
          <p:nvPr/>
        </p:nvSpPr>
        <p:spPr>
          <a:xfrm>
            <a:off x="1890365" y="51613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CC55899-DCAF-4C16-886D-E08C5CBAADFD}"/>
              </a:ext>
            </a:extLst>
          </p:cNvPr>
          <p:cNvSpPr/>
          <p:nvPr/>
        </p:nvSpPr>
        <p:spPr>
          <a:xfrm>
            <a:off x="2507714" y="51613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6797D38-1E36-4C42-853B-742A346B4C3F}"/>
              </a:ext>
            </a:extLst>
          </p:cNvPr>
          <p:cNvSpPr/>
          <p:nvPr/>
        </p:nvSpPr>
        <p:spPr>
          <a:xfrm>
            <a:off x="3125063" y="51613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76FD1B9-BB59-4889-B5DC-FED5480F37DC}"/>
              </a:ext>
            </a:extLst>
          </p:cNvPr>
          <p:cNvSpPr/>
          <p:nvPr/>
        </p:nvSpPr>
        <p:spPr>
          <a:xfrm>
            <a:off x="3742412" y="51613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305100-65D7-4FC5-921E-059B6C29B1BD}"/>
              </a:ext>
            </a:extLst>
          </p:cNvPr>
          <p:cNvCxnSpPr>
            <a:cxnSpLocks/>
          </p:cNvCxnSpPr>
          <p:nvPr/>
        </p:nvCxnSpPr>
        <p:spPr>
          <a:xfrm flipH="1">
            <a:off x="2964121" y="5467721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C26B3D-D5EB-451A-B292-6CD09BEA0F22}"/>
              </a:ext>
            </a:extLst>
          </p:cNvPr>
          <p:cNvCxnSpPr>
            <a:cxnSpLocks/>
          </p:cNvCxnSpPr>
          <p:nvPr/>
        </p:nvCxnSpPr>
        <p:spPr>
          <a:xfrm flipV="1">
            <a:off x="2792941" y="5000765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270DF80-F491-44D6-8C96-0BE7C5AAAF92}"/>
              </a:ext>
            </a:extLst>
          </p:cNvPr>
          <p:cNvCxnSpPr>
            <a:cxnSpLocks/>
          </p:cNvCxnSpPr>
          <p:nvPr/>
        </p:nvCxnSpPr>
        <p:spPr>
          <a:xfrm flipV="1">
            <a:off x="2815868" y="4396331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BBB760C-07B1-4BA5-82F0-40BB297D0349}"/>
              </a:ext>
            </a:extLst>
          </p:cNvPr>
          <p:cNvSpPr txBox="1"/>
          <p:nvPr/>
        </p:nvSpPr>
        <p:spPr>
          <a:xfrm>
            <a:off x="615714" y="5785481"/>
            <a:ext cx="469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d</a:t>
            </a:r>
            <a:r>
              <a:rPr lang="en-US" sz="3200" dirty="0"/>
              <a:t>(5)</a:t>
            </a:r>
            <a:r>
              <a:rPr lang="en-US" sz="3200" baseline="-25000" dirty="0"/>
              <a:t>t</a:t>
            </a:r>
            <a:r>
              <a:rPr lang="en-US" sz="3200" dirty="0"/>
              <a:t> = r</a:t>
            </a:r>
            <a:r>
              <a:rPr lang="en-US" sz="3200" baseline="-25000" dirty="0"/>
              <a:t>5-1</a:t>
            </a:r>
            <a:r>
              <a:rPr lang="en-US" sz="3200" dirty="0"/>
              <a:t> + v(1)</a:t>
            </a:r>
            <a:r>
              <a:rPr lang="en-US" sz="3200" baseline="-25000" dirty="0"/>
              <a:t>t-1</a:t>
            </a:r>
            <a:r>
              <a:rPr lang="en-US" sz="3200" dirty="0"/>
              <a:t> – v(5)</a:t>
            </a:r>
            <a:r>
              <a:rPr lang="en-US" sz="3200" baseline="-25000" dirty="0"/>
              <a:t>t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49CDD69-EB2D-461F-A731-7D228C85225E}"/>
              </a:ext>
            </a:extLst>
          </p:cNvPr>
          <p:cNvSpPr txBox="1"/>
          <p:nvPr/>
        </p:nvSpPr>
        <p:spPr>
          <a:xfrm>
            <a:off x="6441027" y="5845175"/>
            <a:ext cx="505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d</a:t>
            </a:r>
            <a:r>
              <a:rPr lang="en-US" sz="3200" dirty="0"/>
              <a:t>(1)</a:t>
            </a:r>
            <a:r>
              <a:rPr lang="en-US" sz="3200" baseline="-25000" dirty="0"/>
              <a:t>t</a:t>
            </a:r>
            <a:r>
              <a:rPr lang="en-US" sz="3200" dirty="0"/>
              <a:t> = r</a:t>
            </a:r>
            <a:r>
              <a:rPr lang="en-US" sz="3200" baseline="-25000" dirty="0"/>
              <a:t>1-0</a:t>
            </a:r>
            <a:r>
              <a:rPr lang="en-US" sz="3200" dirty="0"/>
              <a:t> + v(0)</a:t>
            </a:r>
            <a:r>
              <a:rPr lang="en-US" sz="3200" baseline="-25000" dirty="0"/>
              <a:t>t-1</a:t>
            </a:r>
            <a:r>
              <a:rPr lang="en-US" sz="3200" dirty="0"/>
              <a:t> – v(1)</a:t>
            </a:r>
            <a:r>
              <a:rPr lang="en-US" sz="3200" baseline="-25000" dirty="0"/>
              <a:t>t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20" grpId="0"/>
      <p:bldP spid="121" grpId="0" animBg="1"/>
      <p:bldP spid="126" grpId="0" animBg="1"/>
      <p:bldP spid="141" grpId="0" animBg="1"/>
      <p:bldP spid="142" grpId="0" animBg="1"/>
      <p:bldP spid="143" grpId="0" animBg="1"/>
      <p:bldP spid="144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64" grpId="0"/>
      <p:bldP spid="1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33" y="975050"/>
            <a:ext cx="10832842" cy="5201816"/>
          </a:xfrm>
        </p:spPr>
        <p:txBody>
          <a:bodyPr/>
          <a:lstStyle/>
          <a:p>
            <a:r>
              <a:rPr lang="en-US" dirty="0"/>
              <a:t>TD update 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the </a:t>
            </a:r>
            <a:r>
              <a:rPr lang="en-US" b="1" dirty="0"/>
              <a:t>one-step bootstrapped estimate of gain</a:t>
            </a:r>
            <a:r>
              <a:rPr lang="en-US" dirty="0"/>
              <a:t>, G</a:t>
            </a:r>
            <a:r>
              <a:rPr lang="en-US" baseline="-25000" dirty="0"/>
              <a:t>t</a:t>
            </a:r>
            <a:r>
              <a:rPr lang="en-US" dirty="0"/>
              <a:t>, gives TD error: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biased estimate</a:t>
            </a:r>
            <a:r>
              <a:rPr lang="en-US" dirty="0"/>
              <a:t> of G</a:t>
            </a:r>
            <a:r>
              <a:rPr lang="en-US" baseline="-25000" dirty="0"/>
              <a:t>t</a:t>
            </a:r>
          </a:p>
          <a:p>
            <a:r>
              <a:rPr lang="en-US" dirty="0"/>
              <a:t>But, </a:t>
            </a:r>
            <a:r>
              <a:rPr lang="en-US" b="1" dirty="0"/>
              <a:t>variance</a:t>
            </a:r>
            <a:r>
              <a:rPr lang="en-US" dirty="0"/>
              <a:t> is 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7AE5D4-0748-49CF-BFF4-3E76317E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19" y="1356175"/>
            <a:ext cx="5742097" cy="695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47B564-62BE-4723-AC4C-374D3271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91" y="3326833"/>
            <a:ext cx="2727393" cy="416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15D31-CF38-4D5A-8C40-E19BAC047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097" y="3824610"/>
            <a:ext cx="3425337" cy="5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33" y="1544320"/>
            <a:ext cx="10832842" cy="4632546"/>
          </a:xfrm>
        </p:spPr>
        <p:txBody>
          <a:bodyPr/>
          <a:lstStyle/>
          <a:p>
            <a:r>
              <a:rPr lang="en-US" dirty="0"/>
              <a:t>Advantages of TD(0) compared to MC </a:t>
            </a:r>
          </a:p>
          <a:p>
            <a:pPr lvl="1"/>
            <a:r>
              <a:rPr lang="en-US" sz="2800" b="1" dirty="0"/>
              <a:t>L</a:t>
            </a:r>
            <a:r>
              <a:rPr lang="en-US" sz="2800" b="1"/>
              <a:t>ower </a:t>
            </a:r>
            <a:r>
              <a:rPr lang="en-US" sz="2800" b="1" dirty="0"/>
              <a:t>variance</a:t>
            </a:r>
          </a:p>
          <a:p>
            <a:pPr lvl="1"/>
            <a:r>
              <a:rPr lang="en-US" sz="2800" b="1" dirty="0"/>
              <a:t>Faster convergence</a:t>
            </a:r>
          </a:p>
          <a:p>
            <a:pPr lvl="1"/>
            <a:r>
              <a:rPr lang="en-US" sz="2800" b="1" dirty="0"/>
              <a:t>On-line</a:t>
            </a:r>
            <a:endParaRPr lang="en-US" sz="2800" dirty="0"/>
          </a:p>
          <a:p>
            <a:r>
              <a:rPr lang="en-US" dirty="0"/>
              <a:t>Disadvantages of TD(0) compared to MC</a:t>
            </a:r>
          </a:p>
          <a:p>
            <a:pPr lvl="1"/>
            <a:r>
              <a:rPr lang="en-US" sz="2800" b="1" dirty="0"/>
              <a:t>High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/>
              <a:t>State-Action-Reward-State-Action (SARSA)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49" y="1012322"/>
            <a:ext cx="10515600" cy="4833355"/>
          </a:xfrm>
        </p:spPr>
        <p:txBody>
          <a:bodyPr>
            <a:normAutofit/>
          </a:bodyPr>
          <a:lstStyle/>
          <a:p>
            <a:r>
              <a:rPr lang="en-US" dirty="0"/>
              <a:t>Goal: construct a </a:t>
            </a:r>
            <a:r>
              <a:rPr lang="en-US" b="1" dirty="0"/>
              <a:t>policy improvement </a:t>
            </a:r>
            <a:r>
              <a:rPr lang="en-US" dirty="0"/>
              <a:t>or </a:t>
            </a:r>
            <a:r>
              <a:rPr lang="en-US" b="1" dirty="0"/>
              <a:t>control </a:t>
            </a:r>
            <a:r>
              <a:rPr lang="en-US" dirty="0"/>
              <a:t>algorithm with time differencing or action values</a:t>
            </a:r>
          </a:p>
          <a:p>
            <a:r>
              <a:rPr lang="en-US" dirty="0"/>
              <a:t>The SARSA(0) algorithm computes </a:t>
            </a:r>
            <a:r>
              <a:rPr lang="en-US" b="1" dirty="0"/>
              <a:t>1-step action-value estimates </a:t>
            </a:r>
            <a:r>
              <a:rPr lang="en-US" dirty="0"/>
              <a:t>using the </a:t>
            </a:r>
            <a:r>
              <a:rPr lang="en-US" b="1" dirty="0"/>
              <a:t>bootstrap update relation</a:t>
            </a:r>
            <a:r>
              <a:rPr lang="en-US" dirty="0"/>
              <a:t>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Where,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666C9-3130-4A26-AAF4-BB2F40C7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2" y="4772235"/>
            <a:ext cx="5997844" cy="361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AC538-AB14-4B4A-B53D-EC4FC65D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700" y="5810132"/>
            <a:ext cx="3319060" cy="308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06B3B-C1D2-45E6-8B0F-DEA04CB07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700" y="6295297"/>
            <a:ext cx="3097545" cy="344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F805C-591B-4200-B103-EC42CC3F2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78" y="4257101"/>
            <a:ext cx="11789044" cy="396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625499-83AA-4A18-875E-A15F7D2E2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49" y="3772006"/>
            <a:ext cx="9168700" cy="3970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DAD641-05A8-442B-BCF8-0477E6A25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70" y="2717244"/>
            <a:ext cx="10634322" cy="677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905897-88C2-400B-9C6A-25B95F580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3918" y="5252909"/>
            <a:ext cx="8481126" cy="4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/>
              <a:t>State-Action-Reward-State-Action (SARSA)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838" y="2510724"/>
            <a:ext cx="9238404" cy="38060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does the SARSA backup diagram look like?</a:t>
            </a:r>
          </a:p>
          <a:p>
            <a:r>
              <a:rPr lang="en-US" dirty="0"/>
              <a:t>Start in state s</a:t>
            </a:r>
          </a:p>
          <a:p>
            <a:r>
              <a:rPr lang="en-US" dirty="0"/>
              <a:t>Take action a</a:t>
            </a:r>
          </a:p>
          <a:p>
            <a:r>
              <a:rPr lang="en-US" dirty="0"/>
              <a:t>Receive reward, r, and transition to state s’</a:t>
            </a:r>
          </a:p>
          <a:p>
            <a:r>
              <a:rPr lang="en-US" dirty="0"/>
              <a:t>Take action, a’, and lookup </a:t>
            </a:r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/>
              <a:t>t+1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r>
              <a:rPr lang="en-US" dirty="0"/>
              <a:t>Compute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baseline="-25000" dirty="0"/>
              <a:t>t</a:t>
            </a:r>
          </a:p>
          <a:p>
            <a:r>
              <a:rPr lang="en-US" dirty="0"/>
              <a:t>Find action-value update Q(S</a:t>
            </a:r>
            <a:r>
              <a:rPr lang="en-US" baseline="-25000" dirty="0"/>
              <a:t>t+1</a:t>
            </a:r>
            <a:r>
              <a:rPr lang="en-US" dirty="0"/>
              <a:t>,A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A83B7E-0ED2-41A9-B46A-EDABA0B93642}"/>
              </a:ext>
            </a:extLst>
          </p:cNvPr>
          <p:cNvSpPr/>
          <p:nvPr/>
        </p:nvSpPr>
        <p:spPr>
          <a:xfrm>
            <a:off x="724615" y="3466455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057227-CD67-48D5-A35E-ABE00EDE30FA}"/>
              </a:ext>
            </a:extLst>
          </p:cNvPr>
          <p:cNvSpPr/>
          <p:nvPr/>
        </p:nvSpPr>
        <p:spPr>
          <a:xfrm>
            <a:off x="717080" y="435712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C734C2-4E09-40E9-874C-246EAB11607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857128" y="4649228"/>
            <a:ext cx="6002" cy="7349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7FAEC7-A007-4770-87C6-A0487D025B8E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863130" y="3758555"/>
            <a:ext cx="7535" cy="59857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167FC9B-DD5C-414C-A6EE-C721D9700A48}"/>
              </a:ext>
            </a:extLst>
          </p:cNvPr>
          <p:cNvSpPr/>
          <p:nvPr/>
        </p:nvSpPr>
        <p:spPr>
          <a:xfrm>
            <a:off x="711078" y="5384155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17155-A800-4A7E-819B-2A3DDBE4E726}"/>
              </a:ext>
            </a:extLst>
          </p:cNvPr>
          <p:cNvSpPr txBox="1"/>
          <p:nvPr/>
        </p:nvSpPr>
        <p:spPr>
          <a:xfrm>
            <a:off x="1124811" y="335932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CC109-F12A-41CC-AD7D-AA07E4C5972D}"/>
              </a:ext>
            </a:extLst>
          </p:cNvPr>
          <p:cNvSpPr txBox="1"/>
          <p:nvPr/>
        </p:nvSpPr>
        <p:spPr>
          <a:xfrm>
            <a:off x="1124811" y="521459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78872-A1A6-4CC7-B01A-4BE913E87129}"/>
              </a:ext>
            </a:extLst>
          </p:cNvPr>
          <p:cNvSpPr txBox="1"/>
          <p:nvPr/>
        </p:nvSpPr>
        <p:spPr>
          <a:xfrm>
            <a:off x="1102870" y="423817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s’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3A86D-58EF-40B5-BF22-8A642ED10A41}"/>
              </a:ext>
            </a:extLst>
          </p:cNvPr>
          <p:cNvSpPr/>
          <p:nvPr/>
        </p:nvSpPr>
        <p:spPr>
          <a:xfrm>
            <a:off x="739021" y="2465867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5739CE-EACE-4E37-875F-A308473A0FDE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879069" y="2757967"/>
            <a:ext cx="6002" cy="7349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3A0EE7-27CC-43AF-8091-BFBA5F0090AE}"/>
              </a:ext>
            </a:extLst>
          </p:cNvPr>
          <p:cNvSpPr txBox="1"/>
          <p:nvPr/>
        </p:nvSpPr>
        <p:spPr>
          <a:xfrm>
            <a:off x="1124811" y="2346914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6CB444-D2CF-41BF-85C2-D30D5470B487}"/>
              </a:ext>
            </a:extLst>
          </p:cNvPr>
          <p:cNvSpPr txBox="1"/>
          <p:nvPr/>
        </p:nvSpPr>
        <p:spPr>
          <a:xfrm>
            <a:off x="1111053" y="377651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FE27B1-87BE-4D8C-9F3F-71E1943C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5" y="1288822"/>
            <a:ext cx="10634322" cy="6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9" grpId="0" animBg="1"/>
      <p:bldP spid="20" grpId="0"/>
      <p:bldP spid="21" grpId="0"/>
      <p:bldP spid="22" grpId="0"/>
      <p:bldP spid="23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On-Policy vs. Off-Policy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08"/>
            <a:ext cx="10832842" cy="5201816"/>
          </a:xfrm>
        </p:spPr>
        <p:txBody>
          <a:bodyPr/>
          <a:lstStyle/>
          <a:p>
            <a:r>
              <a:rPr lang="en-US" dirty="0"/>
              <a:t>So far, we have focused on </a:t>
            </a:r>
            <a:r>
              <a:rPr lang="en-US" b="1" dirty="0"/>
              <a:t>on-policy control </a:t>
            </a:r>
            <a:r>
              <a:rPr lang="en-US" dirty="0"/>
              <a:t>algorithms</a:t>
            </a:r>
          </a:p>
          <a:p>
            <a:pPr lvl="1"/>
            <a:r>
              <a:rPr lang="en-US" sz="2800" dirty="0"/>
              <a:t>Agent behavior determined by policy being improved</a:t>
            </a:r>
          </a:p>
          <a:p>
            <a:pPr lvl="1"/>
            <a:r>
              <a:rPr lang="en-US" sz="2800" dirty="0"/>
              <a:t>Algorithms use </a:t>
            </a:r>
            <a:r>
              <a:rPr lang="en-US" sz="2800" b="1" dirty="0"/>
              <a:t>one policy</a:t>
            </a:r>
          </a:p>
          <a:p>
            <a:r>
              <a:rPr lang="en-US" dirty="0"/>
              <a:t>But, </a:t>
            </a:r>
            <a:r>
              <a:rPr lang="en-US" b="1" dirty="0"/>
              <a:t>off-policy control </a:t>
            </a:r>
            <a:r>
              <a:rPr lang="en-US" dirty="0"/>
              <a:t>is possible</a:t>
            </a:r>
          </a:p>
          <a:p>
            <a:pPr lvl="1"/>
            <a:r>
              <a:rPr lang="en-US" sz="2800" dirty="0"/>
              <a:t>Agent actions determined by </a:t>
            </a:r>
            <a:r>
              <a:rPr lang="en-US" sz="2800" b="1" dirty="0"/>
              <a:t>behavior policy</a:t>
            </a:r>
          </a:p>
          <a:p>
            <a:pPr lvl="1"/>
            <a:r>
              <a:rPr lang="en-US" sz="2800" dirty="0"/>
              <a:t>Learning (policy improvement) performed on </a:t>
            </a:r>
            <a:r>
              <a:rPr lang="en-US" sz="2800" b="1" dirty="0"/>
              <a:t>target policy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48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On-Policy vs. Off-Policy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08"/>
            <a:ext cx="10832842" cy="5201816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b="1" dirty="0"/>
              <a:t>off-policy control </a:t>
            </a:r>
            <a:r>
              <a:rPr lang="en-US" dirty="0"/>
              <a:t>algorithms</a:t>
            </a:r>
          </a:p>
          <a:p>
            <a:pPr lvl="1"/>
            <a:r>
              <a:rPr lang="en-US" sz="2800" b="1" dirty="0"/>
              <a:t>Data generated</a:t>
            </a:r>
            <a:r>
              <a:rPr lang="en-US" sz="2800" dirty="0"/>
              <a:t> for learning from </a:t>
            </a:r>
            <a:r>
              <a:rPr lang="en-US" sz="2800" b="1" dirty="0"/>
              <a:t>following behavior policy</a:t>
            </a:r>
          </a:p>
          <a:p>
            <a:pPr lvl="1"/>
            <a:r>
              <a:rPr lang="en-US" sz="2800" dirty="0"/>
              <a:t>No specific exploration steps</a:t>
            </a:r>
          </a:p>
          <a:p>
            <a:pPr lvl="1"/>
            <a:r>
              <a:rPr lang="en-US" sz="2800" dirty="0"/>
              <a:t>Can provide operational safety</a:t>
            </a:r>
          </a:p>
          <a:p>
            <a:r>
              <a:rPr lang="en-US" dirty="0"/>
              <a:t>Disadvantages of </a:t>
            </a:r>
            <a:r>
              <a:rPr lang="en-US" b="1" dirty="0"/>
              <a:t>off-policy control </a:t>
            </a:r>
            <a:r>
              <a:rPr lang="en-US" dirty="0"/>
              <a:t>algorithms</a:t>
            </a:r>
          </a:p>
          <a:p>
            <a:pPr lvl="1"/>
            <a:r>
              <a:rPr lang="en-US" sz="2800" dirty="0"/>
              <a:t>Data </a:t>
            </a:r>
            <a:r>
              <a:rPr lang="en-US" sz="2800" b="1" dirty="0"/>
              <a:t>samples follow behavior policy </a:t>
            </a:r>
            <a:r>
              <a:rPr lang="en-US" sz="2800" dirty="0"/>
              <a:t>distribution </a:t>
            </a:r>
          </a:p>
          <a:p>
            <a:pPr lvl="1"/>
            <a:r>
              <a:rPr lang="en-US" sz="2800" dirty="0"/>
              <a:t>Some </a:t>
            </a:r>
            <a:r>
              <a:rPr lang="en-US" sz="2800" b="1" dirty="0"/>
              <a:t>samples of target distribution have low probability </a:t>
            </a:r>
            <a:r>
              <a:rPr lang="en-US" sz="2800" dirty="0"/>
              <a:t>of occurrence </a:t>
            </a:r>
          </a:p>
          <a:p>
            <a:pPr lvl="1"/>
            <a:r>
              <a:rPr lang="en-US" sz="2800" dirty="0"/>
              <a:t>Off-policy algorithm generally </a:t>
            </a:r>
            <a:r>
              <a:rPr lang="en-US" sz="2800" b="1" dirty="0"/>
              <a:t>slower to converge</a:t>
            </a:r>
            <a:r>
              <a:rPr lang="en-US" sz="2800" dirty="0"/>
              <a:t> than on-policy</a:t>
            </a:r>
          </a:p>
          <a:p>
            <a:pPr lvl="1"/>
            <a:r>
              <a:rPr lang="en-US" sz="2800" b="1" dirty="0"/>
              <a:t> </a:t>
            </a:r>
            <a:r>
              <a:rPr lang="en-US" sz="2800" dirty="0"/>
              <a:t>Off-policy algorithm has</a:t>
            </a:r>
            <a:r>
              <a:rPr lang="en-US" sz="2800" b="1" dirty="0"/>
              <a:t> higher variance </a:t>
            </a:r>
            <a:r>
              <a:rPr lang="en-US" sz="2800" dirty="0"/>
              <a:t>than on-policy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9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Off-Policy Control with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08"/>
            <a:ext cx="10832842" cy="5201816"/>
          </a:xfrm>
        </p:spPr>
        <p:txBody>
          <a:bodyPr/>
          <a:lstStyle/>
          <a:p>
            <a:r>
              <a:rPr lang="en-US" b="1" dirty="0"/>
              <a:t>Q-learning</a:t>
            </a:r>
            <a:r>
              <a:rPr lang="en-US" dirty="0"/>
              <a:t> is a widely used </a:t>
            </a:r>
            <a:r>
              <a:rPr lang="en-US" b="1" dirty="0"/>
              <a:t>off-policy control algorithm</a:t>
            </a:r>
          </a:p>
          <a:p>
            <a:r>
              <a:rPr lang="en-US" dirty="0"/>
              <a:t>The action-value update is computed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Where the TD error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6D8F8-CDA1-4366-A394-93C87C6F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72" y="3117459"/>
            <a:ext cx="6556058" cy="49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F2323-472A-40B2-B034-915B3BEC9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90" y="3716931"/>
            <a:ext cx="10466996" cy="376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507EF6-3AE0-439D-A96D-6791E13A2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83" y="4205516"/>
            <a:ext cx="8126278" cy="381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C2897-1C90-43F3-A943-53976FC22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507" y="4627433"/>
            <a:ext cx="6194157" cy="44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721CA-FC07-490F-B9C5-FE69A9F77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3259" y="5189641"/>
            <a:ext cx="3333508" cy="358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598915-A060-4A7C-826C-96A344E75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259" y="5687012"/>
            <a:ext cx="3039040" cy="429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7F8599-C4E3-4522-8630-980D41A62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002" y="1987243"/>
            <a:ext cx="10125560" cy="6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Off-Policy Control with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902" y="2329912"/>
            <a:ext cx="7757340" cy="4329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does the Q-learning backup diagram look like?</a:t>
            </a:r>
          </a:p>
          <a:p>
            <a:r>
              <a:rPr lang="en-US" dirty="0"/>
              <a:t>Agent takes action a</a:t>
            </a:r>
          </a:p>
          <a:p>
            <a:r>
              <a:rPr lang="en-US" dirty="0"/>
              <a:t>Transition to state s</a:t>
            </a:r>
          </a:p>
          <a:p>
            <a:r>
              <a:rPr lang="en-US" dirty="0"/>
              <a:t>Take action, a’, with maximum estimated action-value, </a:t>
            </a:r>
          </a:p>
          <a:p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 is computed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5A47E8-D0B6-480B-8AFA-79FA54277B00}"/>
              </a:ext>
            </a:extLst>
          </p:cNvPr>
          <p:cNvSpPr/>
          <p:nvPr/>
        </p:nvSpPr>
        <p:spPr>
          <a:xfrm>
            <a:off x="1840672" y="3183621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3E8668-1903-465A-AA14-B27AA4805AB4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1979187" y="3475721"/>
            <a:ext cx="7535" cy="59857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E552E9-0DF6-4EE9-B58F-C53153C5EF6C}"/>
              </a:ext>
            </a:extLst>
          </p:cNvPr>
          <p:cNvSpPr txBox="1"/>
          <p:nvPr/>
        </p:nvSpPr>
        <p:spPr>
          <a:xfrm>
            <a:off x="2240868" y="3076494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5A946-4804-4C68-98C2-A7A69125D3B9}"/>
              </a:ext>
            </a:extLst>
          </p:cNvPr>
          <p:cNvSpPr/>
          <p:nvPr/>
        </p:nvSpPr>
        <p:spPr>
          <a:xfrm>
            <a:off x="1819513" y="5133274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EE0926-7D10-47E8-9382-5A3A854B038D}"/>
              </a:ext>
            </a:extLst>
          </p:cNvPr>
          <p:cNvSpPr/>
          <p:nvPr/>
        </p:nvSpPr>
        <p:spPr>
          <a:xfrm>
            <a:off x="1819513" y="4066474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6B8679-6F69-4AE2-822F-9E2F36B4E043}"/>
              </a:ext>
            </a:extLst>
          </p:cNvPr>
          <p:cNvSpPr/>
          <p:nvPr/>
        </p:nvSpPr>
        <p:spPr>
          <a:xfrm>
            <a:off x="3057763" y="5139624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E8CB30-8723-478C-956C-32A6B3429C1B}"/>
              </a:ext>
            </a:extLst>
          </p:cNvPr>
          <p:cNvSpPr/>
          <p:nvPr/>
        </p:nvSpPr>
        <p:spPr>
          <a:xfrm>
            <a:off x="657463" y="5139624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288402-A3AE-4625-A28B-5C2D0AFDFF24}"/>
              </a:ext>
            </a:extLst>
          </p:cNvPr>
          <p:cNvCxnSpPr>
            <a:stCxn id="33" idx="3"/>
            <a:endCxn id="35" idx="7"/>
          </p:cNvCxnSpPr>
          <p:nvPr/>
        </p:nvCxnSpPr>
        <p:spPr>
          <a:xfrm flipH="1">
            <a:off x="906786" y="4315797"/>
            <a:ext cx="9555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07BD36-5A76-47AE-9E74-E08CC57E99B3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>
            <a:off x="1965563" y="4358574"/>
            <a:ext cx="0" cy="7747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1E9CF9-2328-4889-A2F5-220EC3DD244F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2068836" y="4315797"/>
            <a:ext cx="10317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676A7A-8482-4FBB-AEEF-7492021F3E71}"/>
              </a:ext>
            </a:extLst>
          </p:cNvPr>
          <p:cNvSpPr txBox="1"/>
          <p:nvPr/>
        </p:nvSpPr>
        <p:spPr>
          <a:xfrm>
            <a:off x="2173613" y="3896909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BED0CF-DA5F-4CF0-B1D0-447D870F79AE}"/>
              </a:ext>
            </a:extLst>
          </p:cNvPr>
          <p:cNvSpPr txBox="1"/>
          <p:nvPr/>
        </p:nvSpPr>
        <p:spPr>
          <a:xfrm>
            <a:off x="3405515" y="503345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a’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8551D5AC-DF28-4D97-AA02-9DA11D142929}"/>
              </a:ext>
            </a:extLst>
          </p:cNvPr>
          <p:cNvSpPr/>
          <p:nvPr/>
        </p:nvSpPr>
        <p:spPr>
          <a:xfrm rot="8123399">
            <a:off x="1364350" y="3553052"/>
            <a:ext cx="1228981" cy="1250504"/>
          </a:xfrm>
          <a:prstGeom prst="arc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01C3A4-A7D1-4D31-9E72-C7C5F7E783A9}"/>
              </a:ext>
            </a:extLst>
          </p:cNvPr>
          <p:cNvSpPr txBox="1"/>
          <p:nvPr/>
        </p:nvSpPr>
        <p:spPr>
          <a:xfrm>
            <a:off x="2332517" y="4322465"/>
            <a:ext cx="90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098DC-65D3-472E-8EF4-DB872E86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3" y="1265462"/>
            <a:ext cx="9867254" cy="675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A8DEF-FC8D-4DDC-A9A3-5433753EF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523" y="4736393"/>
            <a:ext cx="2412322" cy="5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 animBg="1"/>
      <p:bldP spid="31" grpId="0"/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1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7" y="71402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/>
              <a:t>One-Step Q-Leaning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6E751-A4ED-4803-9125-5DB28BA79136}"/>
              </a:ext>
            </a:extLst>
          </p:cNvPr>
          <p:cNvSpPr/>
          <p:nvPr/>
        </p:nvSpPr>
        <p:spPr>
          <a:xfrm>
            <a:off x="1901262" y="194886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DC124-3776-4A44-9B7B-F2A635D982AE}"/>
              </a:ext>
            </a:extLst>
          </p:cNvPr>
          <p:cNvSpPr/>
          <p:nvPr/>
        </p:nvSpPr>
        <p:spPr>
          <a:xfrm>
            <a:off x="2528943" y="194886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B8829-CB09-4A1B-80FC-AFDA12BBCF3D}"/>
              </a:ext>
            </a:extLst>
          </p:cNvPr>
          <p:cNvSpPr/>
          <p:nvPr/>
        </p:nvSpPr>
        <p:spPr>
          <a:xfrm>
            <a:off x="3122480" y="194886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FDA6-AFB7-4EC6-8B18-68DE65F0927E}"/>
              </a:ext>
            </a:extLst>
          </p:cNvPr>
          <p:cNvSpPr/>
          <p:nvPr/>
        </p:nvSpPr>
        <p:spPr>
          <a:xfrm>
            <a:off x="3744753" y="194886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496B-01AD-4636-BD68-CA8536A13B0E}"/>
              </a:ext>
            </a:extLst>
          </p:cNvPr>
          <p:cNvSpPr/>
          <p:nvPr/>
        </p:nvSpPr>
        <p:spPr>
          <a:xfrm>
            <a:off x="1908204" y="255330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B3660-3E83-4F3C-8573-F71372034486}"/>
              </a:ext>
            </a:extLst>
          </p:cNvPr>
          <p:cNvSpPr/>
          <p:nvPr/>
        </p:nvSpPr>
        <p:spPr>
          <a:xfrm>
            <a:off x="2520387" y="255330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E6649-6221-43C1-AB5A-6FE620614DD3}"/>
              </a:ext>
            </a:extLst>
          </p:cNvPr>
          <p:cNvSpPr/>
          <p:nvPr/>
        </p:nvSpPr>
        <p:spPr>
          <a:xfrm>
            <a:off x="3132570" y="255330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9FD5A-8588-47D4-A055-7CED1C3D029C}"/>
              </a:ext>
            </a:extLst>
          </p:cNvPr>
          <p:cNvSpPr/>
          <p:nvPr/>
        </p:nvSpPr>
        <p:spPr>
          <a:xfrm>
            <a:off x="3744753" y="255330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D4B1FC-6178-4AE5-8A70-7754248E60A6}"/>
              </a:ext>
            </a:extLst>
          </p:cNvPr>
          <p:cNvSpPr/>
          <p:nvPr/>
        </p:nvSpPr>
        <p:spPr>
          <a:xfrm>
            <a:off x="1908204" y="315773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9025F-70C9-4E19-B5DC-35EE78FD513B}"/>
              </a:ext>
            </a:extLst>
          </p:cNvPr>
          <p:cNvSpPr/>
          <p:nvPr/>
        </p:nvSpPr>
        <p:spPr>
          <a:xfrm>
            <a:off x="2525553" y="315773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ED873-443E-4EB8-AA2B-687D52C3D8ED}"/>
              </a:ext>
            </a:extLst>
          </p:cNvPr>
          <p:cNvSpPr/>
          <p:nvPr/>
        </p:nvSpPr>
        <p:spPr>
          <a:xfrm>
            <a:off x="3126860" y="315773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5E617-8956-40C6-9112-D4FB6DAF71BE}"/>
              </a:ext>
            </a:extLst>
          </p:cNvPr>
          <p:cNvSpPr/>
          <p:nvPr/>
        </p:nvSpPr>
        <p:spPr>
          <a:xfrm>
            <a:off x="3744209" y="315773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7DCF05-ADA0-46CB-965E-2F4FE3B3BBC2}"/>
              </a:ext>
            </a:extLst>
          </p:cNvPr>
          <p:cNvCxnSpPr>
            <a:cxnSpLocks/>
          </p:cNvCxnSpPr>
          <p:nvPr/>
        </p:nvCxnSpPr>
        <p:spPr>
          <a:xfrm flipH="1">
            <a:off x="2973077" y="3578368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BA3123-D5E9-478C-B43C-DC60D5FC7339}"/>
              </a:ext>
            </a:extLst>
          </p:cNvPr>
          <p:cNvSpPr txBox="1"/>
          <p:nvPr/>
        </p:nvSpPr>
        <p:spPr>
          <a:xfrm>
            <a:off x="1908204" y="3839905"/>
            <a:ext cx="2456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 = 10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BEEC89-D5CF-4486-AF0E-D447D22C5E00}"/>
              </a:ext>
            </a:extLst>
          </p:cNvPr>
          <p:cNvSpPr/>
          <p:nvPr/>
        </p:nvSpPr>
        <p:spPr>
          <a:xfrm>
            <a:off x="7681075" y="1958739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E70CE-B14B-4E7A-A979-5BB4950F5FC8}"/>
              </a:ext>
            </a:extLst>
          </p:cNvPr>
          <p:cNvSpPr/>
          <p:nvPr/>
        </p:nvSpPr>
        <p:spPr>
          <a:xfrm>
            <a:off x="8289706" y="195873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8E728-B2C1-428B-81B8-64ABF547A7A2}"/>
              </a:ext>
            </a:extLst>
          </p:cNvPr>
          <p:cNvSpPr/>
          <p:nvPr/>
        </p:nvSpPr>
        <p:spPr>
          <a:xfrm>
            <a:off x="8889760" y="195873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3E7835-55B9-461B-AF5C-819789A7EEB3}"/>
              </a:ext>
            </a:extLst>
          </p:cNvPr>
          <p:cNvSpPr/>
          <p:nvPr/>
        </p:nvSpPr>
        <p:spPr>
          <a:xfrm>
            <a:off x="9512033" y="195873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B3F02D-AFA2-4D99-9FA2-796960D6770A}"/>
              </a:ext>
            </a:extLst>
          </p:cNvPr>
          <p:cNvSpPr/>
          <p:nvPr/>
        </p:nvSpPr>
        <p:spPr>
          <a:xfrm>
            <a:off x="7675484" y="256317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082BA7-6257-421A-A7F3-C98EF0BDC5E1}"/>
              </a:ext>
            </a:extLst>
          </p:cNvPr>
          <p:cNvSpPr/>
          <p:nvPr/>
        </p:nvSpPr>
        <p:spPr>
          <a:xfrm>
            <a:off x="8287667" y="256317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6FA4BD-3504-444B-AC76-05256582AA95}"/>
              </a:ext>
            </a:extLst>
          </p:cNvPr>
          <p:cNvSpPr/>
          <p:nvPr/>
        </p:nvSpPr>
        <p:spPr>
          <a:xfrm>
            <a:off x="8899850" y="256317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2BF6F8-E27D-4B7B-92BF-7B5AEFF077A6}"/>
              </a:ext>
            </a:extLst>
          </p:cNvPr>
          <p:cNvSpPr/>
          <p:nvPr/>
        </p:nvSpPr>
        <p:spPr>
          <a:xfrm>
            <a:off x="9512033" y="256317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BCDB45-AE75-46F5-981C-17C75108C554}"/>
              </a:ext>
            </a:extLst>
          </p:cNvPr>
          <p:cNvSpPr/>
          <p:nvPr/>
        </p:nvSpPr>
        <p:spPr>
          <a:xfrm>
            <a:off x="7675484" y="316760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BC7538-0005-4F4A-B94C-6AFD27087C57}"/>
              </a:ext>
            </a:extLst>
          </p:cNvPr>
          <p:cNvSpPr/>
          <p:nvPr/>
        </p:nvSpPr>
        <p:spPr>
          <a:xfrm>
            <a:off x="8292833" y="316760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31AB41-19E2-410D-8F57-B245DCCE6988}"/>
              </a:ext>
            </a:extLst>
          </p:cNvPr>
          <p:cNvSpPr/>
          <p:nvPr/>
        </p:nvSpPr>
        <p:spPr>
          <a:xfrm>
            <a:off x="8894140" y="316760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26C60-DCC0-4F62-A3C5-727D08D6B895}"/>
              </a:ext>
            </a:extLst>
          </p:cNvPr>
          <p:cNvSpPr/>
          <p:nvPr/>
        </p:nvSpPr>
        <p:spPr>
          <a:xfrm>
            <a:off x="9511489" y="316760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4E5EBE-8C0E-4166-9CE9-92D8545BDB54}"/>
              </a:ext>
            </a:extLst>
          </p:cNvPr>
          <p:cNvCxnSpPr>
            <a:cxnSpLocks/>
          </p:cNvCxnSpPr>
          <p:nvPr/>
        </p:nvCxnSpPr>
        <p:spPr>
          <a:xfrm flipH="1">
            <a:off x="8740357" y="3578368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BBE0A5-4DEE-478B-B160-DE777CCECBAC}"/>
              </a:ext>
            </a:extLst>
          </p:cNvPr>
          <p:cNvCxnSpPr>
            <a:cxnSpLocks/>
          </p:cNvCxnSpPr>
          <p:nvPr/>
        </p:nvCxnSpPr>
        <p:spPr>
          <a:xfrm flipV="1">
            <a:off x="8589884" y="3006984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DF7AFD9-9582-4329-A4EF-99F4983B9255}"/>
              </a:ext>
            </a:extLst>
          </p:cNvPr>
          <p:cNvSpPr txBox="1"/>
          <p:nvPr/>
        </p:nvSpPr>
        <p:spPr>
          <a:xfrm>
            <a:off x="6613747" y="3839905"/>
            <a:ext cx="469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Max</a:t>
            </a:r>
            <a:r>
              <a:rPr lang="en-US" sz="3200" baseline="-25000" dirty="0" err="1"/>
              <a:t>a</a:t>
            </a:r>
            <a:r>
              <a:rPr lang="en-US" sz="3200" dirty="0"/>
              <a:t>(Q(9,A</a:t>
            </a:r>
            <a:r>
              <a:rPr lang="en-US" sz="3200" baseline="-25000" dirty="0"/>
              <a:t>t+1</a:t>
            </a:r>
            <a:r>
              <a:rPr lang="en-US" sz="3200" dirty="0"/>
              <a:t>)) = Q(9,u)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F8B1CE-0DB2-4BC9-98F5-26033DE3CCF3}"/>
              </a:ext>
            </a:extLst>
          </p:cNvPr>
          <p:cNvCxnSpPr>
            <a:cxnSpLocks/>
          </p:cNvCxnSpPr>
          <p:nvPr/>
        </p:nvCxnSpPr>
        <p:spPr>
          <a:xfrm flipH="1">
            <a:off x="8099868" y="3469102"/>
            <a:ext cx="36009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1B7C53-8237-4547-81D4-FC70899CDFD1}"/>
              </a:ext>
            </a:extLst>
          </p:cNvPr>
          <p:cNvCxnSpPr>
            <a:cxnSpLocks/>
          </p:cNvCxnSpPr>
          <p:nvPr/>
        </p:nvCxnSpPr>
        <p:spPr>
          <a:xfrm>
            <a:off x="8776305" y="3400213"/>
            <a:ext cx="290285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D2E45A-ACE7-47BE-A9EF-D96027E115A5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8595050" y="3578368"/>
            <a:ext cx="0" cy="193673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CF8DF8-A88A-44C4-857B-D8B68A57C111}"/>
              </a:ext>
            </a:extLst>
          </p:cNvPr>
          <p:cNvCxnSpPr>
            <a:cxnSpLocks/>
          </p:cNvCxnSpPr>
          <p:nvPr/>
        </p:nvCxnSpPr>
        <p:spPr>
          <a:xfrm flipV="1">
            <a:off x="8596416" y="2997112"/>
            <a:ext cx="0" cy="321246"/>
          </a:xfrm>
          <a:prstGeom prst="straightConnector1">
            <a:avLst/>
          </a:prstGeom>
          <a:ln w="730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94FE86-D77A-4A11-AB72-0EA11BF1F77E}"/>
              </a:ext>
            </a:extLst>
          </p:cNvPr>
          <p:cNvSpPr txBox="1"/>
          <p:nvPr/>
        </p:nvSpPr>
        <p:spPr>
          <a:xfrm>
            <a:off x="1999644" y="4894135"/>
            <a:ext cx="211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s’ = 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37BA4E-46FD-4956-BFC6-EEDDE806EC8D}"/>
              </a:ext>
            </a:extLst>
          </p:cNvPr>
          <p:cNvSpPr txBox="1"/>
          <p:nvPr/>
        </p:nvSpPr>
        <p:spPr>
          <a:xfrm>
            <a:off x="6288285" y="4453447"/>
            <a:ext cx="555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d</a:t>
            </a:r>
            <a:r>
              <a:rPr lang="en-US" sz="3200" dirty="0"/>
              <a:t>(10)</a:t>
            </a:r>
            <a:r>
              <a:rPr lang="en-US" sz="3200" baseline="-25000" dirty="0"/>
              <a:t>t</a:t>
            </a:r>
            <a:r>
              <a:rPr lang="en-US" sz="3200" dirty="0"/>
              <a:t> = r</a:t>
            </a:r>
            <a:r>
              <a:rPr lang="en-US" sz="3200" baseline="-25000" dirty="0"/>
              <a:t>10-9</a:t>
            </a:r>
            <a:r>
              <a:rPr lang="en-US" sz="3200" dirty="0"/>
              <a:t> + Q(9,u)</a:t>
            </a:r>
            <a:r>
              <a:rPr lang="en-US" sz="3200" baseline="-25000" dirty="0"/>
              <a:t>t-1</a:t>
            </a:r>
            <a:r>
              <a:rPr lang="en-US" sz="3200" dirty="0"/>
              <a:t> – Q(10,l)</a:t>
            </a:r>
            <a:r>
              <a:rPr lang="en-US" sz="3200" baseline="-25000" dirty="0"/>
              <a:t>t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8ADF22-C34B-49CB-B4BA-33A9D5C8B7BF}"/>
              </a:ext>
            </a:extLst>
          </p:cNvPr>
          <p:cNvSpPr txBox="1"/>
          <p:nvPr/>
        </p:nvSpPr>
        <p:spPr>
          <a:xfrm>
            <a:off x="2230328" y="5478910"/>
            <a:ext cx="211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R = </a:t>
            </a:r>
            <a:r>
              <a:rPr lang="en-US" sz="3200" dirty="0"/>
              <a:t>r</a:t>
            </a:r>
            <a:r>
              <a:rPr lang="en-US" sz="3200" baseline="-25000" dirty="0"/>
              <a:t>10-9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096793-8592-43EB-83B6-D04C54843D43}"/>
              </a:ext>
            </a:extLst>
          </p:cNvPr>
          <p:cNvSpPr txBox="1"/>
          <p:nvPr/>
        </p:nvSpPr>
        <p:spPr>
          <a:xfrm>
            <a:off x="1894240" y="4366603"/>
            <a:ext cx="222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= l</a:t>
            </a:r>
          </a:p>
        </p:txBody>
      </p:sp>
    </p:spTree>
    <p:extLst>
      <p:ext uri="{BB962C8B-B14F-4D97-AF65-F5344CB8AC3E}">
        <p14:creationId xmlns:p14="http://schemas.microsoft.com/office/powerpoint/2010/main" val="41442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20" grpId="0"/>
      <p:bldP spid="75" grpId="0"/>
      <p:bldP spid="7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Time Difference and 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5506720"/>
          </a:xfrm>
        </p:spPr>
        <p:txBody>
          <a:bodyPr>
            <a:normAutofit/>
          </a:bodyPr>
          <a:lstStyle/>
          <a:p>
            <a:r>
              <a:rPr lang="en-US" dirty="0"/>
              <a:t>Introduction to bootstrapped reinforcement learning</a:t>
            </a:r>
          </a:p>
          <a:p>
            <a:r>
              <a:rPr lang="en-US" dirty="0"/>
              <a:t>The time difference model</a:t>
            </a:r>
          </a:p>
          <a:p>
            <a:r>
              <a:rPr lang="en-US" dirty="0"/>
              <a:t>One step time differencing</a:t>
            </a:r>
          </a:p>
          <a:p>
            <a:r>
              <a:rPr lang="en-US" dirty="0"/>
              <a:t>Bias-variance trade-off</a:t>
            </a:r>
          </a:p>
          <a:p>
            <a:r>
              <a:rPr lang="en-US" dirty="0"/>
              <a:t>SARSA for policy improvement</a:t>
            </a:r>
          </a:p>
          <a:p>
            <a:r>
              <a:rPr lang="en-US" dirty="0"/>
              <a:t>On-policy vs. off-policy algorithms</a:t>
            </a:r>
          </a:p>
          <a:p>
            <a:r>
              <a:rPr lang="en-US" dirty="0"/>
              <a:t>Introduction to Q-learning</a:t>
            </a:r>
          </a:p>
          <a:p>
            <a:r>
              <a:rPr lang="en-US" dirty="0"/>
              <a:t>Double Q-learning</a:t>
            </a:r>
          </a:p>
        </p:txBody>
      </p:sp>
    </p:spTree>
    <p:extLst>
      <p:ext uri="{BB962C8B-B14F-4D97-AF65-F5344CB8AC3E}">
        <p14:creationId xmlns:p14="http://schemas.microsoft.com/office/powerpoint/2010/main" val="32778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Off-Policy Control with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08"/>
            <a:ext cx="10832842" cy="52018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Why is Q-learning an off-policy algorithm? </a:t>
            </a:r>
          </a:p>
          <a:p>
            <a:r>
              <a:rPr lang="en-US" dirty="0"/>
              <a:t>Actions of on-policy algorithm is determined by policy, </a:t>
            </a:r>
          </a:p>
          <a:p>
            <a:r>
              <a:rPr lang="en-US" dirty="0"/>
              <a:t>But, Q-learning action is</a:t>
            </a:r>
          </a:p>
          <a:p>
            <a:r>
              <a:rPr lang="en-US" dirty="0"/>
              <a:t>Q-learning </a:t>
            </a:r>
            <a:r>
              <a:rPr lang="en-US" b="1" dirty="0"/>
              <a:t>does not follow policy</a:t>
            </a:r>
            <a:r>
              <a:rPr lang="en-US" dirty="0"/>
              <a:t>, and is therefore, off-policy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5CF3E-8F4E-403C-AB10-4D9699D9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68" y="2171726"/>
            <a:ext cx="2412322" cy="509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49F66-86A1-42FE-840D-06237201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188" y="1725478"/>
            <a:ext cx="1360691" cy="4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08"/>
            <a:ext cx="10832842" cy="528579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Q-learning algorithm is </a:t>
            </a:r>
            <a:r>
              <a:rPr lang="en-US" sz="3200" b="1" dirty="0"/>
              <a:t>biased</a:t>
            </a:r>
            <a:r>
              <a:rPr lang="en-US" sz="3200" dirty="0"/>
              <a:t> </a:t>
            </a:r>
          </a:p>
          <a:p>
            <a:r>
              <a:rPr lang="en-US" dirty="0"/>
              <a:t>The                               operation picks largest action-value</a:t>
            </a:r>
          </a:p>
          <a:p>
            <a:r>
              <a:rPr lang="en-US" dirty="0"/>
              <a:t>Small amounts of error in                      affects outcome</a:t>
            </a:r>
          </a:p>
          <a:p>
            <a:r>
              <a:rPr lang="en-US" dirty="0"/>
              <a:t>Picking largest action-value is an </a:t>
            </a:r>
            <a:r>
              <a:rPr lang="en-US" b="1" dirty="0"/>
              <a:t>optimistic operation</a:t>
            </a:r>
          </a:p>
          <a:p>
            <a:r>
              <a:rPr lang="en-US" dirty="0"/>
              <a:t>Sources of errors in</a:t>
            </a:r>
          </a:p>
          <a:p>
            <a:pPr lvl="1"/>
            <a:r>
              <a:rPr lang="en-US" sz="2800" dirty="0"/>
              <a:t>Noise in data – e.g. reward</a:t>
            </a:r>
          </a:p>
          <a:p>
            <a:pPr lvl="1"/>
            <a:r>
              <a:rPr lang="en-US" sz="2800" dirty="0"/>
              <a:t>Bootstrap estimates of action-value function</a:t>
            </a:r>
          </a:p>
          <a:p>
            <a:pPr lvl="1"/>
            <a:r>
              <a:rPr lang="en-US" sz="2800" dirty="0"/>
              <a:t>Rounding error</a:t>
            </a:r>
          </a:p>
          <a:p>
            <a:pPr lvl="1"/>
            <a:r>
              <a:rPr lang="en-US" sz="2800" dirty="0" err="1"/>
              <a:t>etc</a:t>
            </a:r>
            <a:endParaRPr lang="en-US" sz="2800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D9BE8-E914-45E2-8890-86A9F807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30" y="1654282"/>
            <a:ext cx="2412322" cy="509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DBCD4-72D1-4668-A273-35CCD87B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866" y="2196542"/>
            <a:ext cx="1639914" cy="448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551A3-BAB1-41BF-AABC-864062F5A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4" y="3204672"/>
            <a:ext cx="1639914" cy="4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8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20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08"/>
            <a:ext cx="10832842" cy="569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Solution to </a:t>
            </a:r>
            <a:r>
              <a:rPr lang="en-US" sz="3200" b="1" dirty="0"/>
              <a:t>bias</a:t>
            </a:r>
            <a:r>
              <a:rPr lang="en-US" sz="3200" dirty="0"/>
              <a:t> in Q-learning algorithm? </a:t>
            </a:r>
          </a:p>
          <a:p>
            <a:r>
              <a:rPr lang="en-US" dirty="0"/>
              <a:t>Double Q-learning</a:t>
            </a:r>
          </a:p>
          <a:p>
            <a:r>
              <a:rPr lang="en-US" sz="2800" dirty="0"/>
              <a:t>Uses two estimates of action-value,                    and </a:t>
            </a:r>
          </a:p>
          <a:p>
            <a:pPr marL="0" indent="0">
              <a:buNone/>
            </a:pPr>
            <a:r>
              <a:rPr lang="en-US" dirty="0"/>
              <a:t>    Estimate of                    bootstraps with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    Estimate of                    bootstraps with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Each update uses the Q-value of the other to a create an unbiased estimate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D5CBC-EE19-42AA-8F3C-F8229C32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81" y="2227287"/>
            <a:ext cx="1398319" cy="421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E9B856-5FB4-4BC6-8249-5837E32B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707" y="2750417"/>
            <a:ext cx="1446267" cy="406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5DB16E-9B5D-42A0-AC4C-D68FD4B4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655" y="4234318"/>
            <a:ext cx="1398319" cy="4215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1D3DB2-9617-4DAD-8F8D-F860A758A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55" y="3329483"/>
            <a:ext cx="10652502" cy="565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803E2C-CE84-4764-96C9-84654F7DA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180" y="4907751"/>
            <a:ext cx="10580177" cy="519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BAE92-2986-4AF1-BCEF-53E10FDF5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483" y="2217483"/>
            <a:ext cx="1398319" cy="3764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395532-B474-492D-A881-985E1D3C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63" y="2714105"/>
            <a:ext cx="1398319" cy="421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3F371A-94A0-4ED0-8B76-6388211F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63" y="4248863"/>
            <a:ext cx="1446267" cy="4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Bootstrapping RL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>
            <a:normAutofit/>
          </a:bodyPr>
          <a:lstStyle/>
          <a:p>
            <a:r>
              <a:rPr lang="en-US" dirty="0"/>
              <a:t>Monte Carlo RL uses</a:t>
            </a:r>
            <a:r>
              <a:rPr lang="en-US" b="1" dirty="0"/>
              <a:t> complete backups</a:t>
            </a:r>
          </a:p>
          <a:p>
            <a:pPr lvl="1"/>
            <a:r>
              <a:rPr lang="en-US" sz="2800" dirty="0"/>
              <a:t>MC RL cannot update values until end of an episode</a:t>
            </a:r>
          </a:p>
          <a:p>
            <a:r>
              <a:rPr lang="en-US" dirty="0"/>
              <a:t>What is the alternative? </a:t>
            </a:r>
          </a:p>
          <a:p>
            <a:r>
              <a:rPr lang="en-US" dirty="0"/>
              <a:t>Reinforcement learning with </a:t>
            </a:r>
            <a:r>
              <a:rPr lang="en-US" b="1" dirty="0"/>
              <a:t>bootstrapping!</a:t>
            </a:r>
          </a:p>
          <a:p>
            <a:pPr lvl="1"/>
            <a:r>
              <a:rPr lang="en-US" sz="2800" dirty="0"/>
              <a:t>Bootstrap algorithms can </a:t>
            </a:r>
            <a:r>
              <a:rPr lang="en-US" sz="2800" b="1" dirty="0"/>
              <a:t>update online</a:t>
            </a:r>
          </a:p>
          <a:p>
            <a:r>
              <a:rPr lang="en-US" b="1" dirty="0"/>
              <a:t>On-policy </a:t>
            </a:r>
            <a:r>
              <a:rPr lang="en-US" dirty="0"/>
              <a:t>vs.</a:t>
            </a:r>
            <a:r>
              <a:rPr lang="en-US" b="1" dirty="0"/>
              <a:t> off-policy</a:t>
            </a:r>
          </a:p>
          <a:p>
            <a:pPr lvl="1"/>
            <a:r>
              <a:rPr lang="en-US" sz="2800" dirty="0"/>
              <a:t>Basic </a:t>
            </a:r>
            <a:r>
              <a:rPr lang="en-US" sz="2800" b="1" dirty="0"/>
              <a:t>TD learning </a:t>
            </a:r>
            <a:r>
              <a:rPr lang="en-US" sz="2800" dirty="0"/>
              <a:t>is </a:t>
            </a:r>
            <a:r>
              <a:rPr lang="en-US" sz="2800" b="1" dirty="0"/>
              <a:t>on-policy</a:t>
            </a:r>
            <a:r>
              <a:rPr lang="en-US" sz="2800" dirty="0"/>
              <a:t> and updates the policy used for control</a:t>
            </a:r>
          </a:p>
          <a:p>
            <a:pPr lvl="1"/>
            <a:r>
              <a:rPr lang="en-US" sz="2800" dirty="0"/>
              <a:t>In </a:t>
            </a:r>
            <a:r>
              <a:rPr lang="en-US" sz="2800" b="1" dirty="0"/>
              <a:t>off policy Q-learning</a:t>
            </a:r>
            <a:r>
              <a:rPr lang="en-US" sz="2800" dirty="0"/>
              <a:t>, agent follows a </a:t>
            </a:r>
            <a:r>
              <a:rPr lang="en-US" sz="2800" b="1" dirty="0"/>
              <a:t>behavior policy </a:t>
            </a:r>
            <a:r>
              <a:rPr lang="en-US" sz="2800" dirty="0"/>
              <a:t>and updates a </a:t>
            </a:r>
            <a:r>
              <a:rPr lang="en-US" sz="2800" b="1" dirty="0"/>
              <a:t>target policy </a:t>
            </a:r>
          </a:p>
        </p:txBody>
      </p:sp>
    </p:spTree>
    <p:extLst>
      <p:ext uri="{BB962C8B-B14F-4D97-AF65-F5344CB8AC3E}">
        <p14:creationId xmlns:p14="http://schemas.microsoft.com/office/powerpoint/2010/main" val="23681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CB5E-59B8-45B7-B48F-0076CD71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The Reinforcement Learning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F7856-3093-4A3A-9E98-497143071AB4}"/>
              </a:ext>
            </a:extLst>
          </p:cNvPr>
          <p:cNvSpPr txBox="1"/>
          <p:nvPr/>
        </p:nvSpPr>
        <p:spPr>
          <a:xfrm>
            <a:off x="9237241" y="3856051"/>
            <a:ext cx="14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4EF0C-CED9-41BA-A322-03BECFC628ED}"/>
              </a:ext>
            </a:extLst>
          </p:cNvPr>
          <p:cNvSpPr/>
          <p:nvPr/>
        </p:nvSpPr>
        <p:spPr>
          <a:xfrm>
            <a:off x="3717378" y="2900268"/>
            <a:ext cx="2329202" cy="147212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{state,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reward}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2539E-3B7B-4709-A402-7938EBFD8DD8}"/>
              </a:ext>
            </a:extLst>
          </p:cNvPr>
          <p:cNvSpPr/>
          <p:nvPr/>
        </p:nvSpPr>
        <p:spPr>
          <a:xfrm>
            <a:off x="5065285" y="4865574"/>
            <a:ext cx="2279996" cy="113031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TD-SARSA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Q-Learning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A54F4-8554-4A44-9C35-C1FD59836E3C}"/>
              </a:ext>
            </a:extLst>
          </p:cNvPr>
          <p:cNvSpPr/>
          <p:nvPr/>
        </p:nvSpPr>
        <p:spPr>
          <a:xfrm>
            <a:off x="6565210" y="2900268"/>
            <a:ext cx="2256780" cy="14721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9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V(s)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Q(</a:t>
            </a:r>
            <a:r>
              <a:rPr lang="en-US" sz="2400" err="1">
                <a:solidFill>
                  <a:schemeClr val="tx1"/>
                </a:solidFill>
              </a:rPr>
              <a:t>s</a:t>
            </a:r>
            <a:r>
              <a:rPr lang="en-US" sz="2400">
                <a:solidFill>
                  <a:schemeClr val="tx1"/>
                </a:solidFill>
              </a:rPr>
              <a:t>,a)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7CCEE8B0-B835-4E80-A7C6-81F889D28CE6}"/>
              </a:ext>
            </a:extLst>
          </p:cNvPr>
          <p:cNvSpPr/>
          <p:nvPr/>
        </p:nvSpPr>
        <p:spPr>
          <a:xfrm>
            <a:off x="7362752" y="4372394"/>
            <a:ext cx="852565" cy="1243160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33F6AA-2D58-45E8-A180-813325041B5F}"/>
              </a:ext>
            </a:extLst>
          </p:cNvPr>
          <p:cNvSpPr/>
          <p:nvPr/>
        </p:nvSpPr>
        <p:spPr>
          <a:xfrm rot="16200000">
            <a:off x="6075902" y="3364129"/>
            <a:ext cx="485759" cy="544399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21412194-62B8-4BEE-BD7B-BF952EE9C628}"/>
              </a:ext>
            </a:extLst>
          </p:cNvPr>
          <p:cNvSpPr/>
          <p:nvPr/>
        </p:nvSpPr>
        <p:spPr>
          <a:xfrm flipH="1">
            <a:off x="4230153" y="4372394"/>
            <a:ext cx="852565" cy="1289654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DC43AE8D-3315-421D-A2C9-8F8444819A9F}"/>
              </a:ext>
            </a:extLst>
          </p:cNvPr>
          <p:cNvSpPr/>
          <p:nvPr/>
        </p:nvSpPr>
        <p:spPr>
          <a:xfrm>
            <a:off x="4548751" y="946427"/>
            <a:ext cx="3746639" cy="1602062"/>
          </a:xfrm>
          <a:prstGeom prst="cloud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Environment…?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61673-58C2-4A07-B053-84D241DA5472}"/>
              </a:ext>
            </a:extLst>
          </p:cNvPr>
          <p:cNvCxnSpPr>
            <a:cxnSpLocks/>
          </p:cNvCxnSpPr>
          <p:nvPr/>
        </p:nvCxnSpPr>
        <p:spPr>
          <a:xfrm flipV="1">
            <a:off x="10071268" y="1642190"/>
            <a:ext cx="0" cy="2070828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F588C-95B8-4B08-A8DC-0894988B361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821990" y="3636328"/>
            <a:ext cx="1330621" cy="3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4D1C55-DC4D-4FD0-B8C4-0B77D5D3AE7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92268" y="1729047"/>
            <a:ext cx="1860343" cy="18411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81B70C-1E52-4F3F-9F52-12D857B4D83A}"/>
              </a:ext>
            </a:extLst>
          </p:cNvPr>
          <p:cNvCxnSpPr>
            <a:cxnSpLocks/>
          </p:cNvCxnSpPr>
          <p:nvPr/>
        </p:nvCxnSpPr>
        <p:spPr>
          <a:xfrm flipH="1">
            <a:off x="2230016" y="2086668"/>
            <a:ext cx="2426421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9C57F-9674-44F4-8506-660AEBE9AFE4}"/>
              </a:ext>
            </a:extLst>
          </p:cNvPr>
          <p:cNvCxnSpPr>
            <a:cxnSpLocks/>
          </p:cNvCxnSpPr>
          <p:nvPr/>
        </p:nvCxnSpPr>
        <p:spPr>
          <a:xfrm>
            <a:off x="2230016" y="3246848"/>
            <a:ext cx="1487362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85A8EA-9223-4B5D-BBEF-91EFAE422305}"/>
              </a:ext>
            </a:extLst>
          </p:cNvPr>
          <p:cNvCxnSpPr>
            <a:cxnSpLocks/>
          </p:cNvCxnSpPr>
          <p:nvPr/>
        </p:nvCxnSpPr>
        <p:spPr>
          <a:xfrm flipV="1">
            <a:off x="2298908" y="2008035"/>
            <a:ext cx="0" cy="1330037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481F8F-1948-4899-86B6-EEB51AE2FABE}"/>
              </a:ext>
            </a:extLst>
          </p:cNvPr>
          <p:cNvSpPr txBox="1"/>
          <p:nvPr/>
        </p:nvSpPr>
        <p:spPr>
          <a:xfrm>
            <a:off x="2772873" y="2127174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E23E79-AB1F-4A0C-B658-89C428D08C2A}"/>
              </a:ext>
            </a:extLst>
          </p:cNvPr>
          <p:cNvSpPr/>
          <p:nvPr/>
        </p:nvSpPr>
        <p:spPr>
          <a:xfrm>
            <a:off x="3040137" y="2773968"/>
            <a:ext cx="6111725" cy="3793805"/>
          </a:xfrm>
          <a:prstGeom prst="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3A827-11C0-418C-A47C-253DF677A6BB}"/>
              </a:ext>
            </a:extLst>
          </p:cNvPr>
          <p:cNvSpPr txBox="1"/>
          <p:nvPr/>
        </p:nvSpPr>
        <p:spPr>
          <a:xfrm>
            <a:off x="5457159" y="5982998"/>
            <a:ext cx="141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B5F66-79DB-4718-99AC-550E56B8CFAD}"/>
              </a:ext>
            </a:extLst>
          </p:cNvPr>
          <p:cNvSpPr txBox="1"/>
          <p:nvPr/>
        </p:nvSpPr>
        <p:spPr>
          <a:xfrm>
            <a:off x="2973697" y="1047748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3AFB9-3D05-4682-B79B-BD80DA1AF100}"/>
              </a:ext>
            </a:extLst>
          </p:cNvPr>
          <p:cNvCxnSpPr>
            <a:cxnSpLocks/>
          </p:cNvCxnSpPr>
          <p:nvPr/>
        </p:nvCxnSpPr>
        <p:spPr>
          <a:xfrm>
            <a:off x="1817370" y="3987893"/>
            <a:ext cx="1887610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9A6FC-5EEF-4E72-A7C7-4A2025EE6362}"/>
              </a:ext>
            </a:extLst>
          </p:cNvPr>
          <p:cNvCxnSpPr>
            <a:cxnSpLocks/>
          </p:cNvCxnSpPr>
          <p:nvPr/>
        </p:nvCxnSpPr>
        <p:spPr>
          <a:xfrm flipH="1">
            <a:off x="1817370" y="1684713"/>
            <a:ext cx="2819718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486D4-B47F-41D3-96C8-AC52195469E3}"/>
              </a:ext>
            </a:extLst>
          </p:cNvPr>
          <p:cNvCxnSpPr>
            <a:cxnSpLocks/>
          </p:cNvCxnSpPr>
          <p:nvPr/>
        </p:nvCxnSpPr>
        <p:spPr>
          <a:xfrm flipV="1">
            <a:off x="1872881" y="1642189"/>
            <a:ext cx="0" cy="2444694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19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Bootstrapping RL Algorithms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1D8411-478B-40F3-99F0-CB02CCD42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80574"/>
              </p:ext>
            </p:extLst>
          </p:nvPr>
        </p:nvGraphicFramePr>
        <p:xfrm>
          <a:off x="159364" y="1610090"/>
          <a:ext cx="11873271" cy="347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767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40927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067331132"/>
                    </a:ext>
                  </a:extLst>
                </a:gridCol>
                <a:gridCol w="2382715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101362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304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Time Difference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0980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091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4DEC0F-6865-4350-92CB-E4EBF00E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9117"/>
              </p:ext>
            </p:extLst>
          </p:nvPr>
        </p:nvGraphicFramePr>
        <p:xfrm>
          <a:off x="159363" y="1610090"/>
          <a:ext cx="11873271" cy="66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767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40927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067331132"/>
                    </a:ext>
                  </a:extLst>
                </a:gridCol>
                <a:gridCol w="2382715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101362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3EE54C-9815-463A-9927-CA482F93E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69877"/>
              </p:ext>
            </p:extLst>
          </p:nvPr>
        </p:nvGraphicFramePr>
        <p:xfrm>
          <a:off x="159363" y="1616730"/>
          <a:ext cx="11873271" cy="123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767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40927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067331132"/>
                    </a:ext>
                  </a:extLst>
                </a:gridCol>
                <a:gridCol w="2382715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101362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D19F3A-6E25-48F7-9E76-3692B4F42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35330"/>
              </p:ext>
            </p:extLst>
          </p:nvPr>
        </p:nvGraphicFramePr>
        <p:xfrm>
          <a:off x="159363" y="1610090"/>
          <a:ext cx="11873271" cy="179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767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40927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067331132"/>
                    </a:ext>
                  </a:extLst>
                </a:gridCol>
                <a:gridCol w="2382715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101362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D55289-B27B-4484-B62A-0ACC56952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49385"/>
              </p:ext>
            </p:extLst>
          </p:nvPr>
        </p:nvGraphicFramePr>
        <p:xfrm>
          <a:off x="159362" y="1610090"/>
          <a:ext cx="11873271" cy="235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767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40927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067331132"/>
                    </a:ext>
                  </a:extLst>
                </a:gridCol>
                <a:gridCol w="2382715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101362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30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C49B100-FC45-4A35-88FD-17B4BCEE4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51025"/>
              </p:ext>
            </p:extLst>
          </p:nvPr>
        </p:nvGraphicFramePr>
        <p:xfrm>
          <a:off x="159360" y="1616730"/>
          <a:ext cx="11873271" cy="291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767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40927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067331132"/>
                    </a:ext>
                  </a:extLst>
                </a:gridCol>
                <a:gridCol w="2382715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101362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304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Time Difference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The Time Difference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08"/>
            <a:ext cx="10832842" cy="5697272"/>
          </a:xfrm>
        </p:spPr>
        <p:txBody>
          <a:bodyPr>
            <a:normAutofit/>
          </a:bodyPr>
          <a:lstStyle/>
          <a:p>
            <a:r>
              <a:rPr lang="en-US" dirty="0"/>
              <a:t>Time differing is an algorithm unique to RL</a:t>
            </a:r>
          </a:p>
          <a:p>
            <a:r>
              <a:rPr lang="en-US" dirty="0"/>
              <a:t>TD RL uses </a:t>
            </a:r>
            <a:r>
              <a:rPr lang="en-US" b="1" dirty="0"/>
              <a:t>partial backups</a:t>
            </a:r>
            <a:endParaRPr lang="en-US" dirty="0"/>
          </a:p>
          <a:p>
            <a:r>
              <a:rPr lang="en-US" dirty="0"/>
              <a:t>TD RL uses </a:t>
            </a:r>
            <a:r>
              <a:rPr lang="en-US" b="1" dirty="0"/>
              <a:t>TD-error</a:t>
            </a:r>
            <a:r>
              <a:rPr lang="en-US" dirty="0"/>
              <a:t> to update values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TD error term </a:t>
            </a:r>
            <a:r>
              <a:rPr lang="en-US" dirty="0"/>
              <a:t>is the difference between </a:t>
            </a:r>
            <a:r>
              <a:rPr lang="en-US"/>
              <a:t>the gain </a:t>
            </a:r>
            <a:r>
              <a:rPr lang="en-US" dirty="0"/>
              <a:t>and the state-value:</a:t>
            </a:r>
          </a:p>
          <a:p>
            <a:endParaRPr lang="en-US" dirty="0"/>
          </a:p>
          <a:p>
            <a:r>
              <a:rPr lang="en-US" dirty="0"/>
              <a:t>The TD update is then: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convergence </a:t>
            </a:r>
            <a:r>
              <a:rPr lang="en-US" i="1" dirty="0"/>
              <a:t>G</a:t>
            </a:r>
            <a:r>
              <a:rPr lang="en-US" i="1" baseline="-25000" dirty="0"/>
              <a:t>t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V</a:t>
            </a:r>
            <a:r>
              <a:rPr lang="en-US" i="1" baseline="-25000" dirty="0"/>
              <a:t>t</a:t>
            </a:r>
            <a:r>
              <a:rPr lang="en-US" i="1" dirty="0"/>
              <a:t>(S</a:t>
            </a:r>
            <a:r>
              <a:rPr lang="en-US" i="1" baseline="-25000" dirty="0"/>
              <a:t>t</a:t>
            </a:r>
            <a:r>
              <a:rPr lang="en-US" i="1" dirty="0"/>
              <a:t>)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i="1" baseline="-25000" dirty="0"/>
              <a:t>t+1</a:t>
            </a:r>
            <a:r>
              <a:rPr lang="en-US" i="1" dirty="0"/>
              <a:t>(S</a:t>
            </a:r>
            <a:r>
              <a:rPr lang="en-US" i="1" baseline="-25000" dirty="0"/>
              <a:t>t</a:t>
            </a:r>
            <a:r>
              <a:rPr lang="en-US" i="1" dirty="0"/>
              <a:t>)  </a:t>
            </a:r>
            <a:r>
              <a:rPr lang="en-US" dirty="0"/>
              <a:t>= </a:t>
            </a:r>
            <a:r>
              <a:rPr lang="en-US" i="1" dirty="0"/>
              <a:t>V</a:t>
            </a:r>
            <a:r>
              <a:rPr lang="en-US" i="1" baseline="-25000" dirty="0"/>
              <a:t>t</a:t>
            </a:r>
            <a:r>
              <a:rPr lang="en-US" i="1" dirty="0"/>
              <a:t>(S</a:t>
            </a:r>
            <a:r>
              <a:rPr lang="en-US" i="1" baseline="-25000" dirty="0"/>
              <a:t>t</a:t>
            </a:r>
            <a:r>
              <a:rPr lang="en-US" i="1" dirty="0"/>
              <a:t>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BD270-6EC2-4C5F-A632-A489087E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61" y="2634554"/>
            <a:ext cx="7826390" cy="41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05C406-C6AD-486C-AFA4-9B9F0E5F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15" y="3963971"/>
            <a:ext cx="795212" cy="472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6296F-AEE6-4C0A-A1B3-5280C05D5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270" y="5185419"/>
            <a:ext cx="5742097" cy="69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034E9-DE73-454D-B271-9BA9DEAF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698" y="3910106"/>
            <a:ext cx="1829123" cy="5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03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One-Step Time differencing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5" y="683310"/>
            <a:ext cx="10832842" cy="5376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TD update</a:t>
            </a:r>
            <a:r>
              <a:rPr lang="en-US" dirty="0"/>
              <a:t>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Recall, </a:t>
            </a:r>
            <a:r>
              <a:rPr lang="en-US" b="1" dirty="0"/>
              <a:t>undiscounted gain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one-step gain is estimated using a </a:t>
            </a:r>
            <a:r>
              <a:rPr lang="en-US" b="1" dirty="0"/>
              <a:t>bootstrapped value</a:t>
            </a:r>
          </a:p>
          <a:p>
            <a:r>
              <a:rPr lang="en-US" dirty="0"/>
              <a:t>Expand G</a:t>
            </a:r>
            <a:r>
              <a:rPr lang="en-US" baseline="-25000" dirty="0"/>
              <a:t>t</a:t>
            </a:r>
            <a:r>
              <a:rPr lang="en-US" dirty="0"/>
              <a:t> to get: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7AE5D4-0748-49CF-BFF4-3E76317E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84" y="1085246"/>
            <a:ext cx="5742097" cy="695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433537-5E3B-44AF-A3C5-B7AA2160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780" y="2063199"/>
            <a:ext cx="5468977" cy="657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24C6E-F81D-443B-B5D1-2985AE11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331" y="2761600"/>
            <a:ext cx="3093427" cy="300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C1DF60-504F-4B48-8325-24F4ED92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91" y="5797043"/>
            <a:ext cx="2727393" cy="416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34C5B-FC03-4522-8146-DC40E3166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257" y="6252514"/>
            <a:ext cx="3425337" cy="549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88AC1-DBFE-490D-A964-95B288890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229" y="3654940"/>
            <a:ext cx="6455058" cy="12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One-Step Time differencing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33" y="975050"/>
            <a:ext cx="10832842" cy="5201816"/>
          </a:xfrm>
        </p:spPr>
        <p:txBody>
          <a:bodyPr/>
          <a:lstStyle/>
          <a:p>
            <a:r>
              <a:rPr lang="en-US" dirty="0"/>
              <a:t>TD update: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</a:t>
            </a:r>
            <a:r>
              <a:rPr lang="en-US" b="1" dirty="0"/>
              <a:t>one-step bootstrapped estimate of gain</a:t>
            </a:r>
            <a:r>
              <a:rPr lang="en-US" dirty="0"/>
              <a:t>, G</a:t>
            </a:r>
            <a:r>
              <a:rPr lang="en-US" baseline="-25000" dirty="0"/>
              <a:t>t</a:t>
            </a:r>
            <a:r>
              <a:rPr lang="en-US" dirty="0"/>
              <a:t>, gives TD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one-step bootstrap value for the return gives TD update: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85FCB-39BA-4223-BBA5-39AF1984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1" y="3183285"/>
            <a:ext cx="6310232" cy="428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00275-6CA1-4DF3-A16F-EE171C9F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23" y="3772235"/>
            <a:ext cx="6310232" cy="376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6429B7-D049-4B93-86ED-31378FC36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067" y="4290986"/>
            <a:ext cx="10611173" cy="452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2A839-9685-47BE-8A97-A075D3049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957" y="5624311"/>
            <a:ext cx="8517288" cy="6793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BD6E55-8E32-454F-9C42-8639B7CDA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437" y="2602240"/>
            <a:ext cx="5652361" cy="459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7AE5D4-0748-49CF-BFF4-3E76317E8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419" y="1356175"/>
            <a:ext cx="5742097" cy="6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One-Step Time differencing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384" y="1115008"/>
            <a:ext cx="9803858" cy="520181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The one-step TD update 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3000" dirty="0"/>
              <a:t>This TD update algorithm is know as TD(0) since the value update is computed immediately on the step</a:t>
            </a:r>
          </a:p>
          <a:p>
            <a:r>
              <a:rPr lang="en-US" dirty="0"/>
              <a:t>The TD(0) backup diagram: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3000" dirty="0"/>
              <a:t>s = the starting state</a:t>
            </a:r>
          </a:p>
          <a:p>
            <a:pPr marL="0" indent="0">
              <a:buNone/>
            </a:pPr>
            <a:r>
              <a:rPr lang="en-US" sz="3000" dirty="0"/>
              <a:t>     a = action in starting state</a:t>
            </a:r>
          </a:p>
          <a:p>
            <a:pPr marL="0" indent="0">
              <a:buNone/>
            </a:pPr>
            <a:r>
              <a:rPr lang="en-US" sz="3000" dirty="0"/>
              <a:t>     r = the reward on transition to successor state s’</a:t>
            </a:r>
          </a:p>
          <a:p>
            <a:pPr marL="0" indent="0">
              <a:buNone/>
            </a:pPr>
            <a:r>
              <a:rPr lang="en-US" sz="3000" dirty="0"/>
              <a:t>     compute </a:t>
            </a:r>
            <a:r>
              <a:rPr lang="en-US" sz="3000" dirty="0">
                <a:latin typeface="Symbol" panose="05050102010706020507" pitchFamily="18" charset="2"/>
              </a:rPr>
              <a:t>d</a:t>
            </a:r>
            <a:r>
              <a:rPr lang="en-US" sz="3000" baseline="-25000" dirty="0"/>
              <a:t>t</a:t>
            </a:r>
            <a:r>
              <a:rPr lang="en-US" sz="3000" dirty="0"/>
              <a:t> using state-value V</a:t>
            </a:r>
            <a:r>
              <a:rPr lang="en-US" sz="3000" baseline="-25000" dirty="0"/>
              <a:t>t+1</a:t>
            </a:r>
            <a:r>
              <a:rPr lang="en-US" sz="3000" dirty="0"/>
              <a:t>(S</a:t>
            </a:r>
            <a:r>
              <a:rPr lang="en-US" sz="3000" baseline="-25000" dirty="0"/>
              <a:t>t+1</a:t>
            </a:r>
            <a:r>
              <a:rPr lang="en-US" sz="3000" dirty="0"/>
              <a:t>) lookup to bootstrap</a:t>
            </a:r>
          </a:p>
          <a:p>
            <a:pPr marL="0" indent="0">
              <a:buNone/>
            </a:pPr>
            <a:r>
              <a:rPr lang="en-US" sz="3000" dirty="0"/>
              <a:t>     Compute V</a:t>
            </a:r>
            <a:r>
              <a:rPr lang="en-US" sz="3000" baseline="-25000" dirty="0"/>
              <a:t>t+1</a:t>
            </a:r>
            <a:r>
              <a:rPr lang="en-US" sz="3000" dirty="0"/>
              <a:t>(S</a:t>
            </a:r>
            <a:r>
              <a:rPr lang="en-US" sz="3000" baseline="-25000" dirty="0"/>
              <a:t>t</a:t>
            </a:r>
            <a:r>
              <a:rPr lang="en-US" sz="3000" dirty="0"/>
              <a:t>)</a:t>
            </a:r>
          </a:p>
          <a:p>
            <a:r>
              <a:rPr lang="en-US" dirty="0"/>
              <a:t>Compared to DP the TD(0) backup only uses one value: is a </a:t>
            </a:r>
            <a:r>
              <a:rPr lang="en-US" b="1" dirty="0"/>
              <a:t>partial backup</a:t>
            </a:r>
          </a:p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080DE8-7B39-4CC8-953C-B1B5BCD690A4}"/>
              </a:ext>
            </a:extLst>
          </p:cNvPr>
          <p:cNvSpPr/>
          <p:nvPr/>
        </p:nvSpPr>
        <p:spPr>
          <a:xfrm>
            <a:off x="475655" y="4290835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325AA8-C64D-4F7C-9682-ACEEFB29C7C6}"/>
              </a:ext>
            </a:extLst>
          </p:cNvPr>
          <p:cNvSpPr/>
          <p:nvPr/>
        </p:nvSpPr>
        <p:spPr>
          <a:xfrm>
            <a:off x="484100" y="3423816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109D90-F146-4489-8025-9A76F700D924}"/>
              </a:ext>
            </a:extLst>
          </p:cNvPr>
          <p:cNvSpPr/>
          <p:nvPr/>
        </p:nvSpPr>
        <p:spPr>
          <a:xfrm>
            <a:off x="468120" y="518150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C6B8A-9204-4F6E-B431-3C8B5EC7CF8A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621705" y="3715916"/>
            <a:ext cx="8445" cy="5749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F5F57E-37E5-4000-B067-4144AED8E1C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614170" y="4582935"/>
            <a:ext cx="7535" cy="59857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5AED78-4CED-4CBE-A941-AFD8F7A1E740}"/>
              </a:ext>
            </a:extLst>
          </p:cNvPr>
          <p:cNvSpPr txBox="1"/>
          <p:nvPr/>
        </p:nvSpPr>
        <p:spPr>
          <a:xfrm>
            <a:off x="838200" y="3254251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888A5-A71C-4A4C-89C2-371C58739CF6}"/>
              </a:ext>
            </a:extLst>
          </p:cNvPr>
          <p:cNvSpPr txBox="1"/>
          <p:nvPr/>
        </p:nvSpPr>
        <p:spPr>
          <a:xfrm>
            <a:off x="875851" y="418370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4418B-80C2-45E0-8F63-77754111B25D}"/>
              </a:ext>
            </a:extLst>
          </p:cNvPr>
          <p:cNvSpPr txBox="1"/>
          <p:nvPr/>
        </p:nvSpPr>
        <p:spPr>
          <a:xfrm>
            <a:off x="853910" y="506255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A9936-FA77-4754-8A3B-06F9DD824D73}"/>
              </a:ext>
            </a:extLst>
          </p:cNvPr>
          <p:cNvSpPr txBox="1"/>
          <p:nvPr/>
        </p:nvSpPr>
        <p:spPr>
          <a:xfrm>
            <a:off x="867406" y="4623132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2387EA-89E0-4A04-B851-5E75984B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60" y="1512094"/>
            <a:ext cx="8517288" cy="6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12012</TotalTime>
  <Words>1258</Words>
  <Application>Microsoft Office PowerPoint</Application>
  <PresentationFormat>Widescreen</PresentationFormat>
  <Paragraphs>384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 Light</vt:lpstr>
      <vt:lpstr>Symbol</vt:lpstr>
      <vt:lpstr>Office Theme</vt:lpstr>
      <vt:lpstr>PowerPoint Presentation</vt:lpstr>
      <vt:lpstr>Time Difference and Q Learning</vt:lpstr>
      <vt:lpstr>Introduction to Bootstrapping RL Algorithms</vt:lpstr>
      <vt:lpstr>The Reinforcement Learning Agent</vt:lpstr>
      <vt:lpstr>Introduction to Bootstrapping RL Algorithms</vt:lpstr>
      <vt:lpstr>The Time Difference Algorithm </vt:lpstr>
      <vt:lpstr>One-Step Time differencing </vt:lpstr>
      <vt:lpstr>One-Step Time differencing </vt:lpstr>
      <vt:lpstr>One-Step Time differencing </vt:lpstr>
      <vt:lpstr>One-Step Time Differencing </vt:lpstr>
      <vt:lpstr>Bias-Variance Trade-Off</vt:lpstr>
      <vt:lpstr>Bias-Variance Trade-Off</vt:lpstr>
      <vt:lpstr>State-Action-Reward-State-Action (SARSA)</vt:lpstr>
      <vt:lpstr>State-Action-Reward-State-Action (SARSA)</vt:lpstr>
      <vt:lpstr>On-Policy vs. Off-Policy Control</vt:lpstr>
      <vt:lpstr>On-Policy vs. Off-Policy Control</vt:lpstr>
      <vt:lpstr>Off-Policy Control with Q-Learning</vt:lpstr>
      <vt:lpstr>Off-Policy Control with Q-Learning</vt:lpstr>
      <vt:lpstr>One-Step Q-Leaning</vt:lpstr>
      <vt:lpstr>Off-Policy Control with Q-Learning</vt:lpstr>
      <vt:lpstr>Double Q-Learning</vt:lpstr>
      <vt:lpstr>Double 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Difference and Q Learning</dc:title>
  <dc:creator>Stephen Elston</dc:creator>
  <cp:lastModifiedBy>Stephe Elston</cp:lastModifiedBy>
  <cp:revision>303</cp:revision>
  <cp:lastPrinted>2019-11-07T02:17:52Z</cp:lastPrinted>
  <dcterms:created xsi:type="dcterms:W3CDTF">2019-05-31T23:03:50Z</dcterms:created>
  <dcterms:modified xsi:type="dcterms:W3CDTF">2022-06-07T16:52:32Z</dcterms:modified>
</cp:coreProperties>
</file>