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76"/>
  </p:notesMasterIdLst>
  <p:handoutMasterIdLst>
    <p:handoutMasterId r:id="rId77"/>
  </p:handoutMasterIdLst>
  <p:sldIdLst>
    <p:sldId id="455" r:id="rId6"/>
    <p:sldId id="479" r:id="rId7"/>
    <p:sldId id="434" r:id="rId8"/>
    <p:sldId id="320" r:id="rId9"/>
    <p:sldId id="478" r:id="rId10"/>
    <p:sldId id="483" r:id="rId11"/>
    <p:sldId id="484" r:id="rId12"/>
    <p:sldId id="322" r:id="rId13"/>
    <p:sldId id="323" r:id="rId14"/>
    <p:sldId id="324" r:id="rId15"/>
    <p:sldId id="325" r:id="rId16"/>
    <p:sldId id="326" r:id="rId17"/>
    <p:sldId id="327" r:id="rId18"/>
    <p:sldId id="444" r:id="rId19"/>
    <p:sldId id="329" r:id="rId20"/>
    <p:sldId id="330" r:id="rId21"/>
    <p:sldId id="331" r:id="rId22"/>
    <p:sldId id="328" r:id="rId23"/>
    <p:sldId id="332" r:id="rId24"/>
    <p:sldId id="333" r:id="rId25"/>
    <p:sldId id="473" r:id="rId26"/>
    <p:sldId id="334" r:id="rId27"/>
    <p:sldId id="335" r:id="rId28"/>
    <p:sldId id="336" r:id="rId29"/>
    <p:sldId id="474" r:id="rId30"/>
    <p:sldId id="337" r:id="rId31"/>
    <p:sldId id="338" r:id="rId32"/>
    <p:sldId id="347" r:id="rId33"/>
    <p:sldId id="475" r:id="rId34"/>
    <p:sldId id="477" r:id="rId35"/>
    <p:sldId id="407" r:id="rId36"/>
    <p:sldId id="408" r:id="rId37"/>
    <p:sldId id="416" r:id="rId38"/>
    <p:sldId id="417" r:id="rId39"/>
    <p:sldId id="419" r:id="rId40"/>
    <p:sldId id="422" r:id="rId41"/>
    <p:sldId id="423" r:id="rId42"/>
    <p:sldId id="424" r:id="rId43"/>
    <p:sldId id="425" r:id="rId44"/>
    <p:sldId id="426" r:id="rId45"/>
    <p:sldId id="427" r:id="rId46"/>
    <p:sldId id="428" r:id="rId47"/>
    <p:sldId id="429" r:id="rId48"/>
    <p:sldId id="476" r:id="rId49"/>
    <p:sldId id="343" r:id="rId50"/>
    <p:sldId id="366" r:id="rId51"/>
    <p:sldId id="346" r:id="rId52"/>
    <p:sldId id="480" r:id="rId53"/>
    <p:sldId id="466" r:id="rId54"/>
    <p:sldId id="462" r:id="rId55"/>
    <p:sldId id="467" r:id="rId56"/>
    <p:sldId id="468" r:id="rId57"/>
    <p:sldId id="463" r:id="rId58"/>
    <p:sldId id="472" r:id="rId59"/>
    <p:sldId id="469" r:id="rId60"/>
    <p:sldId id="470" r:id="rId61"/>
    <p:sldId id="465" r:id="rId62"/>
    <p:sldId id="471" r:id="rId63"/>
    <p:sldId id="481" r:id="rId64"/>
    <p:sldId id="345" r:id="rId65"/>
    <p:sldId id="344" r:id="rId66"/>
    <p:sldId id="485" r:id="rId67"/>
    <p:sldId id="486" r:id="rId68"/>
    <p:sldId id="487" r:id="rId69"/>
    <p:sldId id="433" r:id="rId70"/>
    <p:sldId id="488" r:id="rId71"/>
    <p:sldId id="489" r:id="rId72"/>
    <p:sldId id="490" r:id="rId73"/>
    <p:sldId id="491" r:id="rId74"/>
    <p:sldId id="482" r:id="rId7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83" d="100"/>
          <a:sy n="83" d="100"/>
        </p:scale>
        <p:origin x="55" y="197"/>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4/15/2022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4/15/2022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4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48317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4199974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006480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182181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28</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37</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38</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40</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41</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47</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51</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53</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54</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55</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56</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57</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60</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61</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63</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65</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66</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68</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69</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155662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993952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11214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78595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90211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436022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416297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691132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72804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77809665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31409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6054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2438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71026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07744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3" r:id="rId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12476727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https://www.wellesleyfreelibrary.org/"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780926" y="2749176"/>
            <a:ext cx="8748308" cy="2383261"/>
          </a:xfrm>
          <a:prstGeom prst="rect">
            <a:avLst/>
          </a:prstGeom>
          <a:noFill/>
          <a:ln>
            <a:noFill/>
          </a:ln>
        </p:spPr>
        <p:txBody>
          <a:bodyPr>
            <a:noAutofit/>
          </a:bodyPr>
          <a:lstStyle/>
          <a:p>
            <a:pPr marL="0" indent="0">
              <a:buNone/>
            </a:pPr>
            <a:r>
              <a:rPr lang="en-US" sz="3500" dirty="0">
                <a:solidFill>
                  <a:schemeClr val="tx1"/>
                </a:solidFill>
                <a:latin typeface="+mj-lt"/>
              </a:rPr>
              <a:t>Machine Learning </a:t>
            </a:r>
            <a:r>
              <a:rPr lang="en-US" sz="3500" dirty="0">
                <a:latin typeface="+mj-lt"/>
              </a:rPr>
              <a:t>53</a:t>
            </a:r>
            <a:r>
              <a:rPr lang="en-US" sz="3500" dirty="0">
                <a:solidFill>
                  <a:schemeClr val="tx1"/>
                </a:solidFill>
                <a:latin typeface="+mj-lt"/>
              </a:rPr>
              <a:t>0</a:t>
            </a:r>
          </a:p>
          <a:p>
            <a:pPr marL="0" indent="0">
              <a:buNone/>
            </a:pPr>
            <a:r>
              <a:rPr lang="en-US" sz="3500" dirty="0">
                <a:solidFill>
                  <a:schemeClr val="tx1"/>
                </a:solidFill>
                <a:latin typeface="+mj-lt"/>
              </a:rPr>
              <a:t>Lesson 2</a:t>
            </a:r>
          </a:p>
          <a:p>
            <a:pPr marL="0" indent="0">
              <a:buNone/>
            </a:pPr>
            <a:r>
              <a:rPr lang="en-US" sz="3500" dirty="0">
                <a:solidFill>
                  <a:schemeClr val="tx1"/>
                </a:solidFill>
                <a:latin typeface="+mj-lt"/>
              </a:rPr>
              <a:t>Convolutional Neural Networks</a:t>
            </a:r>
          </a:p>
        </p:txBody>
      </p:sp>
      <p:sp>
        <p:nvSpPr>
          <p:cNvPr id="7" name="Subtitle 3"/>
          <p:cNvSpPr>
            <a:spLocks noGrp="1"/>
          </p:cNvSpPr>
          <p:nvPr>
            <p:ph type="subTitle" idx="1"/>
          </p:nvPr>
        </p:nvSpPr>
        <p:spPr>
          <a:xfrm>
            <a:off x="675870" y="5350022"/>
            <a:ext cx="11998729" cy="1725563"/>
          </a:xfrm>
        </p:spPr>
        <p:txBody>
          <a:bodyPr>
            <a:normAutofit/>
          </a:bodyPr>
          <a:lstStyle/>
          <a:p>
            <a:r>
              <a:rPr lang="en-US" dirty="0"/>
              <a:t>Steve Elston</a:t>
            </a:r>
          </a:p>
          <a:p>
            <a:endParaRPr lang="en-US" dirty="0"/>
          </a:p>
        </p:txBody>
      </p:sp>
      <p:pic>
        <p:nvPicPr>
          <p:cNvPr id="4" name="Picture 3">
            <a:extLst>
              <a:ext uri="{FF2B5EF4-FFF2-40B4-BE49-F238E27FC236}">
                <a16:creationId xmlns:a16="http://schemas.microsoft.com/office/drawing/2014/main" id="{BA2ACDB9-5DD8-4306-9047-37A6AED1B08C}"/>
              </a:ext>
            </a:extLst>
          </p:cNvPr>
          <p:cNvPicPr>
            <a:picLocks noChangeAspect="1"/>
          </p:cNvPicPr>
          <p:nvPr/>
        </p:nvPicPr>
        <p:blipFill>
          <a:blip r:embed="rId3"/>
          <a:stretch>
            <a:fillRect/>
          </a:stretch>
        </p:blipFill>
        <p:spPr>
          <a:xfrm>
            <a:off x="2320128" y="773392"/>
            <a:ext cx="6393643" cy="1485524"/>
          </a:xfrm>
          <a:prstGeom prst="rect">
            <a:avLst/>
          </a:prstGeom>
        </p:spPr>
      </p:pic>
      <p:pic>
        <p:nvPicPr>
          <p:cNvPr id="3074" name="Picture 2">
            <a:extLst>
              <a:ext uri="{FF2B5EF4-FFF2-40B4-BE49-F238E27FC236}">
                <a16:creationId xmlns:a16="http://schemas.microsoft.com/office/drawing/2014/main" id="{296A4D8A-BB4D-4D23-BA2B-1134FC83F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8797" y="2749176"/>
            <a:ext cx="3574892" cy="23832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405955-C5E2-44A7-8B4E-E75C1EBCAD45}"/>
              </a:ext>
            </a:extLst>
          </p:cNvPr>
          <p:cNvSpPr txBox="1"/>
          <p:nvPr/>
        </p:nvSpPr>
        <p:spPr>
          <a:xfrm>
            <a:off x="9317567" y="5350022"/>
            <a:ext cx="24595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Credit: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https://www.wellesleyfreelibrary.org/</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7E2FCC4-8A34-43DF-A356-1BDBA5B36FC3}"/>
              </a:ext>
            </a:extLst>
          </p:cNvPr>
          <p:cNvSpPr txBox="1"/>
          <p:nvPr/>
        </p:nvSpPr>
        <p:spPr>
          <a:xfrm>
            <a:off x="1324483" y="6534531"/>
            <a:ext cx="888402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Copyright 2019, 2020, 2021, 2021, 2022 Stephen F Elston. All rights reserved</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7850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883953" cy="461665"/>
          </a:xfrm>
          <a:prstGeom prst="rect">
            <a:avLst/>
          </a:prstGeom>
          <a:noFill/>
        </p:spPr>
        <p:txBody>
          <a:bodyPr wrap="square" rtlCol="0">
            <a:spAutoFit/>
          </a:bodyPr>
          <a:lstStyle/>
          <a:p>
            <a:pPr algn="ctr"/>
            <a:r>
              <a:rPr lang="en-US" sz="2400" dirty="0"/>
              <a:t>t = 2</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5020106" y="3799126"/>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4124180" y="5088554"/>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
        <p:nvSpPr>
          <p:cNvPr id="30" name="Oval 29">
            <a:extLst>
              <a:ext uri="{FF2B5EF4-FFF2-40B4-BE49-F238E27FC236}">
                <a16:creationId xmlns:a16="http://schemas.microsoft.com/office/drawing/2014/main" id="{DDFFCB72-122A-46E5-B9B9-6F505C016E1D}"/>
              </a:ext>
            </a:extLst>
          </p:cNvPr>
          <p:cNvSpPr/>
          <p:nvPr/>
        </p:nvSpPr>
        <p:spPr>
          <a:xfrm>
            <a:off x="4200198" y="3058809"/>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FBA34CF-513A-43AA-95BA-F2EFDA8AB47B}"/>
              </a:ext>
            </a:extLst>
          </p:cNvPr>
          <p:cNvSpPr/>
          <p:nvPr/>
        </p:nvSpPr>
        <p:spPr>
          <a:xfrm>
            <a:off x="4932998" y="3069349"/>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C9B5D33-F2DC-47B6-8362-2AF9084A90BB}"/>
              </a:ext>
            </a:extLst>
          </p:cNvPr>
          <p:cNvSpPr/>
          <p:nvPr/>
        </p:nvSpPr>
        <p:spPr>
          <a:xfrm>
            <a:off x="4205103" y="3909678"/>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B855873-1B6A-44DC-9757-BC685772516E}"/>
              </a:ext>
            </a:extLst>
          </p:cNvPr>
          <p:cNvSpPr/>
          <p:nvPr/>
        </p:nvSpPr>
        <p:spPr>
          <a:xfrm>
            <a:off x="4922511"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C1B70D5-2C13-40B0-9853-2E10C82B2A1A}"/>
              </a:ext>
            </a:extLst>
          </p:cNvPr>
          <p:cNvSpPr/>
          <p:nvPr/>
        </p:nvSpPr>
        <p:spPr>
          <a:xfrm>
            <a:off x="5665798" y="3916209"/>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5B5558F5-1FE9-4FA4-AD79-11FB643B1450}"/>
              </a:ext>
            </a:extLst>
          </p:cNvPr>
          <p:cNvCxnSpPr>
            <a:cxnSpLocks/>
            <a:stCxn id="34" idx="0"/>
            <a:endCxn id="31" idx="4"/>
          </p:cNvCxnSpPr>
          <p:nvPr/>
        </p:nvCxnSpPr>
        <p:spPr>
          <a:xfrm flipV="1">
            <a:off x="5183824" y="3590726"/>
            <a:ext cx="10487" cy="3360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9A88FC-F7A0-4660-B81F-56A6E62EC6FE}"/>
              </a:ext>
            </a:extLst>
          </p:cNvPr>
          <p:cNvCxnSpPr>
            <a:cxnSpLocks/>
            <a:stCxn id="33" idx="7"/>
            <a:endCxn id="31" idx="3"/>
          </p:cNvCxnSpPr>
          <p:nvPr/>
        </p:nvCxnSpPr>
        <p:spPr>
          <a:xfrm flipV="1">
            <a:off x="4651192" y="3514372"/>
            <a:ext cx="358343" cy="4716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DE86644-2393-4F9B-BF4F-C93F3F377D6B}"/>
              </a:ext>
            </a:extLst>
          </p:cNvPr>
          <p:cNvCxnSpPr>
            <a:cxnSpLocks/>
            <a:stCxn id="35" idx="1"/>
            <a:endCxn id="31" idx="5"/>
          </p:cNvCxnSpPr>
          <p:nvPr/>
        </p:nvCxnSpPr>
        <p:spPr>
          <a:xfrm flipH="1" flipV="1">
            <a:off x="5379087" y="3514372"/>
            <a:ext cx="363248" cy="4781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91D0709-3036-448E-AA99-A520D641CAC1}"/>
              </a:ext>
            </a:extLst>
          </p:cNvPr>
          <p:cNvSpPr txBox="1"/>
          <p:nvPr/>
        </p:nvSpPr>
        <p:spPr>
          <a:xfrm>
            <a:off x="4318009" y="3586718"/>
            <a:ext cx="476250" cy="369332"/>
          </a:xfrm>
          <a:prstGeom prst="rect">
            <a:avLst/>
          </a:prstGeom>
          <a:noFill/>
        </p:spPr>
        <p:txBody>
          <a:bodyPr wrap="square" rtlCol="0">
            <a:spAutoFit/>
          </a:bodyPr>
          <a:lstStyle/>
          <a:p>
            <a:pPr algn="ctr"/>
            <a:r>
              <a:rPr lang="en-US" dirty="0"/>
              <a:t>W</a:t>
            </a:r>
            <a:r>
              <a:rPr lang="en-US" baseline="-25000" dirty="0"/>
              <a:t>1</a:t>
            </a:r>
          </a:p>
        </p:txBody>
      </p:sp>
      <p:sp>
        <p:nvSpPr>
          <p:cNvPr id="40" name="TextBox 39">
            <a:extLst>
              <a:ext uri="{FF2B5EF4-FFF2-40B4-BE49-F238E27FC236}">
                <a16:creationId xmlns:a16="http://schemas.microsoft.com/office/drawing/2014/main" id="{C1D2AFAB-C410-4B9F-BD71-CA051EDBEE86}"/>
              </a:ext>
            </a:extLst>
          </p:cNvPr>
          <p:cNvSpPr txBox="1"/>
          <p:nvPr/>
        </p:nvSpPr>
        <p:spPr>
          <a:xfrm>
            <a:off x="4822833" y="3612459"/>
            <a:ext cx="476250" cy="369332"/>
          </a:xfrm>
          <a:prstGeom prst="rect">
            <a:avLst/>
          </a:prstGeom>
          <a:noFill/>
        </p:spPr>
        <p:txBody>
          <a:bodyPr wrap="square" rtlCol="0">
            <a:spAutoFit/>
          </a:bodyPr>
          <a:lstStyle/>
          <a:p>
            <a:pPr algn="ctr"/>
            <a:r>
              <a:rPr lang="en-US" dirty="0"/>
              <a:t>W</a:t>
            </a:r>
            <a:r>
              <a:rPr lang="en-US" baseline="-25000" dirty="0"/>
              <a:t>2</a:t>
            </a:r>
          </a:p>
        </p:txBody>
      </p:sp>
      <p:sp>
        <p:nvSpPr>
          <p:cNvPr id="41" name="TextBox 40">
            <a:extLst>
              <a:ext uri="{FF2B5EF4-FFF2-40B4-BE49-F238E27FC236}">
                <a16:creationId xmlns:a16="http://schemas.microsoft.com/office/drawing/2014/main" id="{147575EC-986A-4A6E-8FBA-B31244A7D78A}"/>
              </a:ext>
            </a:extLst>
          </p:cNvPr>
          <p:cNvSpPr txBox="1"/>
          <p:nvPr/>
        </p:nvSpPr>
        <p:spPr>
          <a:xfrm>
            <a:off x="5232409" y="3673214"/>
            <a:ext cx="476250" cy="369332"/>
          </a:xfrm>
          <a:prstGeom prst="rect">
            <a:avLst/>
          </a:prstGeom>
          <a:noFill/>
        </p:spPr>
        <p:txBody>
          <a:bodyPr wrap="square" rtlCol="0">
            <a:spAutoFit/>
          </a:bodyPr>
          <a:lstStyle/>
          <a:p>
            <a:pPr algn="ctr"/>
            <a:r>
              <a:rPr lang="en-US" dirty="0"/>
              <a:t>W</a:t>
            </a:r>
            <a:r>
              <a:rPr lang="en-US" baseline="-25000" dirty="0"/>
              <a:t>3</a:t>
            </a:r>
          </a:p>
        </p:txBody>
      </p:sp>
    </p:spTree>
    <p:extLst>
      <p:ext uri="{BB962C8B-B14F-4D97-AF65-F5344CB8AC3E}">
        <p14:creationId xmlns:p14="http://schemas.microsoft.com/office/powerpoint/2010/main" val="329158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883953" cy="461665"/>
          </a:xfrm>
          <a:prstGeom prst="rect">
            <a:avLst/>
          </a:prstGeom>
          <a:noFill/>
        </p:spPr>
        <p:txBody>
          <a:bodyPr wrap="square" rtlCol="0">
            <a:spAutoFit/>
          </a:bodyPr>
          <a:lstStyle/>
          <a:p>
            <a:pPr algn="ctr"/>
            <a:r>
              <a:rPr lang="en-US" sz="2400" dirty="0"/>
              <a:t>t = 3</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5752906" y="3810556"/>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4856980" y="5099984"/>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
        <p:nvSpPr>
          <p:cNvPr id="32" name="Oval 31">
            <a:extLst>
              <a:ext uri="{FF2B5EF4-FFF2-40B4-BE49-F238E27FC236}">
                <a16:creationId xmlns:a16="http://schemas.microsoft.com/office/drawing/2014/main" id="{D6AE558D-364B-46A3-A6F0-6F6A1DBEBF4C}"/>
              </a:ext>
            </a:extLst>
          </p:cNvPr>
          <p:cNvSpPr/>
          <p:nvPr/>
        </p:nvSpPr>
        <p:spPr>
          <a:xfrm>
            <a:off x="4200198" y="302426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A68C58B-34C4-44C3-9B84-EE84A257533F}"/>
              </a:ext>
            </a:extLst>
          </p:cNvPr>
          <p:cNvSpPr/>
          <p:nvPr/>
        </p:nvSpPr>
        <p:spPr>
          <a:xfrm>
            <a:off x="4932998" y="303480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5043987-1D40-4F50-9DAC-EA7CFAA3B757}"/>
              </a:ext>
            </a:extLst>
          </p:cNvPr>
          <p:cNvSpPr/>
          <p:nvPr/>
        </p:nvSpPr>
        <p:spPr>
          <a:xfrm>
            <a:off x="5665798" y="3034803"/>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E4B94AF-BF58-45EE-ABF1-FC7772301639}"/>
              </a:ext>
            </a:extLst>
          </p:cNvPr>
          <p:cNvSpPr/>
          <p:nvPr/>
        </p:nvSpPr>
        <p:spPr>
          <a:xfrm>
            <a:off x="4932998" y="3908841"/>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9A85BE1-B89D-47F2-9663-D519E0AFF028}"/>
              </a:ext>
            </a:extLst>
          </p:cNvPr>
          <p:cNvSpPr/>
          <p:nvPr/>
        </p:nvSpPr>
        <p:spPr>
          <a:xfrm>
            <a:off x="5665798" y="3908841"/>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71C4E6E-3B25-421A-AB2E-E6100DB5D46F}"/>
              </a:ext>
            </a:extLst>
          </p:cNvPr>
          <p:cNvSpPr/>
          <p:nvPr/>
        </p:nvSpPr>
        <p:spPr>
          <a:xfrm>
            <a:off x="6370024" y="3908841"/>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A6D57B10-4154-447A-ABB9-0BFC2FBD9317}"/>
              </a:ext>
            </a:extLst>
          </p:cNvPr>
          <p:cNvCxnSpPr>
            <a:cxnSpLocks/>
            <a:stCxn id="47" idx="0"/>
            <a:endCxn id="43" idx="4"/>
          </p:cNvCxnSpPr>
          <p:nvPr/>
        </p:nvCxnSpPr>
        <p:spPr>
          <a:xfrm flipV="1">
            <a:off x="5927111" y="3556180"/>
            <a:ext cx="0" cy="3526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C7E99B9-5F80-43D0-ADEE-7D73A8ABAAF0}"/>
              </a:ext>
            </a:extLst>
          </p:cNvPr>
          <p:cNvCxnSpPr>
            <a:cxnSpLocks/>
            <a:stCxn id="46" idx="7"/>
            <a:endCxn id="43" idx="3"/>
          </p:cNvCxnSpPr>
          <p:nvPr/>
        </p:nvCxnSpPr>
        <p:spPr>
          <a:xfrm flipV="1">
            <a:off x="5379087" y="3479826"/>
            <a:ext cx="363248" cy="5053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1A79E87-B086-44B2-80F5-052E4ADB2310}"/>
              </a:ext>
            </a:extLst>
          </p:cNvPr>
          <p:cNvCxnSpPr>
            <a:cxnSpLocks/>
            <a:stCxn id="48" idx="1"/>
            <a:endCxn id="43" idx="5"/>
          </p:cNvCxnSpPr>
          <p:nvPr/>
        </p:nvCxnSpPr>
        <p:spPr>
          <a:xfrm flipH="1" flipV="1">
            <a:off x="6111887" y="3479826"/>
            <a:ext cx="334674" cy="5053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D72349-B076-4283-9A29-3E4DE39A9630}"/>
              </a:ext>
            </a:extLst>
          </p:cNvPr>
          <p:cNvSpPr txBox="1"/>
          <p:nvPr/>
        </p:nvSpPr>
        <p:spPr>
          <a:xfrm>
            <a:off x="5981231" y="3663973"/>
            <a:ext cx="476250" cy="369332"/>
          </a:xfrm>
          <a:prstGeom prst="rect">
            <a:avLst/>
          </a:prstGeom>
          <a:noFill/>
        </p:spPr>
        <p:txBody>
          <a:bodyPr wrap="square" rtlCol="0">
            <a:spAutoFit/>
          </a:bodyPr>
          <a:lstStyle/>
          <a:p>
            <a:pPr algn="ctr"/>
            <a:r>
              <a:rPr lang="en-US" dirty="0"/>
              <a:t>W</a:t>
            </a:r>
            <a:r>
              <a:rPr lang="en-US" baseline="-25000" dirty="0"/>
              <a:t>3</a:t>
            </a:r>
          </a:p>
        </p:txBody>
      </p:sp>
      <p:sp>
        <p:nvSpPr>
          <p:cNvPr id="53" name="TextBox 52">
            <a:extLst>
              <a:ext uri="{FF2B5EF4-FFF2-40B4-BE49-F238E27FC236}">
                <a16:creationId xmlns:a16="http://schemas.microsoft.com/office/drawing/2014/main" id="{3CBC737F-06CE-475A-8546-FF5CEF48A502}"/>
              </a:ext>
            </a:extLst>
          </p:cNvPr>
          <p:cNvSpPr txBox="1"/>
          <p:nvPr/>
        </p:nvSpPr>
        <p:spPr>
          <a:xfrm>
            <a:off x="5048574" y="3552786"/>
            <a:ext cx="476250" cy="369332"/>
          </a:xfrm>
          <a:prstGeom prst="rect">
            <a:avLst/>
          </a:prstGeom>
          <a:noFill/>
        </p:spPr>
        <p:txBody>
          <a:bodyPr wrap="square" rtlCol="0">
            <a:spAutoFit/>
          </a:bodyPr>
          <a:lstStyle/>
          <a:p>
            <a:pPr algn="ctr"/>
            <a:r>
              <a:rPr lang="en-US" dirty="0"/>
              <a:t>W</a:t>
            </a:r>
            <a:r>
              <a:rPr lang="en-US" baseline="-25000" dirty="0"/>
              <a:t>1</a:t>
            </a:r>
          </a:p>
        </p:txBody>
      </p:sp>
      <p:sp>
        <p:nvSpPr>
          <p:cNvPr id="54" name="TextBox 53">
            <a:extLst>
              <a:ext uri="{FF2B5EF4-FFF2-40B4-BE49-F238E27FC236}">
                <a16:creationId xmlns:a16="http://schemas.microsoft.com/office/drawing/2014/main" id="{94571C1E-A6D3-44A0-AC5D-ED5250FF01D5}"/>
              </a:ext>
            </a:extLst>
          </p:cNvPr>
          <p:cNvSpPr txBox="1"/>
          <p:nvPr/>
        </p:nvSpPr>
        <p:spPr>
          <a:xfrm>
            <a:off x="5509744" y="3577354"/>
            <a:ext cx="476250" cy="369332"/>
          </a:xfrm>
          <a:prstGeom prst="rect">
            <a:avLst/>
          </a:prstGeom>
          <a:noFill/>
        </p:spPr>
        <p:txBody>
          <a:bodyPr wrap="square" rtlCol="0">
            <a:spAutoFit/>
          </a:bodyPr>
          <a:lstStyle/>
          <a:p>
            <a:pPr algn="ctr"/>
            <a:r>
              <a:rPr lang="en-US" dirty="0"/>
              <a:t>W</a:t>
            </a:r>
            <a:r>
              <a:rPr lang="en-US" baseline="-25000" dirty="0"/>
              <a:t>2</a:t>
            </a:r>
          </a:p>
        </p:txBody>
      </p:sp>
    </p:spTree>
    <p:extLst>
      <p:ext uri="{BB962C8B-B14F-4D97-AF65-F5344CB8AC3E}">
        <p14:creationId xmlns:p14="http://schemas.microsoft.com/office/powerpoint/2010/main" val="135504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1158934" cy="461665"/>
          </a:xfrm>
          <a:prstGeom prst="rect">
            <a:avLst/>
          </a:prstGeom>
          <a:noFill/>
        </p:spPr>
        <p:txBody>
          <a:bodyPr wrap="square" rtlCol="0">
            <a:spAutoFit/>
          </a:bodyPr>
          <a:lstStyle/>
          <a:p>
            <a:pPr algn="ctr"/>
            <a:r>
              <a:rPr lang="en-US" sz="2400" dirty="0"/>
              <a:t>t = n - 2</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9362881" y="3816271"/>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8466955" y="5105699"/>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
        <p:nvSpPr>
          <p:cNvPr id="39" name="Oval 38">
            <a:extLst>
              <a:ext uri="{FF2B5EF4-FFF2-40B4-BE49-F238E27FC236}">
                <a16:creationId xmlns:a16="http://schemas.microsoft.com/office/drawing/2014/main" id="{0A482D57-9C62-4293-A497-BCBA4FE66266}"/>
              </a:ext>
            </a:extLst>
          </p:cNvPr>
          <p:cNvSpPr/>
          <p:nvPr/>
        </p:nvSpPr>
        <p:spPr>
          <a:xfrm>
            <a:off x="9243060" y="3038778"/>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906A9A9-E8CC-413E-8A81-5BE02DED4A39}"/>
              </a:ext>
            </a:extLst>
          </p:cNvPr>
          <p:cNvSpPr/>
          <p:nvPr/>
        </p:nvSpPr>
        <p:spPr>
          <a:xfrm>
            <a:off x="8542973"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6C77C4E-3F91-463E-B6DD-C7B07F4134CA}"/>
              </a:ext>
            </a:extLst>
          </p:cNvPr>
          <p:cNvSpPr/>
          <p:nvPr/>
        </p:nvSpPr>
        <p:spPr>
          <a:xfrm>
            <a:off x="9286234"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60C2A63-2647-4900-AC55-C50242D96E91}"/>
              </a:ext>
            </a:extLst>
          </p:cNvPr>
          <p:cNvSpPr/>
          <p:nvPr/>
        </p:nvSpPr>
        <p:spPr>
          <a:xfrm>
            <a:off x="9979999"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A7D9B27C-1B63-407D-A8E1-C38983122669}"/>
              </a:ext>
            </a:extLst>
          </p:cNvPr>
          <p:cNvCxnSpPr>
            <a:cxnSpLocks/>
            <a:stCxn id="41" idx="7"/>
            <a:endCxn id="39" idx="3"/>
          </p:cNvCxnSpPr>
          <p:nvPr/>
        </p:nvCxnSpPr>
        <p:spPr>
          <a:xfrm flipV="1">
            <a:off x="8989062" y="3483801"/>
            <a:ext cx="330535"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A6D7BF4-5FAA-4821-949D-F6D94655E68D}"/>
              </a:ext>
            </a:extLst>
          </p:cNvPr>
          <p:cNvCxnSpPr>
            <a:cxnSpLocks/>
            <a:stCxn id="44" idx="0"/>
            <a:endCxn id="39" idx="4"/>
          </p:cNvCxnSpPr>
          <p:nvPr/>
        </p:nvCxnSpPr>
        <p:spPr>
          <a:xfrm flipH="1" flipV="1">
            <a:off x="9504373" y="3560155"/>
            <a:ext cx="43174" cy="3665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D463989-8613-43E3-B1F6-52DCBBFC5CE2}"/>
              </a:ext>
            </a:extLst>
          </p:cNvPr>
          <p:cNvCxnSpPr>
            <a:cxnSpLocks/>
            <a:stCxn id="45" idx="1"/>
            <a:endCxn id="39" idx="5"/>
          </p:cNvCxnSpPr>
          <p:nvPr/>
        </p:nvCxnSpPr>
        <p:spPr>
          <a:xfrm flipH="1" flipV="1">
            <a:off x="9689149" y="3483801"/>
            <a:ext cx="367387"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12D17BF-FA86-4CC2-B84C-E8E595BDD0A1}"/>
              </a:ext>
            </a:extLst>
          </p:cNvPr>
          <p:cNvSpPr txBox="1"/>
          <p:nvPr/>
        </p:nvSpPr>
        <p:spPr>
          <a:xfrm>
            <a:off x="8617300" y="3623232"/>
            <a:ext cx="476250" cy="369332"/>
          </a:xfrm>
          <a:prstGeom prst="rect">
            <a:avLst/>
          </a:prstGeom>
          <a:noFill/>
        </p:spPr>
        <p:txBody>
          <a:bodyPr wrap="square" rtlCol="0">
            <a:spAutoFit/>
          </a:bodyPr>
          <a:lstStyle/>
          <a:p>
            <a:pPr algn="ctr"/>
            <a:r>
              <a:rPr lang="en-US" dirty="0"/>
              <a:t>W</a:t>
            </a:r>
            <a:r>
              <a:rPr lang="en-US" baseline="-25000" dirty="0"/>
              <a:t>1</a:t>
            </a:r>
          </a:p>
        </p:txBody>
      </p:sp>
      <p:sp>
        <p:nvSpPr>
          <p:cNvPr id="59" name="TextBox 58">
            <a:extLst>
              <a:ext uri="{FF2B5EF4-FFF2-40B4-BE49-F238E27FC236}">
                <a16:creationId xmlns:a16="http://schemas.microsoft.com/office/drawing/2014/main" id="{ADB13F17-06BD-4FFE-B4FF-85339AD7F880}"/>
              </a:ext>
            </a:extLst>
          </p:cNvPr>
          <p:cNvSpPr txBox="1"/>
          <p:nvPr/>
        </p:nvSpPr>
        <p:spPr>
          <a:xfrm>
            <a:off x="9081472" y="3592730"/>
            <a:ext cx="476250" cy="369332"/>
          </a:xfrm>
          <a:prstGeom prst="rect">
            <a:avLst/>
          </a:prstGeom>
          <a:noFill/>
        </p:spPr>
        <p:txBody>
          <a:bodyPr wrap="square" rtlCol="0">
            <a:spAutoFit/>
          </a:bodyPr>
          <a:lstStyle/>
          <a:p>
            <a:pPr algn="ctr"/>
            <a:r>
              <a:rPr lang="en-US" dirty="0"/>
              <a:t>W</a:t>
            </a:r>
            <a:r>
              <a:rPr lang="en-US" baseline="-25000" dirty="0"/>
              <a:t>2</a:t>
            </a:r>
          </a:p>
        </p:txBody>
      </p:sp>
      <p:sp>
        <p:nvSpPr>
          <p:cNvPr id="60" name="TextBox 59">
            <a:extLst>
              <a:ext uri="{FF2B5EF4-FFF2-40B4-BE49-F238E27FC236}">
                <a16:creationId xmlns:a16="http://schemas.microsoft.com/office/drawing/2014/main" id="{46A0BD59-51C7-4CFC-99F0-CB620FBF93F8}"/>
              </a:ext>
            </a:extLst>
          </p:cNvPr>
          <p:cNvSpPr txBox="1"/>
          <p:nvPr/>
        </p:nvSpPr>
        <p:spPr>
          <a:xfrm>
            <a:off x="9552167" y="3602233"/>
            <a:ext cx="476250" cy="369332"/>
          </a:xfrm>
          <a:prstGeom prst="rect">
            <a:avLst/>
          </a:prstGeom>
          <a:noFill/>
        </p:spPr>
        <p:txBody>
          <a:bodyPr wrap="square" rtlCol="0">
            <a:spAutoFit/>
          </a:bodyPr>
          <a:lstStyle/>
          <a:p>
            <a:pPr algn="ctr"/>
            <a:r>
              <a:rPr lang="en-US" dirty="0"/>
              <a:t>W</a:t>
            </a:r>
            <a:r>
              <a:rPr lang="en-US" baseline="-25000" dirty="0"/>
              <a:t>3</a:t>
            </a:r>
          </a:p>
        </p:txBody>
      </p:sp>
      <p:sp>
        <p:nvSpPr>
          <p:cNvPr id="61" name="Oval 60">
            <a:extLst>
              <a:ext uri="{FF2B5EF4-FFF2-40B4-BE49-F238E27FC236}">
                <a16:creationId xmlns:a16="http://schemas.microsoft.com/office/drawing/2014/main" id="{7A3D6B86-3042-4B4F-9B7D-4305F0CCCF37}"/>
              </a:ext>
            </a:extLst>
          </p:cNvPr>
          <p:cNvSpPr/>
          <p:nvPr/>
        </p:nvSpPr>
        <p:spPr>
          <a:xfrm>
            <a:off x="4200198" y="302426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277CA2C-0B60-47D2-A12F-5977CDE6D997}"/>
              </a:ext>
            </a:extLst>
          </p:cNvPr>
          <p:cNvSpPr/>
          <p:nvPr/>
        </p:nvSpPr>
        <p:spPr>
          <a:xfrm>
            <a:off x="4932998" y="303480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07E40A4-59F0-482E-937F-657C223D4D49}"/>
              </a:ext>
            </a:extLst>
          </p:cNvPr>
          <p:cNvSpPr/>
          <p:nvPr/>
        </p:nvSpPr>
        <p:spPr>
          <a:xfrm>
            <a:off x="5665369" y="3044642"/>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4DF3371-8953-46E3-BDDE-0DE8F7F5D0ED}"/>
              </a:ext>
            </a:extLst>
          </p:cNvPr>
          <p:cNvSpPr/>
          <p:nvPr/>
        </p:nvSpPr>
        <p:spPr>
          <a:xfrm>
            <a:off x="6359224" y="303569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4488295-DED1-4039-85A5-B6297362A142}"/>
              </a:ext>
            </a:extLst>
          </p:cNvPr>
          <p:cNvSpPr/>
          <p:nvPr/>
        </p:nvSpPr>
        <p:spPr>
          <a:xfrm>
            <a:off x="7078726" y="3049327"/>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EFE402A-830F-469F-B256-A69C01C5D834}"/>
              </a:ext>
            </a:extLst>
          </p:cNvPr>
          <p:cNvSpPr/>
          <p:nvPr/>
        </p:nvSpPr>
        <p:spPr>
          <a:xfrm>
            <a:off x="7772581" y="3055446"/>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19B8D20-BBE2-4106-9021-FF408DF2C915}"/>
              </a:ext>
            </a:extLst>
          </p:cNvPr>
          <p:cNvSpPr/>
          <p:nvPr/>
        </p:nvSpPr>
        <p:spPr>
          <a:xfrm>
            <a:off x="8518251" y="3033758"/>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96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lnSpcReduction="10000"/>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Mathematically, express 1-d convolution as a weighted sum over a set of discrete kernel values:</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4" y="3293710"/>
            <a:ext cx="11525250" cy="593823"/>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Segoe UI" panose="020B0502040204020203" pitchFamily="34" charset="0"/>
                <a:ea typeface="Segoe UI" panose="020B0502040204020203" pitchFamily="34" charset="0"/>
                <a:cs typeface="Segoe UI" panose="020B0502040204020203" pitchFamily="34" charset="0"/>
              </a:rPr>
              <a:t>Where:</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ADE590CA-3A76-459A-B1AD-E8B99616BCBF}"/>
              </a:ext>
            </a:extLst>
          </p:cNvPr>
          <p:cNvPicPr>
            <a:picLocks noChangeAspect="1"/>
          </p:cNvPicPr>
          <p:nvPr/>
        </p:nvPicPr>
        <p:blipFill>
          <a:blip r:embed="rId3"/>
          <a:stretch>
            <a:fillRect/>
          </a:stretch>
        </p:blipFill>
        <p:spPr>
          <a:xfrm>
            <a:off x="1520189" y="3779555"/>
            <a:ext cx="8315325" cy="457580"/>
          </a:xfrm>
          <a:prstGeom prst="rect">
            <a:avLst/>
          </a:prstGeom>
        </p:spPr>
      </p:pic>
      <p:pic>
        <p:nvPicPr>
          <p:cNvPr id="6" name="Picture 5">
            <a:extLst>
              <a:ext uri="{FF2B5EF4-FFF2-40B4-BE49-F238E27FC236}">
                <a16:creationId xmlns:a16="http://schemas.microsoft.com/office/drawing/2014/main" id="{8A2100CE-1D61-42BB-B12E-2BA6F0E039DF}"/>
              </a:ext>
            </a:extLst>
          </p:cNvPr>
          <p:cNvPicPr>
            <a:picLocks noChangeAspect="1"/>
          </p:cNvPicPr>
          <p:nvPr/>
        </p:nvPicPr>
        <p:blipFill>
          <a:blip r:embed="rId4"/>
          <a:stretch>
            <a:fillRect/>
          </a:stretch>
        </p:blipFill>
        <p:spPr>
          <a:xfrm>
            <a:off x="1520190" y="4299239"/>
            <a:ext cx="3629024" cy="368389"/>
          </a:xfrm>
          <a:prstGeom prst="rect">
            <a:avLst/>
          </a:prstGeom>
        </p:spPr>
      </p:pic>
      <p:pic>
        <p:nvPicPr>
          <p:cNvPr id="8" name="Picture 7">
            <a:extLst>
              <a:ext uri="{FF2B5EF4-FFF2-40B4-BE49-F238E27FC236}">
                <a16:creationId xmlns:a16="http://schemas.microsoft.com/office/drawing/2014/main" id="{A2C234E8-E19F-454C-BCE0-7854E98ADFA4}"/>
              </a:ext>
            </a:extLst>
          </p:cNvPr>
          <p:cNvPicPr>
            <a:picLocks noChangeAspect="1"/>
          </p:cNvPicPr>
          <p:nvPr/>
        </p:nvPicPr>
        <p:blipFill>
          <a:blip r:embed="rId5"/>
          <a:stretch>
            <a:fillRect/>
          </a:stretch>
        </p:blipFill>
        <p:spPr>
          <a:xfrm>
            <a:off x="1520189" y="4869560"/>
            <a:ext cx="4006215" cy="366327"/>
          </a:xfrm>
          <a:prstGeom prst="rect">
            <a:avLst/>
          </a:prstGeom>
        </p:spPr>
      </p:pic>
      <p:pic>
        <p:nvPicPr>
          <p:cNvPr id="9" name="Picture 8">
            <a:extLst>
              <a:ext uri="{FF2B5EF4-FFF2-40B4-BE49-F238E27FC236}">
                <a16:creationId xmlns:a16="http://schemas.microsoft.com/office/drawing/2014/main" id="{59556FF6-A974-4700-B882-E561EE5E9B65}"/>
              </a:ext>
            </a:extLst>
          </p:cNvPr>
          <p:cNvPicPr>
            <a:picLocks noChangeAspect="1"/>
          </p:cNvPicPr>
          <p:nvPr/>
        </p:nvPicPr>
        <p:blipFill>
          <a:blip r:embed="rId6"/>
          <a:stretch>
            <a:fillRect/>
          </a:stretch>
        </p:blipFill>
        <p:spPr>
          <a:xfrm>
            <a:off x="1520189" y="5300053"/>
            <a:ext cx="4377690" cy="370057"/>
          </a:xfrm>
          <a:prstGeom prst="rect">
            <a:avLst/>
          </a:prstGeom>
        </p:spPr>
      </p:pic>
      <p:pic>
        <p:nvPicPr>
          <p:cNvPr id="10" name="Picture 9">
            <a:extLst>
              <a:ext uri="{FF2B5EF4-FFF2-40B4-BE49-F238E27FC236}">
                <a16:creationId xmlns:a16="http://schemas.microsoft.com/office/drawing/2014/main" id="{4B6FBACD-3564-41DB-BD45-685BB87A2BB8}"/>
              </a:ext>
            </a:extLst>
          </p:cNvPr>
          <p:cNvPicPr>
            <a:picLocks noChangeAspect="1"/>
          </p:cNvPicPr>
          <p:nvPr/>
        </p:nvPicPr>
        <p:blipFill>
          <a:blip r:embed="rId7"/>
          <a:stretch>
            <a:fillRect/>
          </a:stretch>
        </p:blipFill>
        <p:spPr>
          <a:xfrm>
            <a:off x="1520190" y="5787771"/>
            <a:ext cx="7680960" cy="354506"/>
          </a:xfrm>
          <a:prstGeom prst="rect">
            <a:avLst/>
          </a:prstGeom>
        </p:spPr>
      </p:pic>
      <p:pic>
        <p:nvPicPr>
          <p:cNvPr id="12" name="Picture 11">
            <a:extLst>
              <a:ext uri="{FF2B5EF4-FFF2-40B4-BE49-F238E27FC236}">
                <a16:creationId xmlns:a16="http://schemas.microsoft.com/office/drawing/2014/main" id="{7EB0683B-1BF5-4A27-8F02-5860EB912CF7}"/>
              </a:ext>
            </a:extLst>
          </p:cNvPr>
          <p:cNvPicPr>
            <a:picLocks noChangeAspect="1"/>
          </p:cNvPicPr>
          <p:nvPr/>
        </p:nvPicPr>
        <p:blipFill>
          <a:blip r:embed="rId8"/>
          <a:stretch>
            <a:fillRect/>
          </a:stretch>
        </p:blipFill>
        <p:spPr>
          <a:xfrm>
            <a:off x="1520189" y="6130863"/>
            <a:ext cx="7566662" cy="571637"/>
          </a:xfrm>
          <a:prstGeom prst="rect">
            <a:avLst/>
          </a:prstGeom>
        </p:spPr>
      </p:pic>
      <p:pic>
        <p:nvPicPr>
          <p:cNvPr id="3" name="Picture 2">
            <a:extLst>
              <a:ext uri="{FF2B5EF4-FFF2-40B4-BE49-F238E27FC236}">
                <a16:creationId xmlns:a16="http://schemas.microsoft.com/office/drawing/2014/main" id="{8B7177F4-8986-4A4C-A26F-B137D2DCC61A}"/>
              </a:ext>
            </a:extLst>
          </p:cNvPr>
          <p:cNvPicPr>
            <a:picLocks noChangeAspect="1"/>
          </p:cNvPicPr>
          <p:nvPr/>
        </p:nvPicPr>
        <p:blipFill>
          <a:blip r:embed="rId9"/>
          <a:stretch>
            <a:fillRect/>
          </a:stretch>
        </p:blipFill>
        <p:spPr>
          <a:xfrm>
            <a:off x="2271712" y="1908013"/>
            <a:ext cx="6592254" cy="1462027"/>
          </a:xfrm>
          <a:prstGeom prst="rect">
            <a:avLst/>
          </a:prstGeom>
        </p:spPr>
      </p:pic>
    </p:spTree>
    <p:extLst>
      <p:ext uri="{BB962C8B-B14F-4D97-AF65-F5344CB8AC3E}">
        <p14:creationId xmlns:p14="http://schemas.microsoft.com/office/powerpoint/2010/main" val="250577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optimal to reduce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rPr>
              <a:t>Krizhevsky</a:t>
            </a:r>
            <a:r>
              <a:rPr lang="en-US" dirty="0">
                <a:latin typeface="+mj-lt"/>
                <a:cs typeface="Segoe UI" panose="020B0502040204020203" pitchFamily="34" charset="0"/>
              </a:rPr>
              <a:t> et. al. (2012) 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291792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endParaRPr lang="en-GB" sz="20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161" name="Title 1">
            <a:extLst>
              <a:ext uri="{FF2B5EF4-FFF2-40B4-BE49-F238E27FC236}">
                <a16:creationId xmlns:a16="http://schemas.microsoft.com/office/drawing/2014/main" id="{E1546780-72A4-427D-BFE0-B433E0D7CBF4}"/>
              </a:ext>
            </a:extLst>
          </p:cNvPr>
          <p:cNvSpPr txBox="1">
            <a:spLocks/>
          </p:cNvSpPr>
          <p:nvPr/>
        </p:nvSpPr>
        <p:spPr>
          <a:xfrm>
            <a:off x="296477" y="481238"/>
            <a:ext cx="11903845" cy="68361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4000">
                <a:latin typeface="Segoe"/>
              </a:rPr>
              <a:t>Convolutional Neural Networks</a:t>
            </a:r>
            <a:endParaRPr lang="en-US" sz="4000" dirty="0">
              <a:latin typeface="Segoe"/>
            </a:endParaRPr>
          </a:p>
        </p:txBody>
      </p:sp>
    </p:spTree>
    <p:extLst>
      <p:ext uri="{BB962C8B-B14F-4D97-AF65-F5344CB8AC3E}">
        <p14:creationId xmlns:p14="http://schemas.microsoft.com/office/powerpoint/2010/main" val="18637350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a:t>
            </a:r>
            <a:r>
              <a:rPr lang="en-GB" sz="2800">
                <a:latin typeface="Segoe UI" panose="020B0502040204020203" pitchFamily="34" charset="0"/>
                <a:ea typeface="Segoe UI" panose="020B0502040204020203" pitchFamily="34" charset="0"/>
                <a:cs typeface="Segoe UI" panose="020B0502040204020203" pitchFamily="34" charset="0"/>
              </a:rPr>
              <a:t>mirror image</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1 dimension</a:t>
            </a:r>
          </a:p>
        </p:txBody>
      </p:sp>
    </p:spTree>
    <p:extLst>
      <p:ext uri="{BB962C8B-B14F-4D97-AF65-F5344CB8AC3E}">
        <p14:creationId xmlns:p14="http://schemas.microsoft.com/office/powerpoint/2010/main" val="3006578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Time series data</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Text data</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Speech</a:t>
            </a:r>
          </a:p>
          <a:p>
            <a:r>
              <a:rPr lang="en-US" dirty="0">
                <a:latin typeface="Segoe UI" panose="020B0502040204020203" pitchFamily="34" charset="0"/>
                <a:ea typeface="Segoe UI" panose="020B0502040204020203" pitchFamily="34" charset="0"/>
                <a:cs typeface="Segoe UI" panose="020B0502040204020203" pitchFamily="34" charset="0"/>
              </a:rPr>
              <a:t>Convolution kernel is moved along the input tensor</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Kernel has a small span compared to dimension of input tensor</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At each step a weighted output value is computed</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Tree>
    <p:extLst>
      <p:ext uri="{BB962C8B-B14F-4D97-AF65-F5344CB8AC3E}">
        <p14:creationId xmlns:p14="http://schemas.microsoft.com/office/powerpoint/2010/main" val="232515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5263AA8-F44A-402E-9EDA-92644395A3D7}"/>
              </a:ext>
            </a:extLst>
          </p:cNvPr>
          <p:cNvSpPr/>
          <p:nvPr/>
        </p:nvSpPr>
        <p:spPr>
          <a:xfrm>
            <a:off x="4200198" y="3028720"/>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9BE50D-BE9E-4B1D-80A8-4E699E062C66}"/>
              </a:ext>
            </a:extLst>
          </p:cNvPr>
          <p:cNvSpPr/>
          <p:nvPr/>
        </p:nvSpPr>
        <p:spPr>
          <a:xfrm>
            <a:off x="3500111" y="3916692"/>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D11D51-1BEC-476B-9747-D7BE569236CD}"/>
              </a:ext>
            </a:extLst>
          </p:cNvPr>
          <p:cNvSpPr/>
          <p:nvPr/>
        </p:nvSpPr>
        <p:spPr>
          <a:xfrm>
            <a:off x="4204337" y="3906152"/>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968D26-4644-4C62-9333-6844970B1C10}"/>
              </a:ext>
            </a:extLst>
          </p:cNvPr>
          <p:cNvSpPr/>
          <p:nvPr/>
        </p:nvSpPr>
        <p:spPr>
          <a:xfrm>
            <a:off x="4937137" y="3916692"/>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322C0B6-923F-4950-958A-1357EDA4DE65}"/>
              </a:ext>
            </a:extLst>
          </p:cNvPr>
          <p:cNvCxnSpPr>
            <a:cxnSpLocks/>
            <a:stCxn id="18" idx="7"/>
            <a:endCxn id="16" idx="3"/>
          </p:cNvCxnSpPr>
          <p:nvPr/>
        </p:nvCxnSpPr>
        <p:spPr>
          <a:xfrm flipV="1">
            <a:off x="3946200" y="3473743"/>
            <a:ext cx="330535"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1C855D-61B4-4844-9763-EDB87FBD45AF}"/>
              </a:ext>
            </a:extLst>
          </p:cNvPr>
          <p:cNvCxnSpPr>
            <a:cxnSpLocks/>
            <a:stCxn id="19" idx="0"/>
            <a:endCxn id="16" idx="4"/>
          </p:cNvCxnSpPr>
          <p:nvPr/>
        </p:nvCxnSpPr>
        <p:spPr>
          <a:xfrm flipH="1" flipV="1">
            <a:off x="4461511" y="3550097"/>
            <a:ext cx="4139" cy="3560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C85D63-FF0E-4197-A89D-267628A134BF}"/>
              </a:ext>
            </a:extLst>
          </p:cNvPr>
          <p:cNvCxnSpPr>
            <a:cxnSpLocks/>
            <a:stCxn id="20" idx="1"/>
            <a:endCxn id="16" idx="5"/>
          </p:cNvCxnSpPr>
          <p:nvPr/>
        </p:nvCxnSpPr>
        <p:spPr>
          <a:xfrm flipH="1" flipV="1">
            <a:off x="4646287" y="3473743"/>
            <a:ext cx="367387"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4F268C0-9D23-42A8-8BC9-F4131C3A17A4}"/>
              </a:ext>
            </a:extLst>
          </p:cNvPr>
          <p:cNvSpPr txBox="1"/>
          <p:nvPr/>
        </p:nvSpPr>
        <p:spPr>
          <a:xfrm>
            <a:off x="3574438" y="3613174"/>
            <a:ext cx="476250" cy="369332"/>
          </a:xfrm>
          <a:prstGeom prst="rect">
            <a:avLst/>
          </a:prstGeom>
          <a:noFill/>
        </p:spPr>
        <p:txBody>
          <a:bodyPr wrap="square" rtlCol="0">
            <a:spAutoFit/>
          </a:bodyPr>
          <a:lstStyle/>
          <a:p>
            <a:pPr algn="ctr"/>
            <a:r>
              <a:rPr lang="en-US" dirty="0"/>
              <a:t>W</a:t>
            </a:r>
            <a:r>
              <a:rPr lang="en-US" baseline="-25000" dirty="0"/>
              <a:t>1</a:t>
            </a:r>
          </a:p>
        </p:txBody>
      </p:sp>
      <p:sp>
        <p:nvSpPr>
          <p:cNvPr id="25" name="TextBox 24">
            <a:extLst>
              <a:ext uri="{FF2B5EF4-FFF2-40B4-BE49-F238E27FC236}">
                <a16:creationId xmlns:a16="http://schemas.microsoft.com/office/drawing/2014/main" id="{9FF1FB54-ABE7-414F-A68E-C302AD627926}"/>
              </a:ext>
            </a:extLst>
          </p:cNvPr>
          <p:cNvSpPr txBox="1"/>
          <p:nvPr/>
        </p:nvSpPr>
        <p:spPr>
          <a:xfrm>
            <a:off x="4038610" y="3582672"/>
            <a:ext cx="476250" cy="369332"/>
          </a:xfrm>
          <a:prstGeom prst="rect">
            <a:avLst/>
          </a:prstGeom>
          <a:noFill/>
        </p:spPr>
        <p:txBody>
          <a:bodyPr wrap="square" rtlCol="0">
            <a:spAutoFit/>
          </a:bodyPr>
          <a:lstStyle/>
          <a:p>
            <a:pPr algn="ctr"/>
            <a:r>
              <a:rPr lang="en-US" dirty="0"/>
              <a:t>W</a:t>
            </a:r>
            <a:r>
              <a:rPr lang="en-US" baseline="-25000" dirty="0"/>
              <a:t>2</a:t>
            </a:r>
          </a:p>
        </p:txBody>
      </p:sp>
      <p:sp>
        <p:nvSpPr>
          <p:cNvPr id="26" name="TextBox 25">
            <a:extLst>
              <a:ext uri="{FF2B5EF4-FFF2-40B4-BE49-F238E27FC236}">
                <a16:creationId xmlns:a16="http://schemas.microsoft.com/office/drawing/2014/main" id="{06AF811E-A482-4B8A-9641-0FF1B76A119B}"/>
              </a:ext>
            </a:extLst>
          </p:cNvPr>
          <p:cNvSpPr txBox="1"/>
          <p:nvPr/>
        </p:nvSpPr>
        <p:spPr>
          <a:xfrm>
            <a:off x="4509305" y="3592175"/>
            <a:ext cx="476250" cy="369332"/>
          </a:xfrm>
          <a:prstGeom prst="rect">
            <a:avLst/>
          </a:prstGeom>
          <a:noFill/>
        </p:spPr>
        <p:txBody>
          <a:bodyPr wrap="square" rtlCol="0">
            <a:spAutoFit/>
          </a:bodyPr>
          <a:lstStyle/>
          <a:p>
            <a:pPr algn="ctr"/>
            <a:r>
              <a:rPr lang="en-US" dirty="0"/>
              <a:t>W</a:t>
            </a:r>
            <a:r>
              <a:rPr lang="en-US" baseline="-25000" dirty="0"/>
              <a:t>3</a:t>
            </a:r>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883953" cy="461665"/>
          </a:xfrm>
          <a:prstGeom prst="rect">
            <a:avLst/>
          </a:prstGeom>
          <a:noFill/>
        </p:spPr>
        <p:txBody>
          <a:bodyPr wrap="square" rtlCol="0">
            <a:spAutoFit/>
          </a:bodyPr>
          <a:lstStyle/>
          <a:p>
            <a:pPr algn="ctr"/>
            <a:r>
              <a:rPr lang="en-US" sz="2400" dirty="0"/>
              <a:t>t = 1</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4276845" y="3778128"/>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3380919" y="5067556"/>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Tree>
    <p:extLst>
      <p:ext uri="{BB962C8B-B14F-4D97-AF65-F5344CB8AC3E}">
        <p14:creationId xmlns:p14="http://schemas.microsoft.com/office/powerpoint/2010/main" val="378378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animBg="1"/>
      <p:bldP spid="13" grpId="0" animBg="1"/>
      <p:bldP spid="14" grpId="0" animBg="1"/>
      <p:bldP spid="16" grpId="0" animBg="1"/>
      <p:bldP spid="18" grpId="0" animBg="1"/>
      <p:bldP spid="19" grpId="0" animBg="1"/>
      <p:bldP spid="20" grpId="0" animBg="1"/>
      <p:bldP spid="24" grpId="0"/>
      <p:bldP spid="25" grpId="0"/>
      <p:bldP spid="26" grpId="0"/>
      <p:bldP spid="27" grpId="0"/>
      <p:bldP spid="28" grpId="0" animBg="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19525</TotalTime>
  <Words>2614</Words>
  <Application>Microsoft Office PowerPoint</Application>
  <PresentationFormat>Widescreen</PresentationFormat>
  <Paragraphs>539</Paragraphs>
  <Slides>70</Slides>
  <Notes>55</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70</vt:i4>
      </vt:variant>
    </vt:vector>
  </HeadingPairs>
  <TitlesOfParts>
    <vt:vector size="83" baseType="lpstr">
      <vt:lpstr>Arial</vt:lpstr>
      <vt:lpstr>Calibri</vt:lpstr>
      <vt:lpstr>Calibri Light</vt:lpstr>
      <vt:lpstr>Cambria Math</vt:lpstr>
      <vt:lpstr>Encode Sans Normal Black</vt:lpstr>
      <vt:lpstr>Lucida Grande</vt:lpstr>
      <vt:lpstr>Open Sans Light</vt:lpstr>
      <vt:lpstr>Segoe</vt:lpstr>
      <vt:lpstr>Segoe UI</vt:lpstr>
      <vt:lpstr>Segoe UI Light</vt:lpstr>
      <vt:lpstr>Wingdings</vt:lpstr>
      <vt:lpstr>1_Office Theme</vt:lpstr>
      <vt:lpstr>Office Theme</vt:lpstr>
      <vt:lpstr>PowerPoint Presentation</vt:lpstr>
      <vt:lpstr>Convolutional Neural Networks</vt:lpstr>
      <vt:lpstr>Convolutional Neural Networks</vt:lpstr>
      <vt:lpstr>Convolutional Neural Networks</vt:lpstr>
      <vt:lpstr>Convolutional Neural Networks</vt:lpstr>
      <vt:lpstr>Convolutional Neural Networks</vt:lpstr>
      <vt:lpstr>PowerPoint Presentation</vt:lpstr>
      <vt:lpstr>1-D Convolution</vt:lpstr>
      <vt:lpstr>1-D Convolution</vt:lpstr>
      <vt:lpstr>1-D Convolution</vt:lpstr>
      <vt:lpstr>1-D Convolution</vt:lpstr>
      <vt:lpstr>1-D Convolution</vt:lpstr>
      <vt:lpstr>1-D Convolution</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Transfer Learning</vt:lpstr>
      <vt:lpstr>Transfer Learning</vt:lpstr>
      <vt:lpstr>PowerPoint Presentation</vt:lpstr>
      <vt:lpstr>PowerPoint Presentation</vt:lpstr>
      <vt:lpstr>PowerPoint Presentation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675</cp:revision>
  <cp:lastPrinted>2019-03-15T21:07:42Z</cp:lastPrinted>
  <dcterms:created xsi:type="dcterms:W3CDTF">2013-02-15T23:12:42Z</dcterms:created>
  <dcterms:modified xsi:type="dcterms:W3CDTF">2022-04-16T19:35:37Z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