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8"/>
  </p:notesMasterIdLst>
  <p:handoutMasterIdLst>
    <p:handoutMasterId r:id="rId89"/>
  </p:handoutMasterIdLst>
  <p:sldIdLst>
    <p:sldId id="348" r:id="rId5"/>
    <p:sldId id="351" r:id="rId6"/>
    <p:sldId id="349" r:id="rId7"/>
    <p:sldId id="320" r:id="rId8"/>
    <p:sldId id="321" r:id="rId9"/>
    <p:sldId id="541" r:id="rId10"/>
    <p:sldId id="323" r:id="rId11"/>
    <p:sldId id="325" r:id="rId12"/>
    <p:sldId id="544" r:id="rId13"/>
    <p:sldId id="324" r:id="rId14"/>
    <p:sldId id="329" r:id="rId15"/>
    <p:sldId id="331" r:id="rId16"/>
    <p:sldId id="485" r:id="rId17"/>
    <p:sldId id="490" r:id="rId18"/>
    <p:sldId id="491" r:id="rId19"/>
    <p:sldId id="492" r:id="rId20"/>
    <p:sldId id="493" r:id="rId21"/>
    <p:sldId id="523" r:id="rId22"/>
    <p:sldId id="328" r:id="rId23"/>
    <p:sldId id="355" r:id="rId24"/>
    <p:sldId id="486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542" r:id="rId33"/>
    <p:sldId id="326" r:id="rId34"/>
    <p:sldId id="327" r:id="rId35"/>
    <p:sldId id="545" r:id="rId36"/>
    <p:sldId id="330" r:id="rId37"/>
    <p:sldId id="347" r:id="rId38"/>
    <p:sldId id="333" r:id="rId39"/>
    <p:sldId id="332" r:id="rId40"/>
    <p:sldId id="334" r:id="rId41"/>
    <p:sldId id="352" r:id="rId42"/>
    <p:sldId id="353" r:id="rId43"/>
    <p:sldId id="354" r:id="rId44"/>
    <p:sldId id="543" r:id="rId45"/>
    <p:sldId id="335" r:id="rId46"/>
    <p:sldId id="336" r:id="rId47"/>
    <p:sldId id="341" r:id="rId48"/>
    <p:sldId id="337" r:id="rId49"/>
    <p:sldId id="350" r:id="rId50"/>
    <p:sldId id="343" r:id="rId51"/>
    <p:sldId id="344" r:id="rId52"/>
    <p:sldId id="345" r:id="rId53"/>
    <p:sldId id="346" r:id="rId54"/>
    <p:sldId id="487" r:id="rId55"/>
    <p:sldId id="524" r:id="rId56"/>
    <p:sldId id="525" r:id="rId57"/>
    <p:sldId id="526" r:id="rId58"/>
    <p:sldId id="527" r:id="rId59"/>
    <p:sldId id="488" r:id="rId60"/>
    <p:sldId id="528" r:id="rId61"/>
    <p:sldId id="529" r:id="rId62"/>
    <p:sldId id="489" r:id="rId63"/>
    <p:sldId id="530" r:id="rId64"/>
    <p:sldId id="531" r:id="rId65"/>
    <p:sldId id="532" r:id="rId66"/>
    <p:sldId id="533" r:id="rId67"/>
    <p:sldId id="361" r:id="rId68"/>
    <p:sldId id="362" r:id="rId69"/>
    <p:sldId id="546" r:id="rId70"/>
    <p:sldId id="522" r:id="rId71"/>
    <p:sldId id="338" r:id="rId72"/>
    <p:sldId id="480" r:id="rId73"/>
    <p:sldId id="534" r:id="rId74"/>
    <p:sldId id="535" r:id="rId75"/>
    <p:sldId id="536" r:id="rId76"/>
    <p:sldId id="537" r:id="rId77"/>
    <p:sldId id="538" r:id="rId78"/>
    <p:sldId id="539" r:id="rId79"/>
    <p:sldId id="540" r:id="rId80"/>
    <p:sldId id="392" r:id="rId81"/>
    <p:sldId id="393" r:id="rId82"/>
    <p:sldId id="394" r:id="rId83"/>
    <p:sldId id="395" r:id="rId84"/>
    <p:sldId id="396" r:id="rId85"/>
    <p:sldId id="397" r:id="rId86"/>
    <p:sldId id="398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0" autoAdjust="0"/>
    <p:restoredTop sz="77273" autoAdjust="0"/>
  </p:normalViewPr>
  <p:slideViewPr>
    <p:cSldViewPr snapToGrid="0">
      <p:cViewPr>
        <p:scale>
          <a:sx n="67" d="100"/>
          <a:sy n="67" d="100"/>
        </p:scale>
        <p:origin x="590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0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05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01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09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79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1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74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02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29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0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2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63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1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88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4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59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50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15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1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91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6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85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8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Color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83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0757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9" r:id="rId2"/>
    <p:sldLayoutId id="2147483670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rsalakhu/papers/srivastava14a.pdf" TargetMode="Externa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02.03167.pdf" TargetMode="Externa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en.wikipedia.org/wiki/Newton%27s_method_in_optimization" TargetMode="Externa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1559859" y="2749176"/>
            <a:ext cx="6641166" cy="238326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Machine Learning 410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Lesson 4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tx1"/>
                </a:solidFill>
                <a:latin typeface="+mj-lt"/>
              </a:rPr>
              <a:t>Optimization  and Regularization for Deep Learning</a:t>
            </a:r>
          </a:p>
        </p:txBody>
      </p:sp>
      <p:sp>
        <p:nvSpPr>
          <p:cNvPr id="7" name="Subtitle 3"/>
          <p:cNvSpPr>
            <a:spLocks noGrp="1"/>
          </p:cNvSpPr>
          <p:nvPr>
            <p:ph type="subTitle" idx="1"/>
          </p:nvPr>
        </p:nvSpPr>
        <p:spPr>
          <a:xfrm>
            <a:off x="193270" y="5132437"/>
            <a:ext cx="11998729" cy="1725563"/>
          </a:xfrm>
        </p:spPr>
        <p:txBody>
          <a:bodyPr>
            <a:normAutofit/>
          </a:bodyPr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ACDB9-5DD8-4306-9047-37A6AED1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28" y="773392"/>
            <a:ext cx="6393643" cy="148552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FA61B47-3844-48A4-B7A6-E60C788D8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579" y="4274821"/>
            <a:ext cx="3874771" cy="258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2B0D5C-7C69-4360-8EE2-6BC453D0F7CC}"/>
              </a:ext>
            </a:extLst>
          </p:cNvPr>
          <p:cNvSpPr txBox="1"/>
          <p:nvPr/>
        </p:nvSpPr>
        <p:spPr>
          <a:xfrm>
            <a:off x="1324484" y="6534531"/>
            <a:ext cx="7315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2018, 2019, 2022 Stephen F Elston. All rights reserved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850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8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understand the Hessian matrix?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9748C-EDED-4AAB-AD86-7D400B7E4749}"/>
              </a:ext>
            </a:extLst>
          </p:cNvPr>
          <p:cNvSpPr txBox="1">
            <a:spLocks/>
          </p:cNvSpPr>
          <p:nvPr/>
        </p:nvSpPr>
        <p:spPr>
          <a:xfrm>
            <a:off x="267046" y="5120632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the matrix of all derivatives of the gradient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Properties of the Hessian determine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44212-239D-47F5-AC87-0B41B5A7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578" y="1331595"/>
            <a:ext cx="7039927" cy="356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0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03692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Let’s look at a solution for the convex optimization problem: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5766-B762-4202-BF0A-5C7EA254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52" y="1355693"/>
            <a:ext cx="11130496" cy="78728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A808-E10B-4B1E-A54E-3E25D5ACD065}"/>
              </a:ext>
            </a:extLst>
          </p:cNvPr>
          <p:cNvSpPr txBox="1">
            <a:spLocks/>
          </p:cNvSpPr>
          <p:nvPr/>
        </p:nvSpPr>
        <p:spPr>
          <a:xfrm>
            <a:off x="333374" y="2174462"/>
            <a:ext cx="11713153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a step size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rewrite the above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quadradic equation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DEAD4-CCD5-4CA2-9D50-AEFE2D9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358" y="2700105"/>
            <a:ext cx="6495097" cy="86014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143E7-C711-4F12-B23A-DE339F8108C7}"/>
              </a:ext>
            </a:extLst>
          </p:cNvPr>
          <p:cNvSpPr txBox="1">
            <a:spLocks/>
          </p:cNvSpPr>
          <p:nvPr/>
        </p:nvSpPr>
        <p:spPr>
          <a:xfrm>
            <a:off x="378696" y="3582388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occurs where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is 0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D41DE-0DA7-41ED-8F3E-976874D12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897" y="4212218"/>
            <a:ext cx="3878103" cy="60309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AF9C4-4E2C-465A-9B56-EFC83E84D33E}"/>
              </a:ext>
            </a:extLst>
          </p:cNvPr>
          <p:cNvSpPr txBox="1">
            <a:spLocks/>
          </p:cNvSpPr>
          <p:nvPr/>
        </p:nvSpPr>
        <p:spPr>
          <a:xfrm>
            <a:off x="378696" y="4688468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with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optimal step size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B063E0-9994-4A53-A92A-603B98FF7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570" y="5012453"/>
            <a:ext cx="2490788" cy="128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3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47165"/>
            <a:ext cx="11525250" cy="516367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Real-world loss functions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typically not convex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can be multiple minimums and maximums;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multi-modal loss function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globally optimal solution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hard!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reached by an optimizer depends on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starting value of W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we are happy with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good local solution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if not, the globally optimal solution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order optimization found to perform as well, or better, than second order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7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The L2 Regularization Method</a:t>
            </a:r>
          </a:p>
        </p:txBody>
      </p:sp>
    </p:spTree>
    <p:extLst>
      <p:ext uri="{BB962C8B-B14F-4D97-AF65-F5344CB8AC3E}">
        <p14:creationId xmlns:p14="http://schemas.microsoft.com/office/powerpoint/2010/main" val="2818794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is essential for complex ML models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Deep learning models require learning very large numbers of parameters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Even with large training datasets there are only a few samples per parameters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high chance of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over-fitting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ML  models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learn the training data too well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do not generalize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have poor response to input noise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To prevent over-fitting we apply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methods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  <a:blipFill>
                <a:blip r:embed="rId3"/>
                <a:stretch>
                  <a:fillRect l="-1058" t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32047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343386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or Euclidean norm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widely used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Over-fit models tend to have parameters (weights) with extreme 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One way to regularize models is to limit the values of the 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L2 norm of the model parameter 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add a small bias term to (greatly) reduce the variance</a:t>
            </a:r>
          </a:p>
        </p:txBody>
      </p:sp>
    </p:spTree>
    <p:extLst>
      <p:ext uri="{BB962C8B-B14F-4D97-AF65-F5344CB8AC3E}">
        <p14:creationId xmlns:p14="http://schemas.microsoft.com/office/powerpoint/2010/main" val="39525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12377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size of the model parameters is to constrain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B79A8-7BED-40C4-A2EF-1469FDD9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45" y="1784492"/>
            <a:ext cx="7577675" cy="123089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789D93-718F-4750-91FC-A2A4EBC2367F}"/>
              </a:ext>
            </a:extLst>
          </p:cNvPr>
          <p:cNvSpPr txBox="1">
            <a:spLocks/>
          </p:cNvSpPr>
          <p:nvPr/>
        </p:nvSpPr>
        <p:spPr>
          <a:xfrm>
            <a:off x="415074" y="306558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regularized loss function is then: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D771B-6145-433F-97CB-A93894EB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11" y="3600336"/>
            <a:ext cx="4280389" cy="5464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AF3582-C777-46B4-902F-5C6DDE05FDBB}"/>
              </a:ext>
            </a:extLst>
          </p:cNvPr>
          <p:cNvSpPr txBox="1">
            <a:spLocks/>
          </p:cNvSpPr>
          <p:nvPr/>
        </p:nvSpPr>
        <p:spPr>
          <a:xfrm>
            <a:off x="415074" y="4372211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</p:txBody>
      </p:sp>
    </p:spTree>
    <p:extLst>
      <p:ext uri="{BB962C8B-B14F-4D97-AF65-F5344CB8AC3E}">
        <p14:creationId xmlns:p14="http://schemas.microsoft.com/office/powerpoint/2010/main" val="415371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49150"/>
            <a:ext cx="11525250" cy="6456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61B3B3-40C8-4D52-93DF-51F747B0E473}"/>
              </a:ext>
            </a:extLst>
          </p:cNvPr>
          <p:cNvSpPr/>
          <p:nvPr/>
        </p:nvSpPr>
        <p:spPr bwMode="auto">
          <a:xfrm>
            <a:off x="4048370" y="2256203"/>
            <a:ext cx="3708400" cy="35052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9076E5-59DA-49C1-B1BB-81A5DBD05FC2}"/>
              </a:ext>
            </a:extLst>
          </p:cNvPr>
          <p:cNvCxnSpPr/>
          <p:nvPr/>
        </p:nvCxnSpPr>
        <p:spPr bwMode="auto">
          <a:xfrm>
            <a:off x="5902570" y="1900604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CCF9BF-DF5A-46BA-AB5C-2B4C3BB85667}"/>
              </a:ext>
            </a:extLst>
          </p:cNvPr>
          <p:cNvCxnSpPr/>
          <p:nvPr/>
        </p:nvCxnSpPr>
        <p:spPr bwMode="auto">
          <a:xfrm flipH="1">
            <a:off x="3489570" y="4008803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72040BB-E43B-465E-B5F5-CDC0479A4B6A}"/>
              </a:ext>
            </a:extLst>
          </p:cNvPr>
          <p:cNvSpPr txBox="1">
            <a:spLocks/>
          </p:cNvSpPr>
          <p:nvPr/>
        </p:nvSpPr>
        <p:spPr>
          <a:xfrm>
            <a:off x="5526033" y="1398953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7E4A36-5924-43C4-809F-7D1DFB854952}"/>
              </a:ext>
            </a:extLst>
          </p:cNvPr>
          <p:cNvSpPr txBox="1">
            <a:spLocks/>
          </p:cNvSpPr>
          <p:nvPr/>
        </p:nvSpPr>
        <p:spPr>
          <a:xfrm>
            <a:off x="8162413" y="3645067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B723FAF-73C4-4CB2-A562-66E36ADA4617}"/>
              </a:ext>
            </a:extLst>
          </p:cNvPr>
          <p:cNvSpPr txBox="1">
            <a:spLocks/>
          </p:cNvSpPr>
          <p:nvPr/>
        </p:nvSpPr>
        <p:spPr>
          <a:xfrm>
            <a:off x="1470271" y="5079840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r>
              <a:rPr lang="en-US" sz="2933" kern="0" baseline="30000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D4CF52-5E8C-484D-8D57-A5FD48868151}"/>
              </a:ext>
            </a:extLst>
          </p:cNvPr>
          <p:cNvCxnSpPr/>
          <p:nvPr/>
        </p:nvCxnSpPr>
        <p:spPr bwMode="auto">
          <a:xfrm flipV="1">
            <a:off x="3107383" y="4643804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9EA6A8-6535-4590-82CD-FD7C9EA72C03}"/>
              </a:ext>
            </a:extLst>
          </p:cNvPr>
          <p:cNvCxnSpPr>
            <a:endCxn id="27" idx="0"/>
          </p:cNvCxnSpPr>
          <p:nvPr/>
        </p:nvCxnSpPr>
        <p:spPr bwMode="auto">
          <a:xfrm flipV="1">
            <a:off x="5902570" y="2256204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BCAB8F-C56E-4151-B2B0-2FE1E1446BE8}"/>
              </a:ext>
            </a:extLst>
          </p:cNvPr>
          <p:cNvCxnSpPr>
            <a:endCxn id="27" idx="6"/>
          </p:cNvCxnSpPr>
          <p:nvPr/>
        </p:nvCxnSpPr>
        <p:spPr bwMode="auto">
          <a:xfrm flipV="1">
            <a:off x="5902570" y="4008804"/>
            <a:ext cx="1854200" cy="25401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89BBF3-2E72-454B-AC5F-5271D5819BBC}"/>
              </a:ext>
            </a:extLst>
          </p:cNvPr>
          <p:cNvCxnSpPr/>
          <p:nvPr/>
        </p:nvCxnSpPr>
        <p:spPr bwMode="auto">
          <a:xfrm flipH="1" flipV="1">
            <a:off x="4563215" y="2801252"/>
            <a:ext cx="1364756" cy="12329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8E981BE-FA5A-4FF0-9D0C-50F4CEFB53BF}"/>
              </a:ext>
            </a:extLst>
          </p:cNvPr>
          <p:cNvSpPr txBox="1">
            <a:spLocks/>
          </p:cNvSpPr>
          <p:nvPr/>
        </p:nvSpPr>
        <p:spPr>
          <a:xfrm>
            <a:off x="7841951" y="1922809"/>
            <a:ext cx="1944739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large</a:t>
            </a:r>
          </a:p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small</a:t>
            </a:r>
            <a:endParaRPr lang="en-US" sz="2933" kern="0" baseline="30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EA9B99-5BAC-45B1-9B35-ECA9FC3551E1}"/>
              </a:ext>
            </a:extLst>
          </p:cNvPr>
          <p:cNvCxnSpPr/>
          <p:nvPr/>
        </p:nvCxnSpPr>
        <p:spPr bwMode="auto">
          <a:xfrm flipH="1" flipV="1">
            <a:off x="7220095" y="4057733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C69C279-4AB0-404A-A64C-B4E34FCEBFFD}"/>
              </a:ext>
            </a:extLst>
          </p:cNvPr>
          <p:cNvSpPr txBox="1">
            <a:spLocks/>
          </p:cNvSpPr>
          <p:nvPr/>
        </p:nvSpPr>
        <p:spPr>
          <a:xfrm>
            <a:off x="3275885" y="1989875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~ 0</a:t>
            </a:r>
            <a:endParaRPr lang="en-US" sz="2933" kern="0" baseline="30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67A521-44E2-462E-8E7E-5FEB09AD6C7F}"/>
              </a:ext>
            </a:extLst>
          </p:cNvPr>
          <p:cNvCxnSpPr/>
          <p:nvPr/>
        </p:nvCxnSpPr>
        <p:spPr bwMode="auto">
          <a:xfrm>
            <a:off x="4620319" y="2419159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669C91-EFB7-4AD5-9FAE-304A146082A7}"/>
              </a:ext>
            </a:extLst>
          </p:cNvPr>
          <p:cNvSpPr txBox="1">
            <a:spLocks/>
          </p:cNvSpPr>
          <p:nvPr/>
        </p:nvSpPr>
        <p:spPr>
          <a:xfrm>
            <a:off x="2108990" y="3204715"/>
            <a:ext cx="180432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-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</a:t>
            </a:r>
            <a:endParaRPr lang="en-US" sz="2933" kern="0" baseline="30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126CF5-E28A-4859-9C76-051233A47DE6}"/>
              </a:ext>
            </a:extLst>
          </p:cNvPr>
          <p:cNvCxnSpPr/>
          <p:nvPr/>
        </p:nvCxnSpPr>
        <p:spPr bwMode="auto">
          <a:xfrm flipV="1">
            <a:off x="3743570" y="3373804"/>
            <a:ext cx="1320800" cy="18519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31FD2-A90B-47BB-892C-93EC687D7042}"/>
              </a:ext>
            </a:extLst>
          </p:cNvPr>
          <p:cNvCxnSpPr/>
          <p:nvPr/>
        </p:nvCxnSpPr>
        <p:spPr bwMode="auto">
          <a:xfrm flipV="1">
            <a:off x="5877172" y="3736652"/>
            <a:ext cx="1844516" cy="2975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0604D03-D95A-4C36-B1CF-87644B059A86}"/>
              </a:ext>
            </a:extLst>
          </p:cNvPr>
          <p:cNvSpPr txBox="1">
            <a:spLocks/>
          </p:cNvSpPr>
          <p:nvPr/>
        </p:nvSpPr>
        <p:spPr>
          <a:xfrm>
            <a:off x="8384926" y="4653088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~ 0</a:t>
            </a:r>
            <a:endParaRPr lang="en-US" sz="2933" kern="0" baseline="30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6A8580-62A5-4CD0-A174-BC9AA16D7E45}"/>
              </a:ext>
            </a:extLst>
          </p:cNvPr>
          <p:cNvCxnSpPr/>
          <p:nvPr/>
        </p:nvCxnSpPr>
        <p:spPr bwMode="auto">
          <a:xfrm flipH="1">
            <a:off x="6940789" y="2532928"/>
            <a:ext cx="955236" cy="1260219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97EDBAB-683D-434C-B1B7-6CC200DB0B69}"/>
              </a:ext>
            </a:extLst>
          </p:cNvPr>
          <p:cNvSpPr txBox="1">
            <a:spLocks/>
          </p:cNvSpPr>
          <p:nvPr/>
        </p:nvSpPr>
        <p:spPr>
          <a:xfrm>
            <a:off x="379514" y="6003441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is considered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soft constraint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20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31" grpId="0"/>
      <p:bldP spid="32" grpId="0"/>
      <p:bldP spid="37" grpId="0"/>
      <p:bldP spid="39" grpId="0"/>
      <p:bldP spid="41" grpId="0"/>
      <p:bldP spid="44" grpId="0"/>
      <p:bldP spid="4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93797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Constraint on model parameters binds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86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16251"/>
            <a:ext cx="11525250" cy="517278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goes by many names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published by Andrey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Tikonov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in late 1940s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Only published in English in 1977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Is known as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Tikhonov regularization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statistics literature often called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ridge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engineering literature is referred to 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pre-whitening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2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114425"/>
            <a:ext cx="11525250" cy="5806440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With millions of weights, we need highly efficient and reliable algorithms for gradient descent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NN problems are inherently over-parameterized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Overview of this module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Convergence properties </a:t>
            </a:r>
            <a:r>
              <a:rPr lang="en-GB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of optimizer </a:t>
            </a:r>
            <a:endParaRPr lang="en-GB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L2 regularization and eigenvalue methods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L1 regularization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Neural net specific regularization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727" y="11430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83834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0DB07-22AE-4C73-B341-36A31285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05" y="917972"/>
            <a:ext cx="5949315" cy="44619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DAF807-CAC3-4ED1-A725-2703C2AABF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7184" y="5528789"/>
            <a:ext cx="11338979" cy="10634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Plaque commemorating Andrey </a:t>
            </a:r>
            <a:r>
              <a:rPr lang="en-US" sz="2800" b="1" dirty="0"/>
              <a:t>Tikhonov  at Moscow Institute of Mathematics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429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Eigenvalues and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693252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linear model with feature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labels,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and parameter vector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written: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want to find a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normal equations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represent a computationally efficient approach: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A8566-87AE-47CC-BC16-971989FD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00" y="2477535"/>
            <a:ext cx="1440124" cy="398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65B20-C3A4-4FB1-8148-23D19052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510" y="3648478"/>
            <a:ext cx="1862086" cy="487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594" y="5424888"/>
            <a:ext cx="3338334" cy="56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9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n coefficients of the linear model are found with the normal equations: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solution requires finding the inverse of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symmetric n x n covariance matrix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matrix can be represented by its eigenvalue-eigenvector decomposition: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11" y="2357120"/>
            <a:ext cx="3557638" cy="597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296" y="5189542"/>
            <a:ext cx="2703224" cy="47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8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the inverse of the symmetric matrix with decomposition: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01" y="2055939"/>
            <a:ext cx="2510365" cy="443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51" y="2595887"/>
            <a:ext cx="3631009" cy="576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B0D85D-2189-413B-92B0-2E30D4DE8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954" y="3429000"/>
            <a:ext cx="5475211" cy="295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compute the inverse of the symmetric covariance matrix with decomposition: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(A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A)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-1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deficient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many machine learning problems are rank deficient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a rank deficient matrix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 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rank deficient matrix has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zero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matrix with m nonzero eigenvalues is said to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981" y="2437154"/>
            <a:ext cx="3660219" cy="58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3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l2 regularization we introduce a small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least-squares, or l2 minimization problem, is then: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solution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401F2-4AD0-4833-9709-CDBC4B41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17" y="2649670"/>
            <a:ext cx="5705856" cy="594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480" y="3982036"/>
            <a:ext cx="5156536" cy="5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5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inverse                              the eigenvalue matrix is:</a:t>
            </a: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Even for an eigenvalue,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of 0, the biased inverse becomes 1/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 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the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creates a ‘ridge’ of nonzero values on the diagonal ensuring the inverse exists and is stable.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F23EB-C123-4C53-BE63-37D16B14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680" y="1503422"/>
            <a:ext cx="2570480" cy="493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8C067D-8C7D-4F57-89A7-DFC0B2C7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32" y="2103278"/>
            <a:ext cx="6874964" cy="27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5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the bias-variance trade off of the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= 0, there is no bias, but variance can be high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large value of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, the inverse is stable and the variance is low, but the bias can be high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79" y="2056081"/>
            <a:ext cx="4841241" cy="5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8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Nature of Gradients</a:t>
            </a:r>
          </a:p>
        </p:txBody>
      </p:sp>
    </p:spTree>
    <p:extLst>
      <p:ext uri="{BB962C8B-B14F-4D97-AF65-F5344CB8AC3E}">
        <p14:creationId xmlns:p14="http://schemas.microsoft.com/office/powerpoint/2010/main" val="364493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474470"/>
            <a:ext cx="11525250" cy="5143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Training deep neural networks requires learning a large number parameters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Parameters are learned by gradient descent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Is an optimization 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Must be executed on a large scale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optimization problem is ill-posed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Can have slow convergence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May not have unique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But, a good solution is often good enough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Over parameterized optimisation problems require regularization  </a:t>
            </a:r>
          </a:p>
          <a:p>
            <a:pPr lvl="1"/>
            <a:r>
              <a:rPr lang="en-GB" sz="24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Regularization prevents over-fitting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0861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55279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05042"/>
            <a:ext cx="11525250" cy="61529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the behavior of the Hessian we need to examine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square matrix can be decomposed into eigenvalues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Q is the matrix of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eigenvectors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eigenvalues are a diagonal matrix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28BFD-DAEC-494C-B73F-13BD91B6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664" y="2160270"/>
            <a:ext cx="2069899" cy="494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41832-2712-468F-ADEB-FB706310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933" y="3813938"/>
            <a:ext cx="5416608" cy="260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5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7695" y="954405"/>
            <a:ext cx="11525250" cy="546353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Gradients determine the nature of convergence of optimizers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At convergence, the gradient must be zero along all dimensions 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the curvature of the quadradic surface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At a minimum the Hessian has positive curvature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At a maximum the Hessian has negative curvature 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4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54406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Some key properties of the Hessian matrix: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symmetric since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a convex loss function the Hessian has all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eigenvalues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definite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At a maximum point the Hessian has all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eigenvalues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definite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 Hessian has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some positive and some negative eigenvalues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at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saddle point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Saddle points are problematic since direction of descent to the minimum is unclear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If Hessian has some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very small eigenvalues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the gradient is low and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 will be slow</a:t>
            </a:r>
          </a:p>
          <a:p>
            <a:pPr marL="457046" lvl="1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D387D-17F5-4EFF-AF7C-169336C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0" y="1434465"/>
            <a:ext cx="2489835" cy="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96227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quadratic optimization, the rate of convergence is determined by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condition number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the Hessian: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9096-B87C-401F-8946-2932ED28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223" y="1696908"/>
            <a:ext cx="2509838" cy="8152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0CD835-ECC6-4F6B-BC14-191D5AF82D6F}"/>
              </a:ext>
            </a:extLst>
          </p:cNvPr>
          <p:cNvSpPr txBox="1">
            <a:spLocks/>
          </p:cNvSpPr>
          <p:nvPr/>
        </p:nvSpPr>
        <p:spPr>
          <a:xfrm>
            <a:off x="333375" y="2542150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BC602-8A27-4757-A33C-4502E9DB3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677" y="3553355"/>
            <a:ext cx="9196423" cy="4620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78A7E-FF46-4D8F-8863-5AE17B739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0677" y="3059833"/>
            <a:ext cx="8750653" cy="43568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3D985E-C230-454D-ACC2-7CD689E58E96}"/>
              </a:ext>
            </a:extLst>
          </p:cNvPr>
          <p:cNvSpPr txBox="1">
            <a:spLocks/>
          </p:cNvSpPr>
          <p:nvPr/>
        </p:nvSpPr>
        <p:spPr>
          <a:xfrm>
            <a:off x="333375" y="4114879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the condition number is close to 1.0, the Hessian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well conditioned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convergence will be fast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the condition number is large, the Hessian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ill-conditioned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convergence will be slow; gradient is flat in some dimensions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22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96227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Example of well-conditioned and ill-conditioned gradients: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4A3809-D589-4DFA-B7C9-DFC5628E8F65}"/>
              </a:ext>
            </a:extLst>
          </p:cNvPr>
          <p:cNvSpPr/>
          <p:nvPr/>
        </p:nvSpPr>
        <p:spPr>
          <a:xfrm rot="19365406">
            <a:off x="1529898" y="325589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DE8E6-77A6-4359-8394-DF04ADA5B6DE}"/>
              </a:ext>
            </a:extLst>
          </p:cNvPr>
          <p:cNvSpPr/>
          <p:nvPr/>
        </p:nvSpPr>
        <p:spPr>
          <a:xfrm rot="19365406">
            <a:off x="902470" y="2905849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3EED2DFC-4117-4814-B91F-E6C919A2E72C}"/>
              </a:ext>
            </a:extLst>
          </p:cNvPr>
          <p:cNvSpPr/>
          <p:nvPr/>
        </p:nvSpPr>
        <p:spPr>
          <a:xfrm rot="19365406">
            <a:off x="2289310" y="342749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A2881-DEE9-4450-8A3C-2948972CCAE6}"/>
              </a:ext>
            </a:extLst>
          </p:cNvPr>
          <p:cNvSpPr txBox="1"/>
          <p:nvPr/>
        </p:nvSpPr>
        <p:spPr>
          <a:xfrm>
            <a:off x="2070097" y="375309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DB7B79-BE37-4139-969D-C498051B98A0}"/>
              </a:ext>
            </a:extLst>
          </p:cNvPr>
          <p:cNvSpPr/>
          <p:nvPr/>
        </p:nvSpPr>
        <p:spPr>
          <a:xfrm rot="19511555">
            <a:off x="5732147" y="3410355"/>
            <a:ext cx="5520690" cy="30520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C2E1A6-C9AB-4D89-89EC-19FCC4274754}"/>
              </a:ext>
            </a:extLst>
          </p:cNvPr>
          <p:cNvSpPr/>
          <p:nvPr/>
        </p:nvSpPr>
        <p:spPr>
          <a:xfrm rot="19511555">
            <a:off x="4771024" y="3186894"/>
            <a:ext cx="7442935" cy="7668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9DFF26DE-FC7C-4B85-972B-0960634A3DE8}"/>
              </a:ext>
            </a:extLst>
          </p:cNvPr>
          <p:cNvSpPr/>
          <p:nvPr/>
        </p:nvSpPr>
        <p:spPr>
          <a:xfrm rot="19511555">
            <a:off x="8316731" y="3425048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28F1D-8B29-4885-A779-AA6C10579E80}"/>
              </a:ext>
            </a:extLst>
          </p:cNvPr>
          <p:cNvSpPr txBox="1"/>
          <p:nvPr/>
        </p:nvSpPr>
        <p:spPr>
          <a:xfrm rot="183839">
            <a:off x="8048326" y="366317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D2B8CB-6201-4397-8EDF-48AC90270902}"/>
              </a:ext>
            </a:extLst>
          </p:cNvPr>
          <p:cNvSpPr txBox="1">
            <a:spLocks/>
          </p:cNvSpPr>
          <p:nvPr/>
        </p:nvSpPr>
        <p:spPr>
          <a:xfrm>
            <a:off x="224674" y="5850556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C2721A8-71F4-4B28-BA08-CCC0D1807F84}"/>
              </a:ext>
            </a:extLst>
          </p:cNvPr>
          <p:cNvSpPr txBox="1">
            <a:spLocks/>
          </p:cNvSpPr>
          <p:nvPr/>
        </p:nvSpPr>
        <p:spPr>
          <a:xfrm>
            <a:off x="6503554" y="5828327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9" grpId="0"/>
      <p:bldP spid="23" grpId="0" animBg="1"/>
      <p:bldP spid="24" grpId="0" animBg="1"/>
      <p:bldP spid="26" grpId="0" animBg="1"/>
      <p:bldP spid="27" grpId="0"/>
      <p:bldP spid="28" grpId="0" build="p"/>
      <p:bldP spid="2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45820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no guarantee that the gradient of the loss function is well behaved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vanish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Flat spots in the gradient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Imagine a loss function with a long narrow valley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Slow convergence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explode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Sudden changes in the gradient; falling off a cliff!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Very large step; optimizer over-shoots the minimum point</a:t>
            </a:r>
          </a:p>
        </p:txBody>
      </p:sp>
    </p:spTree>
    <p:extLst>
      <p:ext uri="{BB962C8B-B14F-4D97-AF65-F5344CB8AC3E}">
        <p14:creationId xmlns:p14="http://schemas.microsoft.com/office/powerpoint/2010/main" val="34015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31026"/>
            <a:ext cx="11525250" cy="128067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happens to the eigenvalues of the Hessian?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an n layer NN with linear activation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is just the weight tensor, W, with eigen decomposition: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05F66-F336-492B-ACE9-0A018289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473" y="2640546"/>
            <a:ext cx="2037397" cy="57047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F4863B-45B9-4C6E-8F84-D1744A2CEF01}"/>
              </a:ext>
            </a:extLst>
          </p:cNvPr>
          <p:cNvSpPr txBox="1">
            <a:spLocks/>
          </p:cNvSpPr>
          <p:nvPr/>
        </p:nvSpPr>
        <p:spPr>
          <a:xfrm>
            <a:off x="459105" y="3250556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Multiplying the n weight tensors for the multi-layer NN:</a:t>
            </a:r>
          </a:p>
          <a:p>
            <a:pPr marL="0" indent="0">
              <a:buFont typeface="Arial" pitchFamily="34" charset="0"/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038AC-E5E0-4458-9CA7-00354D65EED6}"/>
              </a:ext>
            </a:extLst>
          </p:cNvPr>
          <p:cNvSpPr txBox="1">
            <a:spLocks/>
          </p:cNvSpPr>
          <p:nvPr/>
        </p:nvSpPr>
        <p:spPr>
          <a:xfrm>
            <a:off x="459105" y="4543243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&lt;&lt; 1.0, the gradient vanishes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&gt;&gt; 1.0, the gradient explodes</a:t>
            </a:r>
          </a:p>
          <a:p>
            <a:pPr marL="0" indent="0">
              <a:buFont typeface="Arial" pitchFamily="34" charset="0"/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111FC-35BD-4B24-B3E6-B8422038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38" y="3780266"/>
            <a:ext cx="4574857" cy="58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5850"/>
            <a:ext cx="11525250" cy="513036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can be done about extreme gradient problems?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vanishing gradient can be difficult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Normalization of input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is essential!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exploding gradients is easy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clipping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prevents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31285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9557" y="1011555"/>
            <a:ext cx="5944389" cy="51806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is well-behaved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 function</a:t>
            </a:r>
          </a:p>
          <a:p>
            <a:r>
              <a:rPr lang="en-US" sz="2400" dirty="0">
                <a:latin typeface="+mj-lt"/>
                <a:cs typeface="Segoe UI" panose="020B0502040204020203" pitchFamily="34" charset="0"/>
              </a:rPr>
              <a:t>Only 1 </a:t>
            </a:r>
            <a:r>
              <a:rPr lang="en-US" sz="24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400" dirty="0">
                <a:latin typeface="+mj-lt"/>
                <a:cs typeface="Segoe UI" panose="020B0502040204020203" pitchFamily="34" charset="0"/>
              </a:rPr>
              <a:t>From any starting point the gradient leads to global minimum</a:t>
            </a:r>
          </a:p>
          <a:p>
            <a:r>
              <a:rPr lang="en-US" sz="2400" dirty="0">
                <a:latin typeface="+mj-lt"/>
                <a:cs typeface="Segoe UI" panose="020B0502040204020203" pitchFamily="34" charset="0"/>
              </a:rPr>
              <a:t>Hessian is always </a:t>
            </a:r>
            <a:r>
              <a:rPr lang="en-US" sz="2400" b="1" dirty="0">
                <a:latin typeface="+mj-lt"/>
                <a:cs typeface="Segoe UI" panose="020B0502040204020203" pitchFamily="34" charset="0"/>
              </a:rPr>
              <a:t>positive definite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1C1AB-B7E1-450F-8C25-C883DD17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1" y="1134035"/>
            <a:ext cx="5472250" cy="45899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61730" y="570304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Poorly conditioned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FB9F315E-0DDE-4FEC-80AA-8013CD20410D}"/>
              </a:ext>
            </a:extLst>
          </p:cNvPr>
          <p:cNvSpPr/>
          <p:nvPr/>
        </p:nvSpPr>
        <p:spPr>
          <a:xfrm>
            <a:off x="2898770" y="3290047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3C1538-8732-4F66-A219-2942F73153DD}"/>
              </a:ext>
            </a:extLst>
          </p:cNvPr>
          <p:cNvSpPr/>
          <p:nvPr/>
        </p:nvSpPr>
        <p:spPr>
          <a:xfrm>
            <a:off x="1598295" y="3476625"/>
            <a:ext cx="1314450" cy="936911"/>
          </a:xfrm>
          <a:custGeom>
            <a:avLst/>
            <a:gdLst>
              <a:gd name="connsiteX0" fmla="*/ 0 w 1314450"/>
              <a:gd name="connsiteY0" fmla="*/ 861060 h 936911"/>
              <a:gd name="connsiteX1" fmla="*/ 57150 w 1314450"/>
              <a:gd name="connsiteY1" fmla="*/ 902970 h 936911"/>
              <a:gd name="connsiteX2" fmla="*/ 100965 w 1314450"/>
              <a:gd name="connsiteY2" fmla="*/ 933450 h 936911"/>
              <a:gd name="connsiteX3" fmla="*/ 167640 w 1314450"/>
              <a:gd name="connsiteY3" fmla="*/ 933450 h 936911"/>
              <a:gd name="connsiteX4" fmla="*/ 213360 w 1314450"/>
              <a:gd name="connsiteY4" fmla="*/ 908685 h 936911"/>
              <a:gd name="connsiteX5" fmla="*/ 283845 w 1314450"/>
              <a:gd name="connsiteY5" fmla="*/ 849630 h 936911"/>
              <a:gd name="connsiteX6" fmla="*/ 716280 w 1314450"/>
              <a:gd name="connsiteY6" fmla="*/ 495300 h 936911"/>
              <a:gd name="connsiteX7" fmla="*/ 1314450 w 1314450"/>
              <a:gd name="connsiteY7" fmla="*/ 0 h 93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4450" h="936911">
                <a:moveTo>
                  <a:pt x="0" y="861060"/>
                </a:moveTo>
                <a:lnTo>
                  <a:pt x="57150" y="902970"/>
                </a:lnTo>
                <a:cubicBezTo>
                  <a:pt x="73977" y="915035"/>
                  <a:pt x="82550" y="928370"/>
                  <a:pt x="100965" y="933450"/>
                </a:cubicBezTo>
                <a:cubicBezTo>
                  <a:pt x="119380" y="938530"/>
                  <a:pt x="148908" y="937577"/>
                  <a:pt x="167640" y="933450"/>
                </a:cubicBezTo>
                <a:cubicBezTo>
                  <a:pt x="186372" y="929323"/>
                  <a:pt x="193993" y="922655"/>
                  <a:pt x="213360" y="908685"/>
                </a:cubicBezTo>
                <a:cubicBezTo>
                  <a:pt x="232727" y="894715"/>
                  <a:pt x="283845" y="849630"/>
                  <a:pt x="283845" y="849630"/>
                </a:cubicBezTo>
                <a:lnTo>
                  <a:pt x="716280" y="495300"/>
                </a:lnTo>
                <a:lnTo>
                  <a:pt x="131445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08" y="1220210"/>
            <a:ext cx="5622527" cy="4272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4518" y="926352"/>
            <a:ext cx="5940245" cy="528986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Possibly many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local minimums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Minimum found with gradient descent depends on starting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A good minimum may be good enough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positive definite at any minimum, but globally who knows?? 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4836" y="561785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FD08F13-9D3B-48C1-9E18-31041125B9AA}"/>
              </a:ext>
            </a:extLst>
          </p:cNvPr>
          <p:cNvSpPr/>
          <p:nvPr/>
        </p:nvSpPr>
        <p:spPr>
          <a:xfrm>
            <a:off x="4408916" y="3172012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BFBD1464-24D5-4921-96FE-679369956653}"/>
              </a:ext>
            </a:extLst>
          </p:cNvPr>
          <p:cNvSpPr/>
          <p:nvPr/>
        </p:nvSpPr>
        <p:spPr>
          <a:xfrm rot="19128044">
            <a:off x="1936794" y="3172012"/>
            <a:ext cx="251012" cy="256988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A7CB67-1F7E-4FE3-8565-F601F798CA84}"/>
              </a:ext>
            </a:extLst>
          </p:cNvPr>
          <p:cNvSpPr/>
          <p:nvPr/>
        </p:nvSpPr>
        <p:spPr>
          <a:xfrm>
            <a:off x="1605041" y="3394710"/>
            <a:ext cx="363870" cy="786765"/>
          </a:xfrm>
          <a:custGeom>
            <a:avLst/>
            <a:gdLst>
              <a:gd name="connsiteX0" fmla="*/ 238140 w 363870"/>
              <a:gd name="connsiteY0" fmla="*/ 786765 h 786765"/>
              <a:gd name="connsiteX1" fmla="*/ 116220 w 363870"/>
              <a:gd name="connsiteY1" fmla="*/ 643890 h 786765"/>
              <a:gd name="connsiteX2" fmla="*/ 38115 w 363870"/>
              <a:gd name="connsiteY2" fmla="*/ 510540 h 786765"/>
              <a:gd name="connsiteX3" fmla="*/ 15 w 363870"/>
              <a:gd name="connsiteY3" fmla="*/ 384810 h 786765"/>
              <a:gd name="connsiteX4" fmla="*/ 41925 w 363870"/>
              <a:gd name="connsiteY4" fmla="*/ 285750 h 786765"/>
              <a:gd name="connsiteX5" fmla="*/ 144795 w 363870"/>
              <a:gd name="connsiteY5" fmla="*/ 171450 h 786765"/>
              <a:gd name="connsiteX6" fmla="*/ 278145 w 363870"/>
              <a:gd name="connsiteY6" fmla="*/ 59055 h 786765"/>
              <a:gd name="connsiteX7" fmla="*/ 363870 w 363870"/>
              <a:gd name="connsiteY7" fmla="*/ 0 h 78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870" h="786765">
                <a:moveTo>
                  <a:pt x="238140" y="786765"/>
                </a:moveTo>
                <a:cubicBezTo>
                  <a:pt x="193848" y="738346"/>
                  <a:pt x="149557" y="689927"/>
                  <a:pt x="116220" y="643890"/>
                </a:cubicBezTo>
                <a:cubicBezTo>
                  <a:pt x="82882" y="597852"/>
                  <a:pt x="57483" y="553720"/>
                  <a:pt x="38115" y="510540"/>
                </a:cubicBezTo>
                <a:cubicBezTo>
                  <a:pt x="18747" y="467360"/>
                  <a:pt x="-620" y="422275"/>
                  <a:pt x="15" y="384810"/>
                </a:cubicBezTo>
                <a:cubicBezTo>
                  <a:pt x="650" y="347345"/>
                  <a:pt x="17795" y="321310"/>
                  <a:pt x="41925" y="285750"/>
                </a:cubicBezTo>
                <a:cubicBezTo>
                  <a:pt x="66055" y="250190"/>
                  <a:pt x="105425" y="209232"/>
                  <a:pt x="144795" y="171450"/>
                </a:cubicBezTo>
                <a:cubicBezTo>
                  <a:pt x="184165" y="133667"/>
                  <a:pt x="241633" y="87630"/>
                  <a:pt x="278145" y="59055"/>
                </a:cubicBezTo>
                <a:cubicBezTo>
                  <a:pt x="314657" y="30480"/>
                  <a:pt x="339263" y="15240"/>
                  <a:pt x="363870" y="0"/>
                </a:cubicBez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9D7A16-72A9-4B4D-9287-8C2CB48B6602}"/>
              </a:ext>
            </a:extLst>
          </p:cNvPr>
          <p:cNvSpPr/>
          <p:nvPr/>
        </p:nvSpPr>
        <p:spPr>
          <a:xfrm>
            <a:off x="2585085" y="3394710"/>
            <a:ext cx="1819275" cy="914765"/>
          </a:xfrm>
          <a:custGeom>
            <a:avLst/>
            <a:gdLst>
              <a:gd name="connsiteX0" fmla="*/ 0 w 1819275"/>
              <a:gd name="connsiteY0" fmla="*/ 775335 h 914765"/>
              <a:gd name="connsiteX1" fmla="*/ 169545 w 1819275"/>
              <a:gd name="connsiteY1" fmla="*/ 859155 h 914765"/>
              <a:gd name="connsiteX2" fmla="*/ 291465 w 1819275"/>
              <a:gd name="connsiteY2" fmla="*/ 899160 h 914765"/>
              <a:gd name="connsiteX3" fmla="*/ 396240 w 1819275"/>
              <a:gd name="connsiteY3" fmla="*/ 914400 h 914765"/>
              <a:gd name="connsiteX4" fmla="*/ 581025 w 1819275"/>
              <a:gd name="connsiteY4" fmla="*/ 885825 h 914765"/>
              <a:gd name="connsiteX5" fmla="*/ 695325 w 1819275"/>
              <a:gd name="connsiteY5" fmla="*/ 834390 h 914765"/>
              <a:gd name="connsiteX6" fmla="*/ 744855 w 1819275"/>
              <a:gd name="connsiteY6" fmla="*/ 794385 h 914765"/>
              <a:gd name="connsiteX7" fmla="*/ 1089660 w 1819275"/>
              <a:gd name="connsiteY7" fmla="*/ 548640 h 914765"/>
              <a:gd name="connsiteX8" fmla="*/ 1624965 w 1819275"/>
              <a:gd name="connsiteY8" fmla="*/ 144780 h 914765"/>
              <a:gd name="connsiteX9" fmla="*/ 1819275 w 1819275"/>
              <a:gd name="connsiteY9" fmla="*/ 0 h 91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275" h="914765">
                <a:moveTo>
                  <a:pt x="0" y="775335"/>
                </a:moveTo>
                <a:cubicBezTo>
                  <a:pt x="60484" y="806926"/>
                  <a:pt x="120968" y="838518"/>
                  <a:pt x="169545" y="859155"/>
                </a:cubicBezTo>
                <a:cubicBezTo>
                  <a:pt x="218122" y="879792"/>
                  <a:pt x="253683" y="889953"/>
                  <a:pt x="291465" y="899160"/>
                </a:cubicBezTo>
                <a:cubicBezTo>
                  <a:pt x="329247" y="908367"/>
                  <a:pt x="347980" y="916622"/>
                  <a:pt x="396240" y="914400"/>
                </a:cubicBezTo>
                <a:cubicBezTo>
                  <a:pt x="444500" y="912178"/>
                  <a:pt x="531177" y="899160"/>
                  <a:pt x="581025" y="885825"/>
                </a:cubicBezTo>
                <a:cubicBezTo>
                  <a:pt x="630873" y="872490"/>
                  <a:pt x="668020" y="849630"/>
                  <a:pt x="695325" y="834390"/>
                </a:cubicBezTo>
                <a:cubicBezTo>
                  <a:pt x="722630" y="819150"/>
                  <a:pt x="679133" y="842010"/>
                  <a:pt x="744855" y="794385"/>
                </a:cubicBezTo>
                <a:cubicBezTo>
                  <a:pt x="810578" y="746760"/>
                  <a:pt x="942975" y="656907"/>
                  <a:pt x="1089660" y="548640"/>
                </a:cubicBezTo>
                <a:cubicBezTo>
                  <a:pt x="1236345" y="440373"/>
                  <a:pt x="1624965" y="144780"/>
                  <a:pt x="1624965" y="144780"/>
                </a:cubicBezTo>
                <a:lnTo>
                  <a:pt x="1819275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 animBg="1"/>
      <p:bldP spid="8" grpId="0" animBg="1"/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77" y="328838"/>
            <a:ext cx="11903845" cy="683617"/>
          </a:xfrm>
        </p:spPr>
        <p:txBody>
          <a:bodyPr/>
          <a:lstStyle/>
          <a:p>
            <a:r>
              <a:rPr lang="en-US" dirty="0">
                <a:latin typeface="Segoe"/>
              </a:rPr>
              <a:t>Optimization for Deep Neural Networks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4AA2-491A-4858-A66F-74462B855A2F}"/>
              </a:ext>
            </a:extLst>
          </p:cNvPr>
          <p:cNvSpPr txBox="1"/>
          <p:nvPr/>
        </p:nvSpPr>
        <p:spPr>
          <a:xfrm>
            <a:off x="213528" y="2268703"/>
            <a:ext cx="186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Input  = 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4C4DBF-1AC1-4E8C-BF25-211A5D85F558}"/>
              </a:ext>
            </a:extLst>
          </p:cNvPr>
          <p:cNvSpPr/>
          <p:nvPr/>
        </p:nvSpPr>
        <p:spPr>
          <a:xfrm>
            <a:off x="2475272" y="1651802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4FC689-E8D2-40C9-95EE-6B4E0CE7BDC1}"/>
              </a:ext>
            </a:extLst>
          </p:cNvPr>
          <p:cNvSpPr/>
          <p:nvPr/>
        </p:nvSpPr>
        <p:spPr>
          <a:xfrm>
            <a:off x="2512870" y="4587622"/>
            <a:ext cx="3078258" cy="19001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Learning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249DF1-4BB7-442D-B21F-096288582DE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602736" y="2590211"/>
            <a:ext cx="493264" cy="129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F7BDDD-AD78-4677-BB0A-8DD6CA4B7B36}"/>
              </a:ext>
            </a:extLst>
          </p:cNvPr>
          <p:cNvCxnSpPr>
            <a:cxnSpLocks/>
          </p:cNvCxnSpPr>
          <p:nvPr/>
        </p:nvCxnSpPr>
        <p:spPr>
          <a:xfrm>
            <a:off x="1985330" y="2561091"/>
            <a:ext cx="489941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3FD71D-B9AF-4A22-8AE9-273CA5F30F4F}"/>
              </a:ext>
            </a:extLst>
          </p:cNvPr>
          <p:cNvCxnSpPr>
            <a:cxnSpLocks/>
          </p:cNvCxnSpPr>
          <p:nvPr/>
        </p:nvCxnSpPr>
        <p:spPr>
          <a:xfrm>
            <a:off x="3593066" y="3551909"/>
            <a:ext cx="0" cy="10763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F8F7E6-5813-4699-A5A7-B59C385A6891}"/>
              </a:ext>
            </a:extLst>
          </p:cNvPr>
          <p:cNvCxnSpPr>
            <a:cxnSpLocks/>
          </p:cNvCxnSpPr>
          <p:nvPr/>
        </p:nvCxnSpPr>
        <p:spPr>
          <a:xfrm flipH="1" flipV="1">
            <a:off x="4667460" y="3551909"/>
            <a:ext cx="5804" cy="10357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CA2614-66BF-466F-83C1-F08A292D7BF7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5591128" y="5537675"/>
            <a:ext cx="2068604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A73430-D6F2-4E27-A3DE-CDFF8766B213}"/>
              </a:ext>
            </a:extLst>
          </p:cNvPr>
          <p:cNvCxnSpPr>
            <a:cxnSpLocks/>
          </p:cNvCxnSpPr>
          <p:nvPr/>
        </p:nvCxnSpPr>
        <p:spPr>
          <a:xfrm>
            <a:off x="7659732" y="3540264"/>
            <a:ext cx="0" cy="1997411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1BCC676-316F-46C7-BA99-ACC5D692A6EE}"/>
              </a:ext>
            </a:extLst>
          </p:cNvPr>
          <p:cNvSpPr/>
          <p:nvPr/>
        </p:nvSpPr>
        <p:spPr>
          <a:xfrm>
            <a:off x="6096000" y="1653128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Inference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5EA8E0-B27E-4990-95D4-3BE21EEA9995}"/>
              </a:ext>
            </a:extLst>
          </p:cNvPr>
          <p:cNvCxnSpPr>
            <a:cxnSpLocks/>
          </p:cNvCxnSpPr>
          <p:nvPr/>
        </p:nvCxnSpPr>
        <p:spPr>
          <a:xfrm flipV="1">
            <a:off x="9223464" y="2596696"/>
            <a:ext cx="493264" cy="64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9AA202-14F9-4A7F-BEC9-37E55487D22B}"/>
              </a:ext>
            </a:extLst>
          </p:cNvPr>
          <p:cNvSpPr txBox="1"/>
          <p:nvPr/>
        </p:nvSpPr>
        <p:spPr>
          <a:xfrm>
            <a:off x="9782951" y="2297823"/>
            <a:ext cx="222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 = Y</a:t>
            </a:r>
          </a:p>
        </p:txBody>
      </p:sp>
    </p:spTree>
    <p:extLst>
      <p:ext uri="{BB962C8B-B14F-4D97-AF65-F5344CB8AC3E}">
        <p14:creationId xmlns:p14="http://schemas.microsoft.com/office/powerpoint/2010/main" val="402752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6" grpId="0" animBg="1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8306" y="925830"/>
            <a:ext cx="5886457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Can get stuck at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saddle point!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Gradient is ambiguous at saddle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not positive definite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5142" y="5647200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4" y="1220210"/>
            <a:ext cx="5622527" cy="4272166"/>
          </a:xfrm>
          <a:prstGeom prst="rect">
            <a:avLst/>
          </a:prstGeom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B3909A94-6B91-437F-BC2B-66B95DAC48DA}"/>
              </a:ext>
            </a:extLst>
          </p:cNvPr>
          <p:cNvSpPr/>
          <p:nvPr/>
        </p:nvSpPr>
        <p:spPr>
          <a:xfrm>
            <a:off x="3054432" y="3227799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F12E40-2E42-4B77-960F-2F46502F170A}"/>
              </a:ext>
            </a:extLst>
          </p:cNvPr>
          <p:cNvCxnSpPr>
            <a:cxnSpLocks/>
          </p:cNvCxnSpPr>
          <p:nvPr/>
        </p:nvCxnSpPr>
        <p:spPr>
          <a:xfrm>
            <a:off x="3228681" y="3356293"/>
            <a:ext cx="212413" cy="1981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4A0DD6-251E-4758-8998-FCBAF4894024}"/>
              </a:ext>
            </a:extLst>
          </p:cNvPr>
          <p:cNvCxnSpPr>
            <a:cxnSpLocks/>
          </p:cNvCxnSpPr>
          <p:nvPr/>
        </p:nvCxnSpPr>
        <p:spPr>
          <a:xfrm flipH="1" flipV="1">
            <a:off x="2854036" y="3172012"/>
            <a:ext cx="257985" cy="1284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64A174-D7D6-4166-95BA-180BC27E3CE2}"/>
              </a:ext>
            </a:extLst>
          </p:cNvPr>
          <p:cNvSpPr txBox="1">
            <a:spLocks/>
          </p:cNvSpPr>
          <p:nvPr/>
        </p:nvSpPr>
        <p:spPr>
          <a:xfrm>
            <a:off x="3285145" y="3356293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173BDA-736D-493B-96BF-F9C4DB513E0E}"/>
              </a:ext>
            </a:extLst>
          </p:cNvPr>
          <p:cNvSpPr txBox="1">
            <a:spLocks/>
          </p:cNvSpPr>
          <p:nvPr/>
        </p:nvSpPr>
        <p:spPr>
          <a:xfrm>
            <a:off x="2576781" y="2892322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00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5" grpId="0" uiExpand="1" build="p"/>
      <p:bldP spid="16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Gradient Descent </a:t>
            </a:r>
            <a:r>
              <a:rPr lang="en-US" sz="4400" b="1" dirty="0" err="1"/>
              <a:t>Alogorithms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60993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Recall the basic gradient descent equation: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6E0CD-0240-490F-B6BE-F6F0942E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67" y="1645920"/>
            <a:ext cx="4521600" cy="606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CF179-45C2-4112-95F9-68E3650EB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74" y="2830749"/>
            <a:ext cx="8999666" cy="5048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D2F79-DD9A-4B7D-950C-9B48A7C1E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16" y="4064412"/>
            <a:ext cx="4803119" cy="405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30A66-623A-4B6D-AC0D-F02CAAFB2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25" y="3408315"/>
            <a:ext cx="8871585" cy="52518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370B45-92CE-4543-8071-C746FF2C701A}"/>
              </a:ext>
            </a:extLst>
          </p:cNvPr>
          <p:cNvSpPr txBox="1">
            <a:spLocks/>
          </p:cNvSpPr>
          <p:nvPr/>
        </p:nvSpPr>
        <p:spPr>
          <a:xfrm>
            <a:off x="379514" y="2184391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29A627-2919-4967-897B-5A55C5BDC824}"/>
              </a:ext>
            </a:extLst>
          </p:cNvPr>
          <p:cNvSpPr txBox="1">
            <a:spLocks/>
          </p:cNvSpPr>
          <p:nvPr/>
        </p:nvSpPr>
        <p:spPr>
          <a:xfrm>
            <a:off x="379514" y="4717732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gradients of the multi-layer NN are computed using the chain rule</a:t>
            </a:r>
          </a:p>
        </p:txBody>
      </p:sp>
    </p:spTree>
    <p:extLst>
      <p:ext uri="{BB962C8B-B14F-4D97-AF65-F5344CB8AC3E}">
        <p14:creationId xmlns:p14="http://schemas.microsoft.com/office/powerpoint/2010/main" val="167766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Can we use the gradient descent equation directly?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Yes, we can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Iterate the weight tensor relation until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stopping criteria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error tolerance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reached:</a:t>
            </a:r>
          </a:p>
          <a:p>
            <a:pPr marL="2743200" lvl="2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||W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t+1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800" baseline="30000" dirty="0" err="1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 &lt; tolerance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Must compute the gradient for all weights at one time as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batch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at each step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Does not scale if there are a large number of weights</a:t>
            </a:r>
          </a:p>
        </p:txBody>
      </p:sp>
    </p:spTree>
    <p:extLst>
      <p:ext uri="{BB962C8B-B14F-4D97-AF65-F5344CB8AC3E}">
        <p14:creationId xmlns:p14="http://schemas.microsoft.com/office/powerpoint/2010/main" val="187490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3759" y="991552"/>
            <a:ext cx="11525250" cy="46120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need a more scalable way to apply gradient descent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just such a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weight tensor update for stochastic gradient descent follows this relationship: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00C27-2E17-4182-8F16-90D77301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261" y="3160395"/>
            <a:ext cx="5164599" cy="9429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28695-C8E3-4107-A182-E0E2E30AF97F}"/>
              </a:ext>
            </a:extLst>
          </p:cNvPr>
          <p:cNvSpPr txBox="1">
            <a:spLocks/>
          </p:cNvSpPr>
          <p:nvPr/>
        </p:nvSpPr>
        <p:spPr>
          <a:xfrm>
            <a:off x="253764" y="4128838"/>
            <a:ext cx="11525250" cy="66360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is the Bernoulli sampled mini-batch</a:t>
            </a:r>
          </a:p>
          <a:p>
            <a:pPr marL="457046" lvl="1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is the expected value of the gradient given the Bernoulli</a:t>
            </a:r>
          </a:p>
          <a:p>
            <a:pPr marL="457046" lvl="1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sample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58561-EB66-4CAA-8ABF-27EA17D71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40" y="4704606"/>
            <a:ext cx="880110" cy="467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77A56-6EA0-411A-87B0-C6E975E74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210" y="5157454"/>
            <a:ext cx="1082040" cy="58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2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known to converge well in practice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Empirically, using mini-batch samples provide a better exploration of the loss function 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Can help solution escape from small local gradient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Sampling is dependent on mini-batch size</a:t>
            </a:r>
          </a:p>
          <a:p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51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algorithm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Random_sort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while(grad 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stopping_criteria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mini-batch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sample_next_n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grad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compute_expected_grad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mini_batch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weights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update_weights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(weights, grad)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large samples this may not happen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11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57262"/>
            <a:ext cx="11525250" cy="42262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stochastic gradient descent algorithm can be slow to converge if flat spots in the gradient are encountered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is a solution?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momentum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the gradient;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Analogy with Newtonian mechanics;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457046" lvl="1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306ED-BA57-4AC2-A4EF-363812B4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995" y="2674451"/>
            <a:ext cx="3242310" cy="3673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3946D1-014D-470C-AF81-93144D0E7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285" y="3907790"/>
            <a:ext cx="2360295" cy="397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56E21-5558-47EF-A6B3-CCABE83A5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436" y="4471036"/>
            <a:ext cx="2480310" cy="35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0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820" y="1062990"/>
            <a:ext cx="11525250" cy="6115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Letting the mass be 1.0, update of the weight tensor is: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8825E-800D-44EA-B027-6CE0B038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0" y="1623061"/>
            <a:ext cx="6789420" cy="134551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C77B7C-9A75-4F8C-A96E-3AA1A62FC17A}"/>
              </a:ext>
            </a:extLst>
          </p:cNvPr>
          <p:cNvSpPr txBox="1">
            <a:spLocks/>
          </p:cNvSpPr>
          <p:nvPr/>
        </p:nvSpPr>
        <p:spPr>
          <a:xfrm>
            <a:off x="609600" y="2817495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30FFA5-3183-4292-8B2B-EC223142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8" y="3329108"/>
            <a:ext cx="4224337" cy="4575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C691F-1EC7-4EC8-AE35-8BBBB1ED8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391" y="3812713"/>
            <a:ext cx="5897880" cy="3344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5B812D-2ACB-4526-BED6-5B84A61C9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390" y="4147128"/>
            <a:ext cx="3192919" cy="40777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BBA345-14A0-4D2A-8013-8A34CE2F7C6F}"/>
              </a:ext>
            </a:extLst>
          </p:cNvPr>
          <p:cNvSpPr txBox="1">
            <a:spLocks/>
          </p:cNvSpPr>
          <p:nvPr/>
        </p:nvSpPr>
        <p:spPr>
          <a:xfrm>
            <a:off x="666750" y="4638868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there are now two hyperparameters, momentum and learning rate</a:t>
            </a:r>
          </a:p>
        </p:txBody>
      </p:sp>
    </p:spTree>
    <p:extLst>
      <p:ext uri="{BB962C8B-B14F-4D97-AF65-F5344CB8AC3E}">
        <p14:creationId xmlns:p14="http://schemas.microsoft.com/office/powerpoint/2010/main" val="371567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2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30352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single learning rate is not likely to be optimal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Far from the minimum, a large learning rate speeds convergence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Near the minimum a small learning rate presents over-shooting the minimum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can improve the convergence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 manually created learning schedule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Introduces additional hyperparameters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an adaptive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Learning rate is adjusted based on the estimates of the gradient</a:t>
            </a:r>
          </a:p>
        </p:txBody>
      </p:sp>
    </p:spTree>
    <p:extLst>
      <p:ext uri="{BB962C8B-B14F-4D97-AF65-F5344CB8AC3E}">
        <p14:creationId xmlns:p14="http://schemas.microsoft.com/office/powerpoint/2010/main" val="98012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852610"/>
            <a:ext cx="11525250" cy="1904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Neural networks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weights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backpropagation algorithm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Weights are learned using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dirty="0">
                <a:latin typeface="Segoe"/>
              </a:rPr>
              <a:t>Optimization for Deep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EE622-8C35-4DB4-B794-B6E2F77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232" y="2054002"/>
            <a:ext cx="4521600" cy="60675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AB5799-6570-4E90-B8AE-204B1A7924BC}"/>
              </a:ext>
            </a:extLst>
          </p:cNvPr>
          <p:cNvSpPr txBox="1">
            <a:spLocks/>
          </p:cNvSpPr>
          <p:nvPr/>
        </p:nvSpPr>
        <p:spPr>
          <a:xfrm>
            <a:off x="394662" y="2757397"/>
            <a:ext cx="11525250" cy="61303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D0A0E-2CEB-4EFD-84EF-EC6F562A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983" y="3329552"/>
            <a:ext cx="9078098" cy="5092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AF85C-9EFC-4742-8876-560204CB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081" y="5277343"/>
            <a:ext cx="5294154" cy="4471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D7EF9-9C34-4A7E-8694-17D5DF44A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081" y="3949120"/>
            <a:ext cx="6312038" cy="519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8976E-3C91-4554-A528-1AE95B1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486" y="4538435"/>
            <a:ext cx="9654699" cy="5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Selecting Initial Weight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1125854"/>
            <a:ext cx="11525250" cy="508063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prevent weights from becoming linearly dependent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initial values must be randomly selected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Otherwise, some weight values are never learned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Simple truncated Gaussian or Uniform distributed values work well in practice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process is referred as adding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fuzz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to the initial values</a:t>
            </a:r>
          </a:p>
        </p:txBody>
      </p:sp>
    </p:spTree>
    <p:extLst>
      <p:ext uri="{BB962C8B-B14F-4D97-AF65-F5344CB8AC3E}">
        <p14:creationId xmlns:p14="http://schemas.microsoft.com/office/powerpoint/2010/main" val="338159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L1 Regularization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238496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0154" y="1245702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can be performed with other norms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l1 (min-max)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another common choice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Conceptually, l1 norm limits the sum of the absolute values of the weights: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78BD-C1D9-4CDB-9AB0-8257B437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30" y="3428810"/>
            <a:ext cx="7211050" cy="118528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E00D5-5055-4EA1-A969-55D91C31C172}"/>
              </a:ext>
            </a:extLst>
          </p:cNvPr>
          <p:cNvSpPr txBox="1">
            <a:spLocks/>
          </p:cNvSpPr>
          <p:nvPr/>
        </p:nvSpPr>
        <p:spPr>
          <a:xfrm>
            <a:off x="378696" y="4637836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norm is also known as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Manhattan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taxi cab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since it is the distance traveled on a grid between two points.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76960"/>
            <a:ext cx="11525250" cy="6189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l1 norm of the weights, the loss function becomes: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3CABE-58C2-483C-A6BB-2B5C7034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01" y="1695938"/>
            <a:ext cx="4600379" cy="5209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379514" y="2387724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constraint drives some weights to exactly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behavior leads to the term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lasso regularization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provides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on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contrast L2 provides soft constraints</a:t>
            </a:r>
          </a:p>
        </p:txBody>
      </p:sp>
    </p:spTree>
    <p:extLst>
      <p:ext uri="{BB962C8B-B14F-4D97-AF65-F5344CB8AC3E}">
        <p14:creationId xmlns:p14="http://schemas.microsoft.com/office/powerpoint/2010/main" val="21331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512375" y="576725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 the weights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255133-D04F-4B7F-B178-CBBF02943FAC}"/>
              </a:ext>
            </a:extLst>
          </p:cNvPr>
          <p:cNvCxnSpPr/>
          <p:nvPr/>
        </p:nvCxnSpPr>
        <p:spPr bwMode="auto">
          <a:xfrm>
            <a:off x="5589953" y="1747353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CBA1E9-7306-4941-A63B-0BD69600285C}"/>
              </a:ext>
            </a:extLst>
          </p:cNvPr>
          <p:cNvCxnSpPr/>
          <p:nvPr/>
        </p:nvCxnSpPr>
        <p:spPr bwMode="auto">
          <a:xfrm flipH="1">
            <a:off x="3176953" y="3855552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4DA3F4-E638-49D3-93D5-A10FF3159B40}"/>
              </a:ext>
            </a:extLst>
          </p:cNvPr>
          <p:cNvSpPr txBox="1">
            <a:spLocks/>
          </p:cNvSpPr>
          <p:nvPr/>
        </p:nvSpPr>
        <p:spPr>
          <a:xfrm>
            <a:off x="5213416" y="1245702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638B0B-DED5-4B31-97B2-1ECFB2DE4D96}"/>
              </a:ext>
            </a:extLst>
          </p:cNvPr>
          <p:cNvSpPr txBox="1">
            <a:spLocks/>
          </p:cNvSpPr>
          <p:nvPr/>
        </p:nvSpPr>
        <p:spPr>
          <a:xfrm>
            <a:off x="7849796" y="3491816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25DC9-1F97-4A19-A234-CB176C5819A4}"/>
              </a:ext>
            </a:extLst>
          </p:cNvPr>
          <p:cNvCxnSpPr/>
          <p:nvPr/>
        </p:nvCxnSpPr>
        <p:spPr bwMode="auto">
          <a:xfrm flipV="1">
            <a:off x="5589953" y="2102953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FFCF6-1C73-4B87-A6E7-9E73A4BF8C76}"/>
              </a:ext>
            </a:extLst>
          </p:cNvPr>
          <p:cNvCxnSpPr/>
          <p:nvPr/>
        </p:nvCxnSpPr>
        <p:spPr bwMode="auto">
          <a:xfrm flipV="1">
            <a:off x="5589954" y="3855551"/>
            <a:ext cx="1730305" cy="25405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CEB2C-0B47-45E7-B6C3-D3BE68C07E6D}"/>
              </a:ext>
            </a:extLst>
          </p:cNvPr>
          <p:cNvCxnSpPr/>
          <p:nvPr/>
        </p:nvCxnSpPr>
        <p:spPr bwMode="auto">
          <a:xfrm flipH="1" flipV="1">
            <a:off x="6907478" y="3904482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9322F1-B28D-49AD-8D64-FDFD6D2C6E42}"/>
              </a:ext>
            </a:extLst>
          </p:cNvPr>
          <p:cNvSpPr txBox="1">
            <a:spLocks/>
          </p:cNvSpPr>
          <p:nvPr/>
        </p:nvSpPr>
        <p:spPr>
          <a:xfrm>
            <a:off x="2963268" y="1836624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0</a:t>
            </a:r>
            <a:endParaRPr lang="en-US" sz="2933" kern="0" baseline="30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1AC0B-C41D-41C4-8089-B3956500946A}"/>
              </a:ext>
            </a:extLst>
          </p:cNvPr>
          <p:cNvCxnSpPr/>
          <p:nvPr/>
        </p:nvCxnSpPr>
        <p:spPr bwMode="auto">
          <a:xfrm>
            <a:off x="4307702" y="2265908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D814B9D-2E51-4B9E-BAD1-FA5C83A0D3F2}"/>
              </a:ext>
            </a:extLst>
          </p:cNvPr>
          <p:cNvSpPr txBox="1">
            <a:spLocks/>
          </p:cNvSpPr>
          <p:nvPr/>
        </p:nvSpPr>
        <p:spPr>
          <a:xfrm>
            <a:off x="8072309" y="4499837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= 0</a:t>
            </a:r>
            <a:endParaRPr lang="en-US" sz="2933" kern="0" baseline="30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DDA7A-B9CB-4688-A55E-861B3F15A0D2}"/>
              </a:ext>
            </a:extLst>
          </p:cNvPr>
          <p:cNvSpPr/>
          <p:nvPr/>
        </p:nvSpPr>
        <p:spPr bwMode="auto">
          <a:xfrm rot="18910552">
            <a:off x="4379902" y="2625311"/>
            <a:ext cx="2441911" cy="2483116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8002AF-BDAB-4B87-AB7A-ED2E551E31A5}"/>
              </a:ext>
            </a:extLst>
          </p:cNvPr>
          <p:cNvSpPr txBox="1">
            <a:spLocks/>
          </p:cNvSpPr>
          <p:nvPr/>
        </p:nvSpPr>
        <p:spPr>
          <a:xfrm>
            <a:off x="1623962" y="4821536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endParaRPr lang="en-US" sz="2933" kern="0" baseline="30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B4CF55-AF1F-46EC-AF47-8F865F1B9797}"/>
              </a:ext>
            </a:extLst>
          </p:cNvPr>
          <p:cNvCxnSpPr/>
          <p:nvPr/>
        </p:nvCxnSpPr>
        <p:spPr bwMode="auto">
          <a:xfrm flipV="1">
            <a:off x="3280642" y="4362881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40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  <p:bldP spid="10" grpId="0"/>
      <p:bldP spid="14" grpId="0"/>
      <p:bldP spid="16" grpId="0"/>
      <p:bldP spid="17" grpId="0" animBg="1"/>
      <p:bldP spid="1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673" y="796908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456203" y="2025070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4617403" y="138491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4719819" y="533695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3216041" y="3623411"/>
            <a:ext cx="127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Nonzero parameter</a:t>
            </a:r>
          </a:p>
          <a:p>
            <a:r>
              <a:rPr lang="en-US" b="1" dirty="0"/>
              <a:t>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336316" y="607226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125839" y="6072263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8F302-ECF8-4D91-9EDC-A41B2FA9F035}"/>
              </a:ext>
            </a:extLst>
          </p:cNvPr>
          <p:cNvCxnSpPr>
            <a:cxnSpLocks/>
          </p:cNvCxnSpPr>
          <p:nvPr/>
        </p:nvCxnSpPr>
        <p:spPr>
          <a:xfrm flipV="1">
            <a:off x="4624661" y="4121458"/>
            <a:ext cx="17041" cy="1215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41056D-5DAF-419B-A3AF-959BAF82D9C7}"/>
              </a:ext>
            </a:extLst>
          </p:cNvPr>
          <p:cNvCxnSpPr>
            <a:cxnSpLocks/>
          </p:cNvCxnSpPr>
          <p:nvPr/>
        </p:nvCxnSpPr>
        <p:spPr>
          <a:xfrm flipH="1">
            <a:off x="3418348" y="4172035"/>
            <a:ext cx="1206313" cy="1114669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CC9648-A9DD-44E6-830A-CAB04BC09FB1}"/>
              </a:ext>
            </a:extLst>
          </p:cNvPr>
          <p:cNvCxnSpPr>
            <a:cxnSpLocks/>
          </p:cNvCxnSpPr>
          <p:nvPr/>
        </p:nvCxnSpPr>
        <p:spPr>
          <a:xfrm>
            <a:off x="4633181" y="4172035"/>
            <a:ext cx="1379014" cy="1150507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D62CDD-596B-4B4E-A38A-C64E34DD1D91}"/>
              </a:ext>
            </a:extLst>
          </p:cNvPr>
          <p:cNvCxnSpPr>
            <a:cxnSpLocks/>
          </p:cNvCxnSpPr>
          <p:nvPr/>
        </p:nvCxnSpPr>
        <p:spPr>
          <a:xfrm flipV="1">
            <a:off x="4677535" y="5307455"/>
            <a:ext cx="1313944" cy="1187958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BCE547-ADC1-4EC3-A6B2-754EB8DEE0AF}"/>
              </a:ext>
            </a:extLst>
          </p:cNvPr>
          <p:cNvCxnSpPr>
            <a:cxnSpLocks/>
          </p:cNvCxnSpPr>
          <p:nvPr/>
        </p:nvCxnSpPr>
        <p:spPr>
          <a:xfrm>
            <a:off x="3340100" y="5322542"/>
            <a:ext cx="1340070" cy="117287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EE1CAE-64AA-4BF1-9657-26AADC7F1826}"/>
              </a:ext>
            </a:extLst>
          </p:cNvPr>
          <p:cNvSpPr/>
          <p:nvPr/>
        </p:nvSpPr>
        <p:spPr>
          <a:xfrm>
            <a:off x="4657411" y="3326004"/>
            <a:ext cx="2145323" cy="788796"/>
          </a:xfrm>
          <a:custGeom>
            <a:avLst/>
            <a:gdLst>
              <a:gd name="connsiteX0" fmla="*/ 0 w 2145323"/>
              <a:gd name="connsiteY0" fmla="*/ 788796 h 788796"/>
              <a:gd name="connsiteX1" fmla="*/ 291402 w 2145323"/>
              <a:gd name="connsiteY1" fmla="*/ 537587 h 788796"/>
              <a:gd name="connsiteX2" fmla="*/ 688312 w 2145323"/>
              <a:gd name="connsiteY2" fmla="*/ 246185 h 788796"/>
              <a:gd name="connsiteX3" fmla="*/ 1240971 w 2145323"/>
              <a:gd name="connsiteY3" fmla="*/ 85411 h 788796"/>
              <a:gd name="connsiteX4" fmla="*/ 2145323 w 2145323"/>
              <a:gd name="connsiteY4" fmla="*/ 0 h 78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323" h="788796">
                <a:moveTo>
                  <a:pt x="0" y="788796"/>
                </a:moveTo>
                <a:cubicBezTo>
                  <a:pt x="88341" y="708409"/>
                  <a:pt x="176683" y="628022"/>
                  <a:pt x="291402" y="537587"/>
                </a:cubicBezTo>
                <a:cubicBezTo>
                  <a:pt x="406121" y="447152"/>
                  <a:pt x="530051" y="321548"/>
                  <a:pt x="688312" y="246185"/>
                </a:cubicBezTo>
                <a:cubicBezTo>
                  <a:pt x="846573" y="170822"/>
                  <a:pt x="998136" y="126442"/>
                  <a:pt x="1240971" y="85411"/>
                </a:cubicBezTo>
                <a:cubicBezTo>
                  <a:pt x="1483806" y="44380"/>
                  <a:pt x="1814564" y="22190"/>
                  <a:pt x="2145323" y="0"/>
                </a:cubicBezTo>
              </a:path>
            </a:pathLst>
          </a:custGeom>
          <a:noFill/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Early Stopping as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8979780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09040"/>
            <a:ext cx="11525250" cy="257883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an old and simple idea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Stop updating the model weights before the model becomes overfit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 is analogous to l2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formulate the regularized loss function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9239D-BE8C-4CC9-A732-8EFFE196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43" y="3620780"/>
            <a:ext cx="5858217" cy="5549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0CF2D-3973-4F1B-8A66-94FE285E8451}"/>
              </a:ext>
            </a:extLst>
          </p:cNvPr>
          <p:cNvSpPr txBox="1">
            <a:spLocks/>
          </p:cNvSpPr>
          <p:nvPr/>
        </p:nvSpPr>
        <p:spPr>
          <a:xfrm>
            <a:off x="379514" y="4283469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21811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847040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a simple geometric interpretation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Early stopping point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Dropout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7127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Convergence Properties of Optimizers </a:t>
            </a:r>
          </a:p>
        </p:txBody>
      </p:sp>
    </p:spTree>
    <p:extLst>
      <p:ext uri="{BB962C8B-B14F-4D97-AF65-F5344CB8AC3E}">
        <p14:creationId xmlns:p14="http://schemas.microsoft.com/office/powerpoint/2010/main" val="8269463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Overfit deep network models tend to suffer from a problem of co-adaptation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limited training data weight tensors become adapted to the training data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Such a model is unlikely to generalize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a way to break the co-adaptation of the weight tensor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Note: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Recently, some researchers have questioned the co-adaptation theory, but there is no consensus for an alternative theory 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conceptually simple method unique to deep learning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At each step of the gradient decent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fraction, p, of the weights are dropped-out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each 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result is a series of models trained for each dropout sample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final model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geometric mean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individual models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Weight values are clipped in a small range as a further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Result is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ensemble model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full details see the readable paper by Srivastava et. al., 2014 </a:t>
            </a:r>
            <a:r>
              <a:rPr lang="en-US" sz="2800" dirty="0">
                <a:hlinkClick r:id="rId2"/>
              </a:rPr>
              <a:t>http://www.cs.toronto.edu/~rsalakhu/papers/srivastava14a.pdf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5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1245702"/>
            <a:ext cx="11525250" cy="57166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Let’s look at a simple example of a network with one hidden layer: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D30B78-2222-4252-B595-4B7C11F57150}"/>
              </a:ext>
            </a:extLst>
          </p:cNvPr>
          <p:cNvSpPr/>
          <p:nvPr/>
        </p:nvSpPr>
        <p:spPr>
          <a:xfrm>
            <a:off x="4872020" y="2187960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AE59D2-7CFE-4B28-876E-6342E7BCCF53}"/>
              </a:ext>
            </a:extLst>
          </p:cNvPr>
          <p:cNvSpPr/>
          <p:nvPr/>
        </p:nvSpPr>
        <p:spPr>
          <a:xfrm>
            <a:off x="3887656" y="2691328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58BF8B-B90C-4F9E-937E-595B3922FBAE}"/>
              </a:ext>
            </a:extLst>
          </p:cNvPr>
          <p:cNvSpPr/>
          <p:nvPr/>
        </p:nvSpPr>
        <p:spPr>
          <a:xfrm>
            <a:off x="4513764" y="269246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2D7A64-E1E7-4384-B939-68278FC2F616}"/>
              </a:ext>
            </a:extLst>
          </p:cNvPr>
          <p:cNvSpPr/>
          <p:nvPr/>
        </p:nvSpPr>
        <p:spPr>
          <a:xfrm>
            <a:off x="4404539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B204C8-F2CE-4D5C-8440-534D447C3067}"/>
              </a:ext>
            </a:extLst>
          </p:cNvPr>
          <p:cNvSpPr/>
          <p:nvPr/>
        </p:nvSpPr>
        <p:spPr>
          <a:xfrm>
            <a:off x="5253745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52C480-2A70-40D3-9F37-D265BBA2F997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355137" y="2395129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325B18-FB35-4F30-B1B5-A32C8FC6AF29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V="1">
            <a:off x="4593971" y="2541620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B4F7B-765A-44AC-AF03-BA35649EA5EB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4161500" y="3177103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7B723-1F30-47AB-84E6-C3472D80CC3E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4787608" y="3178240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F7DFF2-F233-4C9C-AA6B-8ECF48EBD09B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4355137" y="3105963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A41DD7-0DF0-49EF-9E49-B42F5931CD8D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593971" y="3107100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AF6E3FD-A3CD-44AC-AB55-F5D88E893FBD}"/>
              </a:ext>
            </a:extLst>
          </p:cNvPr>
          <p:cNvSpPr/>
          <p:nvPr/>
        </p:nvSpPr>
        <p:spPr>
          <a:xfrm>
            <a:off x="5167960" y="267435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AD44A9-0F98-4DB3-A791-B750243F3E35}"/>
              </a:ext>
            </a:extLst>
          </p:cNvPr>
          <p:cNvSpPr/>
          <p:nvPr/>
        </p:nvSpPr>
        <p:spPr>
          <a:xfrm>
            <a:off x="5822156" y="270645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CB43AE-9AA9-46D2-AB7B-1D44D813DE81}"/>
              </a:ext>
            </a:extLst>
          </p:cNvPr>
          <p:cNvCxnSpPr>
            <a:cxnSpLocks/>
            <a:stCxn id="15" idx="0"/>
            <a:endCxn id="4" idx="5"/>
          </p:cNvCxnSpPr>
          <p:nvPr/>
        </p:nvCxnSpPr>
        <p:spPr>
          <a:xfrm flipH="1" flipV="1">
            <a:off x="5265132" y="2541620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D5AE45-8BBD-40DD-866D-32A8361AA14C}"/>
              </a:ext>
            </a:extLst>
          </p:cNvPr>
          <p:cNvCxnSpPr>
            <a:cxnSpLocks/>
            <a:stCxn id="16" idx="1"/>
            <a:endCxn id="4" idx="6"/>
          </p:cNvCxnSpPr>
          <p:nvPr/>
        </p:nvCxnSpPr>
        <p:spPr>
          <a:xfrm flipH="1" flipV="1">
            <a:off x="5332579" y="2395129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CE8428-5105-43E1-8189-97B844DA7BA4}"/>
              </a:ext>
            </a:extLst>
          </p:cNvPr>
          <p:cNvCxnSpPr>
            <a:cxnSpLocks/>
            <a:stCxn id="7" idx="7"/>
            <a:endCxn id="15" idx="3"/>
          </p:cNvCxnSpPr>
          <p:nvPr/>
        </p:nvCxnSpPr>
        <p:spPr>
          <a:xfrm flipV="1">
            <a:off x="4872020" y="3088987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74930E-951A-442C-B036-9DE21A4BF7CA}"/>
              </a:ext>
            </a:extLst>
          </p:cNvPr>
          <p:cNvCxnSpPr>
            <a:cxnSpLocks/>
            <a:stCxn id="8" idx="7"/>
            <a:endCxn id="16" idx="4"/>
          </p:cNvCxnSpPr>
          <p:nvPr/>
        </p:nvCxnSpPr>
        <p:spPr>
          <a:xfrm flipV="1">
            <a:off x="5721226" y="3192229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08D0C1-4B19-4357-8740-3244F7F7BCD6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H="1" flipV="1">
            <a:off x="5441804" y="3160127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6D3362-8879-4110-86AB-5C3F44FEBF3F}"/>
              </a:ext>
            </a:extLst>
          </p:cNvPr>
          <p:cNvCxnSpPr>
            <a:cxnSpLocks/>
            <a:stCxn id="7" idx="7"/>
            <a:endCxn id="16" idx="3"/>
          </p:cNvCxnSpPr>
          <p:nvPr/>
        </p:nvCxnSpPr>
        <p:spPr>
          <a:xfrm flipV="1">
            <a:off x="4872020" y="3121089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629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973745"/>
            <a:ext cx="11525250" cy="51215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are six of the possible models with 2 hidden units in the sample: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697D5C-3B56-4330-916B-207CCAD2BFFE}"/>
              </a:ext>
            </a:extLst>
          </p:cNvPr>
          <p:cNvSpPr/>
          <p:nvPr/>
        </p:nvSpPr>
        <p:spPr>
          <a:xfrm>
            <a:off x="2644088" y="174688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2981B3-3CCE-4BDF-84D0-F2BE40C777A3}"/>
              </a:ext>
            </a:extLst>
          </p:cNvPr>
          <p:cNvSpPr/>
          <p:nvPr/>
        </p:nvSpPr>
        <p:spPr>
          <a:xfrm>
            <a:off x="2176607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635669-0F51-48FB-91B1-CA5DED1DFD88}"/>
              </a:ext>
            </a:extLst>
          </p:cNvPr>
          <p:cNvSpPr/>
          <p:nvPr/>
        </p:nvSpPr>
        <p:spPr>
          <a:xfrm>
            <a:off x="3025813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48F8D9-499A-43E4-9F53-79AA5E5F173C}"/>
              </a:ext>
            </a:extLst>
          </p:cNvPr>
          <p:cNvSpPr/>
          <p:nvPr/>
        </p:nvSpPr>
        <p:spPr>
          <a:xfrm>
            <a:off x="2940028" y="223327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5AA8A1-2A38-4204-8DB1-F5DA8B6C6029}"/>
              </a:ext>
            </a:extLst>
          </p:cNvPr>
          <p:cNvSpPr/>
          <p:nvPr/>
        </p:nvSpPr>
        <p:spPr>
          <a:xfrm>
            <a:off x="3594224" y="226537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A1C878-02D3-408F-A8A3-87C833D52989}"/>
              </a:ext>
            </a:extLst>
          </p:cNvPr>
          <p:cNvCxnSpPr>
            <a:cxnSpLocks/>
            <a:stCxn id="26" idx="0"/>
            <a:endCxn id="23" idx="5"/>
          </p:cNvCxnSpPr>
          <p:nvPr/>
        </p:nvCxnSpPr>
        <p:spPr>
          <a:xfrm flipH="1" flipV="1">
            <a:off x="3037200" y="2100545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3D1AE-C973-45D5-A11C-1E213EDCCFEC}"/>
              </a:ext>
            </a:extLst>
          </p:cNvPr>
          <p:cNvCxnSpPr>
            <a:cxnSpLocks/>
            <a:stCxn id="27" idx="1"/>
            <a:endCxn id="23" idx="6"/>
          </p:cNvCxnSpPr>
          <p:nvPr/>
        </p:nvCxnSpPr>
        <p:spPr>
          <a:xfrm flipH="1" flipV="1">
            <a:off x="3104647" y="195405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2C6B30-6C78-4929-B89C-0D71263F262E}"/>
              </a:ext>
            </a:extLst>
          </p:cNvPr>
          <p:cNvCxnSpPr>
            <a:cxnSpLocks/>
            <a:stCxn id="24" idx="7"/>
            <a:endCxn id="26" idx="3"/>
          </p:cNvCxnSpPr>
          <p:nvPr/>
        </p:nvCxnSpPr>
        <p:spPr>
          <a:xfrm flipV="1">
            <a:off x="2644088" y="2647912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E82BF7-908B-4D07-A1BB-CC2794E4C5E4}"/>
              </a:ext>
            </a:extLst>
          </p:cNvPr>
          <p:cNvCxnSpPr>
            <a:cxnSpLocks/>
            <a:stCxn id="25" idx="7"/>
            <a:endCxn id="27" idx="4"/>
          </p:cNvCxnSpPr>
          <p:nvPr/>
        </p:nvCxnSpPr>
        <p:spPr>
          <a:xfrm flipV="1">
            <a:off x="3493294" y="275115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44F57F-EC3E-4CAF-BACF-E7B8953A4774}"/>
              </a:ext>
            </a:extLst>
          </p:cNvPr>
          <p:cNvCxnSpPr>
            <a:cxnSpLocks/>
            <a:stCxn id="25" idx="0"/>
            <a:endCxn id="26" idx="4"/>
          </p:cNvCxnSpPr>
          <p:nvPr/>
        </p:nvCxnSpPr>
        <p:spPr>
          <a:xfrm flipH="1" flipV="1">
            <a:off x="3213872" y="2719052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DED465-AF7A-4660-B7DD-4BCD4A4FB3B3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 flipV="1">
            <a:off x="2644088" y="268001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D6ABF08-194F-40A4-BAEF-11875850B037}"/>
              </a:ext>
            </a:extLst>
          </p:cNvPr>
          <p:cNvSpPr/>
          <p:nvPr/>
        </p:nvSpPr>
        <p:spPr>
          <a:xfrm>
            <a:off x="5304410" y="177898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82FE78-E6AC-4082-8B4F-70C7ECB27ADE}"/>
              </a:ext>
            </a:extLst>
          </p:cNvPr>
          <p:cNvSpPr/>
          <p:nvPr/>
        </p:nvSpPr>
        <p:spPr>
          <a:xfrm>
            <a:off x="4946154" y="228349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9ECB5C-BEDA-4441-8D09-2EDFA953EE65}"/>
              </a:ext>
            </a:extLst>
          </p:cNvPr>
          <p:cNvSpPr/>
          <p:nvPr/>
        </p:nvSpPr>
        <p:spPr>
          <a:xfrm>
            <a:off x="4836929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4FC4F3-8C46-4B37-911B-2186D07624A0}"/>
              </a:ext>
            </a:extLst>
          </p:cNvPr>
          <p:cNvSpPr/>
          <p:nvPr/>
        </p:nvSpPr>
        <p:spPr>
          <a:xfrm>
            <a:off x="5686135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5276EE-A49B-44B8-A9FF-A7F50E7745B3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V="1">
            <a:off x="5026361" y="2132647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921FAE-1324-4171-A96A-E1163D16B4E1}"/>
              </a:ext>
            </a:extLst>
          </p:cNvPr>
          <p:cNvCxnSpPr>
            <a:cxnSpLocks/>
            <a:stCxn id="37" idx="0"/>
            <a:endCxn id="35" idx="4"/>
          </p:cNvCxnSpPr>
          <p:nvPr/>
        </p:nvCxnSpPr>
        <p:spPr>
          <a:xfrm flipH="1" flipV="1">
            <a:off x="5219998" y="2769267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904B3D-373D-41D9-B30B-00E5154F7581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5026361" y="2698127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9E15E28-EE19-4C7A-87CE-1ACE242F88C0}"/>
              </a:ext>
            </a:extLst>
          </p:cNvPr>
          <p:cNvSpPr/>
          <p:nvPr/>
        </p:nvSpPr>
        <p:spPr>
          <a:xfrm>
            <a:off x="6254546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057BA6-0BAE-4E2F-8DD4-5652E3186DC4}"/>
              </a:ext>
            </a:extLst>
          </p:cNvPr>
          <p:cNvCxnSpPr>
            <a:cxnSpLocks/>
            <a:stCxn id="41" idx="1"/>
            <a:endCxn id="34" idx="6"/>
          </p:cNvCxnSpPr>
          <p:nvPr/>
        </p:nvCxnSpPr>
        <p:spPr>
          <a:xfrm flipH="1" flipV="1">
            <a:off x="5764969" y="1986156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C20E95-F2B1-4331-A578-B03A732926C6}"/>
              </a:ext>
            </a:extLst>
          </p:cNvPr>
          <p:cNvCxnSpPr>
            <a:cxnSpLocks/>
            <a:stCxn id="37" idx="7"/>
            <a:endCxn id="41" idx="4"/>
          </p:cNvCxnSpPr>
          <p:nvPr/>
        </p:nvCxnSpPr>
        <p:spPr>
          <a:xfrm flipV="1">
            <a:off x="6153616" y="2783256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0A7A57-8101-4800-ACB6-9B18026D7ACB}"/>
              </a:ext>
            </a:extLst>
          </p:cNvPr>
          <p:cNvCxnSpPr>
            <a:cxnSpLocks/>
            <a:stCxn id="36" idx="7"/>
            <a:endCxn id="41" idx="3"/>
          </p:cNvCxnSpPr>
          <p:nvPr/>
        </p:nvCxnSpPr>
        <p:spPr>
          <a:xfrm flipV="1">
            <a:off x="5304410" y="2712116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CDCE49D-C7BB-4131-BA9F-587F62D1B5E7}"/>
              </a:ext>
            </a:extLst>
          </p:cNvPr>
          <p:cNvSpPr/>
          <p:nvPr/>
        </p:nvSpPr>
        <p:spPr>
          <a:xfrm>
            <a:off x="7964732" y="1811089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5FCD115-4E5E-4CDA-ACE4-4AE731A4B1F8}"/>
              </a:ext>
            </a:extLst>
          </p:cNvPr>
          <p:cNvSpPr/>
          <p:nvPr/>
        </p:nvSpPr>
        <p:spPr>
          <a:xfrm>
            <a:off x="7606476" y="231559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2F6587C-3B86-48E7-A0C8-BBB5EFB9C497}"/>
              </a:ext>
            </a:extLst>
          </p:cNvPr>
          <p:cNvSpPr/>
          <p:nvPr/>
        </p:nvSpPr>
        <p:spPr>
          <a:xfrm>
            <a:off x="7497251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A98208-B63F-4265-82AD-4E7270C56709}"/>
              </a:ext>
            </a:extLst>
          </p:cNvPr>
          <p:cNvSpPr/>
          <p:nvPr/>
        </p:nvSpPr>
        <p:spPr>
          <a:xfrm>
            <a:off x="8346457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69939A-B113-4EF5-938E-A3FAB3A773A3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V="1">
            <a:off x="7686683" y="2164749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45452F-7F22-4BEF-9BEE-FCC8E62F6C9B}"/>
              </a:ext>
            </a:extLst>
          </p:cNvPr>
          <p:cNvCxnSpPr>
            <a:cxnSpLocks/>
            <a:stCxn id="48" idx="0"/>
            <a:endCxn id="46" idx="4"/>
          </p:cNvCxnSpPr>
          <p:nvPr/>
        </p:nvCxnSpPr>
        <p:spPr>
          <a:xfrm flipH="1" flipV="1">
            <a:off x="7880320" y="2801369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FCBEB6-DC52-4DFC-BF17-DE066A1EAD55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7686683" y="2730229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5DB1716-988D-4A04-B181-02127D3C431D}"/>
              </a:ext>
            </a:extLst>
          </p:cNvPr>
          <p:cNvSpPr/>
          <p:nvPr/>
        </p:nvSpPr>
        <p:spPr>
          <a:xfrm>
            <a:off x="8260672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323C0D-21E2-4AC4-9077-B3A93718965F}"/>
              </a:ext>
            </a:extLst>
          </p:cNvPr>
          <p:cNvCxnSpPr>
            <a:cxnSpLocks/>
            <a:stCxn id="52" idx="0"/>
            <a:endCxn id="45" idx="5"/>
          </p:cNvCxnSpPr>
          <p:nvPr/>
        </p:nvCxnSpPr>
        <p:spPr>
          <a:xfrm flipH="1" flipV="1">
            <a:off x="8357844" y="2164749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C376FF-6C96-4EA5-B4B5-1449F908D2F5}"/>
              </a:ext>
            </a:extLst>
          </p:cNvPr>
          <p:cNvCxnSpPr>
            <a:cxnSpLocks/>
            <a:stCxn id="47" idx="7"/>
            <a:endCxn id="52" idx="3"/>
          </p:cNvCxnSpPr>
          <p:nvPr/>
        </p:nvCxnSpPr>
        <p:spPr>
          <a:xfrm flipV="1">
            <a:off x="7964732" y="2712116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495079-723A-4389-BCC3-D41E31C56127}"/>
              </a:ext>
            </a:extLst>
          </p:cNvPr>
          <p:cNvCxnSpPr>
            <a:cxnSpLocks/>
            <a:stCxn id="48" idx="0"/>
            <a:endCxn id="52" idx="4"/>
          </p:cNvCxnSpPr>
          <p:nvPr/>
        </p:nvCxnSpPr>
        <p:spPr>
          <a:xfrm flipH="1" flipV="1">
            <a:off x="8534516" y="2783256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4012B3D-C7B0-45C5-BE25-AAAE290627F9}"/>
              </a:ext>
            </a:extLst>
          </p:cNvPr>
          <p:cNvSpPr/>
          <p:nvPr/>
        </p:nvSpPr>
        <p:spPr>
          <a:xfrm>
            <a:off x="2778807" y="368446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A554F68-0D9B-4AE6-B155-66DEB3BB0E53}"/>
              </a:ext>
            </a:extLst>
          </p:cNvPr>
          <p:cNvSpPr/>
          <p:nvPr/>
        </p:nvSpPr>
        <p:spPr>
          <a:xfrm>
            <a:off x="1794443" y="4187833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DE09A09-B739-4F94-8919-890DF83151F5}"/>
              </a:ext>
            </a:extLst>
          </p:cNvPr>
          <p:cNvSpPr/>
          <p:nvPr/>
        </p:nvSpPr>
        <p:spPr>
          <a:xfrm>
            <a:off x="2311326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764506-123B-4C98-A067-75F2A498123D}"/>
              </a:ext>
            </a:extLst>
          </p:cNvPr>
          <p:cNvSpPr/>
          <p:nvPr/>
        </p:nvSpPr>
        <p:spPr>
          <a:xfrm>
            <a:off x="3160532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E912D7-4A56-4618-BC8F-F3D1A8F65396}"/>
              </a:ext>
            </a:extLst>
          </p:cNvPr>
          <p:cNvCxnSpPr>
            <a:cxnSpLocks/>
            <a:stCxn id="57" idx="7"/>
            <a:endCxn id="56" idx="2"/>
          </p:cNvCxnSpPr>
          <p:nvPr/>
        </p:nvCxnSpPr>
        <p:spPr>
          <a:xfrm flipV="1">
            <a:off x="2261924" y="3891634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2396BE8-AD4D-42B1-BAF3-1C9EDC99B8D5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2068287" y="4673608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1D1A8D-3CFA-4970-AF22-9FF19C2788D1}"/>
              </a:ext>
            </a:extLst>
          </p:cNvPr>
          <p:cNvCxnSpPr>
            <a:cxnSpLocks/>
            <a:stCxn id="59" idx="1"/>
            <a:endCxn id="57" idx="5"/>
          </p:cNvCxnSpPr>
          <p:nvPr/>
        </p:nvCxnSpPr>
        <p:spPr>
          <a:xfrm flipH="1" flipV="1">
            <a:off x="2261924" y="4602468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62F142E-3A54-44F9-A5FB-08D09B60FD61}"/>
              </a:ext>
            </a:extLst>
          </p:cNvPr>
          <p:cNvSpPr/>
          <p:nvPr/>
        </p:nvSpPr>
        <p:spPr>
          <a:xfrm>
            <a:off x="3728943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61B2915-B978-4461-A272-6557630E882F}"/>
              </a:ext>
            </a:extLst>
          </p:cNvPr>
          <p:cNvCxnSpPr>
            <a:cxnSpLocks/>
            <a:stCxn id="63" idx="1"/>
            <a:endCxn id="56" idx="6"/>
          </p:cNvCxnSpPr>
          <p:nvPr/>
        </p:nvCxnSpPr>
        <p:spPr>
          <a:xfrm flipH="1" flipV="1">
            <a:off x="3239366" y="389163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4C7CAB-5A25-4ABC-8AF1-0F8FA364FB31}"/>
              </a:ext>
            </a:extLst>
          </p:cNvPr>
          <p:cNvCxnSpPr>
            <a:cxnSpLocks/>
            <a:stCxn id="59" idx="7"/>
            <a:endCxn id="63" idx="4"/>
          </p:cNvCxnSpPr>
          <p:nvPr/>
        </p:nvCxnSpPr>
        <p:spPr>
          <a:xfrm flipV="1">
            <a:off x="3628013" y="468873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733A225-063A-436A-976B-5FCDD2C462B2}"/>
              </a:ext>
            </a:extLst>
          </p:cNvPr>
          <p:cNvCxnSpPr>
            <a:cxnSpLocks/>
            <a:stCxn id="58" idx="7"/>
            <a:endCxn id="63" idx="3"/>
          </p:cNvCxnSpPr>
          <p:nvPr/>
        </p:nvCxnSpPr>
        <p:spPr>
          <a:xfrm flipV="1">
            <a:off x="2778807" y="461759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F43BAE6-F51D-4842-827E-935F45363297}"/>
              </a:ext>
            </a:extLst>
          </p:cNvPr>
          <p:cNvSpPr/>
          <p:nvPr/>
        </p:nvSpPr>
        <p:spPr>
          <a:xfrm>
            <a:off x="5384617" y="371656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A5D4327-C879-4C15-A7B4-712C0C419B38}"/>
              </a:ext>
            </a:extLst>
          </p:cNvPr>
          <p:cNvSpPr/>
          <p:nvPr/>
        </p:nvSpPr>
        <p:spPr>
          <a:xfrm>
            <a:off x="4400253" y="42199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6561E4-1443-40ED-8285-F93776DAE6C8}"/>
              </a:ext>
            </a:extLst>
          </p:cNvPr>
          <p:cNvSpPr/>
          <p:nvPr/>
        </p:nvSpPr>
        <p:spPr>
          <a:xfrm>
            <a:off x="4917136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A5472B1-03E9-4EDD-B862-D6693D26C70F}"/>
              </a:ext>
            </a:extLst>
          </p:cNvPr>
          <p:cNvSpPr/>
          <p:nvPr/>
        </p:nvSpPr>
        <p:spPr>
          <a:xfrm>
            <a:off x="5766342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44BFF7-8410-4A0E-8895-2E60BA19E166}"/>
              </a:ext>
            </a:extLst>
          </p:cNvPr>
          <p:cNvCxnSpPr>
            <a:cxnSpLocks/>
            <a:stCxn id="68" idx="7"/>
            <a:endCxn id="67" idx="2"/>
          </p:cNvCxnSpPr>
          <p:nvPr/>
        </p:nvCxnSpPr>
        <p:spPr>
          <a:xfrm flipV="1">
            <a:off x="4867734" y="3923736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2B1457-29E0-424E-9AAE-5E57B6FD3A95}"/>
              </a:ext>
            </a:extLst>
          </p:cNvPr>
          <p:cNvCxnSpPr>
            <a:cxnSpLocks/>
            <a:stCxn id="69" idx="0"/>
            <a:endCxn id="68" idx="4"/>
          </p:cNvCxnSpPr>
          <p:nvPr/>
        </p:nvCxnSpPr>
        <p:spPr>
          <a:xfrm flipH="1" flipV="1">
            <a:off x="4674097" y="4705710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2966B2F-9DD9-4A48-B95B-B0AE1C92F1B5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4867734" y="4634570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220F4BB3-9C8F-4C11-B70F-78D585AE8BD4}"/>
              </a:ext>
            </a:extLst>
          </p:cNvPr>
          <p:cNvSpPr/>
          <p:nvPr/>
        </p:nvSpPr>
        <p:spPr>
          <a:xfrm>
            <a:off x="5680557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DC4A6E3-54C8-451E-86CD-4415D08193D0}"/>
              </a:ext>
            </a:extLst>
          </p:cNvPr>
          <p:cNvCxnSpPr>
            <a:cxnSpLocks/>
            <a:stCxn id="74" idx="0"/>
            <a:endCxn id="67" idx="5"/>
          </p:cNvCxnSpPr>
          <p:nvPr/>
        </p:nvCxnSpPr>
        <p:spPr>
          <a:xfrm flipH="1" flipV="1">
            <a:off x="5777729" y="4070227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85F8F7-F5C8-4944-8A72-6ACB29EFE224}"/>
              </a:ext>
            </a:extLst>
          </p:cNvPr>
          <p:cNvCxnSpPr>
            <a:cxnSpLocks/>
            <a:stCxn id="69" idx="7"/>
            <a:endCxn id="74" idx="3"/>
          </p:cNvCxnSpPr>
          <p:nvPr/>
        </p:nvCxnSpPr>
        <p:spPr>
          <a:xfrm flipV="1">
            <a:off x="5384617" y="4617594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25B2DB-EECF-430B-91B7-74A864ABE17A}"/>
              </a:ext>
            </a:extLst>
          </p:cNvPr>
          <p:cNvCxnSpPr>
            <a:cxnSpLocks/>
            <a:stCxn id="70" idx="0"/>
            <a:endCxn id="74" idx="4"/>
          </p:cNvCxnSpPr>
          <p:nvPr/>
        </p:nvCxnSpPr>
        <p:spPr>
          <a:xfrm flipH="1" flipV="1">
            <a:off x="5954401" y="4688734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5FD0260-65C9-464A-BC15-319AB003AB4F}"/>
              </a:ext>
            </a:extLst>
          </p:cNvPr>
          <p:cNvSpPr/>
          <p:nvPr/>
        </p:nvSpPr>
        <p:spPr>
          <a:xfrm>
            <a:off x="8113262" y="3699591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5527E0C-925F-47F2-BD4B-F3446ABFC7E2}"/>
              </a:ext>
            </a:extLst>
          </p:cNvPr>
          <p:cNvSpPr/>
          <p:nvPr/>
        </p:nvSpPr>
        <p:spPr>
          <a:xfrm>
            <a:off x="7128898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E9A494C-526B-4109-BE75-5EC69D334E75}"/>
              </a:ext>
            </a:extLst>
          </p:cNvPr>
          <p:cNvSpPr/>
          <p:nvPr/>
        </p:nvSpPr>
        <p:spPr>
          <a:xfrm>
            <a:off x="7755006" y="420409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E2C5AAC-4D6B-4F47-BC53-4F33DB383576}"/>
              </a:ext>
            </a:extLst>
          </p:cNvPr>
          <p:cNvSpPr/>
          <p:nvPr/>
        </p:nvSpPr>
        <p:spPr>
          <a:xfrm>
            <a:off x="7645781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E0FEE23-1155-42F6-9943-AA8CAD095D48}"/>
              </a:ext>
            </a:extLst>
          </p:cNvPr>
          <p:cNvSpPr/>
          <p:nvPr/>
        </p:nvSpPr>
        <p:spPr>
          <a:xfrm>
            <a:off x="8494987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BA3C3B1-29CC-423F-8A27-BF87E7472493}"/>
              </a:ext>
            </a:extLst>
          </p:cNvPr>
          <p:cNvCxnSpPr>
            <a:cxnSpLocks/>
            <a:stCxn id="79" idx="7"/>
            <a:endCxn id="78" idx="2"/>
          </p:cNvCxnSpPr>
          <p:nvPr/>
        </p:nvCxnSpPr>
        <p:spPr>
          <a:xfrm flipV="1">
            <a:off x="7596379" y="3906760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D15905-DF69-4D74-BFCF-CC1005B44D20}"/>
              </a:ext>
            </a:extLst>
          </p:cNvPr>
          <p:cNvCxnSpPr>
            <a:cxnSpLocks/>
            <a:stCxn id="80" idx="1"/>
            <a:endCxn id="78" idx="3"/>
          </p:cNvCxnSpPr>
          <p:nvPr/>
        </p:nvCxnSpPr>
        <p:spPr>
          <a:xfrm flipV="1">
            <a:off x="7835213" y="4053251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019E952-8048-40D0-B4BE-89176066FA2B}"/>
              </a:ext>
            </a:extLst>
          </p:cNvPr>
          <p:cNvCxnSpPr>
            <a:cxnSpLocks/>
            <a:stCxn id="81" idx="0"/>
            <a:endCxn id="79" idx="4"/>
          </p:cNvCxnSpPr>
          <p:nvPr/>
        </p:nvCxnSpPr>
        <p:spPr>
          <a:xfrm flipH="1" flipV="1">
            <a:off x="7402742" y="4688734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B801113-CBE3-4089-9271-8D6528099ED8}"/>
              </a:ext>
            </a:extLst>
          </p:cNvPr>
          <p:cNvCxnSpPr>
            <a:cxnSpLocks/>
            <a:stCxn id="82" idx="0"/>
            <a:endCxn id="80" idx="4"/>
          </p:cNvCxnSpPr>
          <p:nvPr/>
        </p:nvCxnSpPr>
        <p:spPr>
          <a:xfrm flipH="1" flipV="1">
            <a:off x="8028850" y="4689871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D149C8-684E-4B58-9234-A42398997F79}"/>
              </a:ext>
            </a:extLst>
          </p:cNvPr>
          <p:cNvCxnSpPr>
            <a:cxnSpLocks/>
            <a:stCxn id="82" idx="1"/>
            <a:endCxn id="79" idx="5"/>
          </p:cNvCxnSpPr>
          <p:nvPr/>
        </p:nvCxnSpPr>
        <p:spPr>
          <a:xfrm flipH="1" flipV="1">
            <a:off x="7596379" y="4617594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6FD110-F0C0-439C-810A-D4B43BC045B0}"/>
              </a:ext>
            </a:extLst>
          </p:cNvPr>
          <p:cNvCxnSpPr>
            <a:cxnSpLocks/>
            <a:endCxn id="80" idx="3"/>
          </p:cNvCxnSpPr>
          <p:nvPr/>
        </p:nvCxnSpPr>
        <p:spPr>
          <a:xfrm flipH="1" flipV="1">
            <a:off x="7835213" y="4618731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93E69586-1A19-4F1C-B562-012D49B5E3B0}"/>
              </a:ext>
            </a:extLst>
          </p:cNvPr>
          <p:cNvSpPr txBox="1">
            <a:spLocks/>
          </p:cNvSpPr>
          <p:nvPr/>
        </p:nvSpPr>
        <p:spPr>
          <a:xfrm>
            <a:off x="379514" y="5852359"/>
            <a:ext cx="11525250" cy="51215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also sample models with 1 or 3 hidden units: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34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4" grpId="0" animBg="1"/>
      <p:bldP spid="35" grpId="0" animBg="1"/>
      <p:bldP spid="36" grpId="0" animBg="1"/>
      <p:bldP spid="37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7" grpId="0" animBg="1"/>
      <p:bldP spid="68" grpId="0" animBg="1"/>
      <p:bldP spid="69" grpId="0" animBg="1"/>
      <p:bldP spid="70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probability of a weight being in a given model is: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forward propagation equations then become: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30479-1D78-4908-A9EB-4121E401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226" y="2615364"/>
            <a:ext cx="3053778" cy="630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8FF867-4439-4EA2-ADF6-E37F5BE7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317" y="3834825"/>
            <a:ext cx="2701620" cy="691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BBD9EC-B945-4F40-B5C6-D2F43FD70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238" y="4631563"/>
            <a:ext cx="4798382" cy="664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120" y="5480781"/>
            <a:ext cx="2917936" cy="6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9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932035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partial derivatives of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dropout layer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linear, and the derivatives with respect to the weights are: 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1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0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48" y="2655001"/>
            <a:ext cx="3139513" cy="715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FBE0E-8D9D-4883-A612-4C607FBF5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535" y="4732201"/>
            <a:ext cx="1019608" cy="487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4285A5-ABC8-4220-8F76-E504227A7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535" y="5269044"/>
            <a:ext cx="1019608" cy="4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7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114425"/>
            <a:ext cx="11525250" cy="5806440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With millions of weights, we need highly efficient and reliable algorithms for gradient descent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NN problems are inherently over-parameterized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Key points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Convergence properties of optimizers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L2 regularization and eigenvalue methods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L1 regularization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Neural net specific regularization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727" y="11430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264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Batch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4323975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565E-0BBD-47F6-AFDE-8A882631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686C-9E4A-4E92-A621-E08A30C303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82461"/>
            <a:ext cx="11525250" cy="537833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deep neural networks there is a high chance that units in a hidden layer have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large range of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Causes shifts in the covariance of the output values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Leads to difficulty computing the gradient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Slows convergence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solution is to normalize the output of the hidden layers in the network as a batch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simple idea can be really effective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details see Sergey and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Szegedy</a:t>
            </a:r>
            <a:r>
              <a:rPr lang="en-US" sz="2800" u="sng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2015:   </a:t>
            </a:r>
            <a:r>
              <a:rPr lang="en-US" sz="2800" dirty="0">
                <a:hlinkClick r:id="rId2"/>
              </a:rPr>
              <a:t> https://arxiv.org/pdf/1502.03167.pdf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0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Appendix: Review of Eigenvectors and Eigenvalues</a:t>
            </a:r>
          </a:p>
        </p:txBody>
      </p:sp>
    </p:spTree>
    <p:extLst>
      <p:ext uri="{BB962C8B-B14F-4D97-AF65-F5344CB8AC3E}">
        <p14:creationId xmlns:p14="http://schemas.microsoft.com/office/powerpoint/2010/main" val="262062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7"/>
            <a:ext cx="11525250" cy="67044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Ideally, the loss function, J(W),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convex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respect to the 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02B459-14B8-4D94-9214-2AAEF2A7FA80}"/>
              </a:ext>
            </a:extLst>
          </p:cNvPr>
          <p:cNvSpPr/>
          <p:nvPr/>
        </p:nvSpPr>
        <p:spPr>
          <a:xfrm>
            <a:off x="3670299" y="1966913"/>
            <a:ext cx="5386388" cy="292417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5096C-052B-4E78-9F1F-315853EC8BD0}"/>
              </a:ext>
            </a:extLst>
          </p:cNvPr>
          <p:cNvSpPr/>
          <p:nvPr/>
        </p:nvSpPr>
        <p:spPr>
          <a:xfrm>
            <a:off x="5193213" y="298157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E6EA8-00F3-493C-89C3-C6ACBA14FAAE}"/>
              </a:ext>
            </a:extLst>
          </p:cNvPr>
          <p:cNvSpPr/>
          <p:nvPr/>
        </p:nvSpPr>
        <p:spPr>
          <a:xfrm>
            <a:off x="4628650" y="2633664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DAEE0-DA1B-44BB-8859-8D524D4E580A}"/>
              </a:ext>
            </a:extLst>
          </p:cNvPr>
          <p:cNvSpPr/>
          <p:nvPr/>
        </p:nvSpPr>
        <p:spPr>
          <a:xfrm>
            <a:off x="4135592" y="2319339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B1703-7A3C-4161-9EF3-BF994E9D632D}"/>
              </a:ext>
            </a:extLst>
          </p:cNvPr>
          <p:cNvSpPr/>
          <p:nvPr/>
        </p:nvSpPr>
        <p:spPr>
          <a:xfrm>
            <a:off x="3276099" y="1662117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E1532C4-1CE1-419D-890E-8DB69ABEB34A}"/>
              </a:ext>
            </a:extLst>
          </p:cNvPr>
          <p:cNvSpPr/>
          <p:nvPr/>
        </p:nvSpPr>
        <p:spPr>
          <a:xfrm>
            <a:off x="5952625" y="315317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F39CCC-4F3F-4F2D-893A-26ED97E1BBD1}"/>
              </a:ext>
            </a:extLst>
          </p:cNvPr>
          <p:cNvSpPr/>
          <p:nvPr/>
        </p:nvSpPr>
        <p:spPr>
          <a:xfrm>
            <a:off x="4533492" y="3269674"/>
            <a:ext cx="1562508" cy="1043168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DBCA7-E539-4023-B682-091BE9398AF3}"/>
              </a:ext>
            </a:extLst>
          </p:cNvPr>
          <p:cNvSpPr/>
          <p:nvPr/>
        </p:nvSpPr>
        <p:spPr>
          <a:xfrm>
            <a:off x="4419192" y="4124905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4605B-A78C-4C14-9B1A-B2AFB2EC3D36}"/>
              </a:ext>
            </a:extLst>
          </p:cNvPr>
          <p:cNvSpPr txBox="1"/>
          <p:nvPr/>
        </p:nvSpPr>
        <p:spPr>
          <a:xfrm>
            <a:off x="5776320" y="33789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CDE45-59F1-43D6-AB3C-25F693201FE3}"/>
              </a:ext>
            </a:extLst>
          </p:cNvPr>
          <p:cNvSpPr txBox="1"/>
          <p:nvPr/>
        </p:nvSpPr>
        <p:spPr>
          <a:xfrm>
            <a:off x="4690470" y="410633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5277B-E800-4DEE-81BE-DA5FDB9E48DA}"/>
              </a:ext>
            </a:extLst>
          </p:cNvPr>
          <p:cNvSpPr txBox="1"/>
          <p:nvPr/>
        </p:nvSpPr>
        <p:spPr>
          <a:xfrm>
            <a:off x="1079500" y="240351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E04833-58CD-4469-8F76-F336664E4D29}"/>
              </a:ext>
            </a:extLst>
          </p:cNvPr>
          <p:cNvCxnSpPr>
            <a:cxnSpLocks/>
          </p:cNvCxnSpPr>
          <p:nvPr/>
        </p:nvCxnSpPr>
        <p:spPr>
          <a:xfrm>
            <a:off x="3056699" y="2671765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DC1A57B-5EA4-4FA2-BA51-80686BB248F6}"/>
              </a:ext>
            </a:extLst>
          </p:cNvPr>
          <p:cNvSpPr txBox="1">
            <a:spLocks/>
          </p:cNvSpPr>
          <p:nvPr/>
        </p:nvSpPr>
        <p:spPr>
          <a:xfrm>
            <a:off x="373563" y="5274866"/>
            <a:ext cx="11525250" cy="84275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Convex loss function 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one unique minimum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for convex loss function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15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2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n roots of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3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left eigenvector is to the left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6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A to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Nth power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be computed: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0" y="2581264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763" y="3851910"/>
            <a:ext cx="2745261" cy="422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30BCD-6C5E-41B8-8898-00E90F59C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763" y="5046355"/>
            <a:ext cx="2560006" cy="5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8217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02998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B1773-97C0-4D9B-B51C-C848496FF8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7"/>
            <a:ext cx="11525250" cy="107443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Expand loss function as a Taylor series to understand convergence properties of gradient descent: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1660B-29CE-4C57-9749-F57F795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" y="1762734"/>
            <a:ext cx="11713153" cy="828492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B2713A-3472-497D-839D-53D0A06D7457}"/>
              </a:ext>
            </a:extLst>
          </p:cNvPr>
          <p:cNvSpPr txBox="1">
            <a:spLocks/>
          </p:cNvSpPr>
          <p:nvPr/>
        </p:nvSpPr>
        <p:spPr>
          <a:xfrm>
            <a:off x="430530" y="2484015"/>
            <a:ext cx="11525250" cy="400822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0" indent="0">
              <a:buFont typeface="Arial" pitchFamily="34" charset="0"/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is formulation to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quadratic optimization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known 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Newton’s method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D6D14-6205-4069-9279-9E763C577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899" y="3021543"/>
            <a:ext cx="6012006" cy="5270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85841B-1FB1-4A89-AA98-BAAEBCA34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900" y="3579566"/>
            <a:ext cx="3817446" cy="5983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B93A92-479D-41D8-BD79-5A57892D67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8899" y="4286077"/>
            <a:ext cx="4276221" cy="5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236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1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184" y="767117"/>
            <a:ext cx="11525250" cy="5803374"/>
          </a:xfrm>
        </p:spPr>
        <p:txBody>
          <a:bodyPr/>
          <a:lstStyle/>
          <a:p>
            <a:pPr marL="0" indent="1828800">
              <a:buNone/>
            </a:pP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Warning! – Advanced concepts ahead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668" y="3105300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0" y="4291334"/>
            <a:ext cx="2745261" cy="4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1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3C7F73-8148-4FB5-B202-D57F58BF6F3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79337"/>
                <a:ext cx="11525250" cy="582720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How can you understand the gradient vector?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cs typeface="Segoe UI" panose="020B0502040204020203" pitchFamily="34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gradient is the vector of changes in the function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with respect to the variables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Direction of the gradient vector is the direction of maximum change of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3C7F73-8148-4FB5-B202-D57F58BF6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79337"/>
                <a:ext cx="11525250" cy="5827203"/>
              </a:xfrm>
              <a:blipFill>
                <a:blip r:embed="rId3"/>
                <a:stretch>
                  <a:fillRect l="-1111" t="-1151" r="-1746" b="-2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17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25FDD9-4C58-4084-9F89-0E6ADD6FFF55}">
  <ds:schemaRefs>
    <ds:schemaRef ds:uri="http://schemas.microsoft.com/office/2006/metadata/properties"/>
    <ds:schemaRef ds:uri="http://purl.org/dc/terms/"/>
    <ds:schemaRef ds:uri="636b0322-90fb-440c-9cbc-22749e7231e9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15769</TotalTime>
  <Words>3739</Words>
  <Application>Microsoft Office PowerPoint</Application>
  <PresentationFormat>Widescreen</PresentationFormat>
  <Paragraphs>596</Paragraphs>
  <Slides>83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4" baseType="lpstr">
      <vt:lpstr>Arial</vt:lpstr>
      <vt:lpstr>Calibri</vt:lpstr>
      <vt:lpstr>Cambria Math</vt:lpstr>
      <vt:lpstr>Courier New</vt:lpstr>
      <vt:lpstr>Gill Sans</vt:lpstr>
      <vt:lpstr>Segoe</vt:lpstr>
      <vt:lpstr>Segoe UI</vt:lpstr>
      <vt:lpstr>Segoe UI Light</vt:lpstr>
      <vt:lpstr>Symbol</vt:lpstr>
      <vt:lpstr>Wingdings</vt:lpstr>
      <vt:lpstr>1_Office Theme</vt:lpstr>
      <vt:lpstr>PowerPoint Presentation</vt:lpstr>
      <vt:lpstr>Optimization and Regularization for Deep Neural Networks</vt:lpstr>
      <vt:lpstr>Optimization and Regularization for Deep Neural Networks</vt:lpstr>
      <vt:lpstr>Optimization for Deep Neural Networks</vt:lpstr>
      <vt:lpstr>Optimization for Deep Neural Networks</vt:lpstr>
      <vt:lpstr>PowerPoint Presentation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PowerPoint Presentation</vt:lpstr>
      <vt:lpstr> Regularization for Machine Learning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PowerPoint Presentation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PowerPoint Presentation</vt:lpstr>
      <vt:lpstr>The Nature of Gradients</vt:lpstr>
      <vt:lpstr>The Nature of Gradients</vt:lpstr>
      <vt:lpstr>The Nature of Gradients</vt:lpstr>
      <vt:lpstr>The Nature of Gradients</vt:lpstr>
      <vt:lpstr>The Nature of Gradients</vt:lpstr>
      <vt:lpstr>Vanishing and Exploding Gradient Problems</vt:lpstr>
      <vt:lpstr>Vanishing and Exploding Gradient Problems</vt:lpstr>
      <vt:lpstr>Vanishing and Exploding Gradient Problems</vt:lpstr>
      <vt:lpstr>Convex vs. Non-Convex Optimization</vt:lpstr>
      <vt:lpstr>Convex vs. Non-Convex Optimization</vt:lpstr>
      <vt:lpstr>Convex vs. Non-Convex Optimization</vt:lpstr>
      <vt:lpstr>PowerPoint Presentation</vt:lpstr>
      <vt:lpstr>Batch Gradient Descent</vt:lpstr>
      <vt:lpstr>Batch Gradient Descent</vt:lpstr>
      <vt:lpstr>Stochastic Gradient Descent</vt:lpstr>
      <vt:lpstr>Stochastic Gradient Descent</vt:lpstr>
      <vt:lpstr>Stochastic Gradient Descent</vt:lpstr>
      <vt:lpstr>Stochastic Gradient Descent with Momentum</vt:lpstr>
      <vt:lpstr>Stochastic Gradient Descent with Momentum</vt:lpstr>
      <vt:lpstr>Adaptive Stochastic Gradient Descent</vt:lpstr>
      <vt:lpstr>Selecting Initial Weight Values</vt:lpstr>
      <vt:lpstr>PowerPoint Presentation</vt:lpstr>
      <vt:lpstr>l1 Regularization</vt:lpstr>
      <vt:lpstr>l1 Regularization</vt:lpstr>
      <vt:lpstr>l1 Regularization</vt:lpstr>
      <vt:lpstr>L1 Regularization</vt:lpstr>
      <vt:lpstr>PowerPoint Presentation</vt:lpstr>
      <vt:lpstr>Early Stopping</vt:lpstr>
      <vt:lpstr>Early Stopping</vt:lpstr>
      <vt:lpstr>PowerPoint Presentation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Optimization and Regularization for Deep Neural Networks</vt:lpstr>
      <vt:lpstr>PowerPoint Presentation</vt:lpstr>
      <vt:lpstr>Batch Normalization</vt:lpstr>
      <vt:lpstr>PowerPoint Presentation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 Elston</cp:lastModifiedBy>
  <cp:revision>505</cp:revision>
  <dcterms:created xsi:type="dcterms:W3CDTF">2013-02-15T23:12:42Z</dcterms:created>
  <dcterms:modified xsi:type="dcterms:W3CDTF">2022-05-02T01:14:08Z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