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72"/>
    <p:restoredTop sz="96405"/>
  </p:normalViewPr>
  <p:slideViewPr>
    <p:cSldViewPr snapToGrid="0" snapToObjects="1">
      <p:cViewPr varScale="1">
        <p:scale>
          <a:sx n="135" d="100"/>
          <a:sy n="135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5CDF-CD50-2546-A71A-37D04C65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112-24A0-974A-95DB-A75AAA485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0D50-F185-A445-A35D-B9595825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8B92-6D78-704F-A412-E2346F6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55E6-B1E8-8248-A4D3-0CE20CB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E797-6BFC-5E48-86D8-762F5DD5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1BE-C221-DC4B-A102-86BDE6B3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EBE9-C66F-374F-86A0-2ABA159E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5B5F-12B4-124E-AE2B-16224C39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ED9B-0C5E-0648-ABB6-512CB939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F2C33-D9FB-B34D-985A-B8345E326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70A08-2F02-B14D-9324-9095E5D7C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8FB6-0F1D-3941-9140-1DA52830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D1-C320-A647-9A24-07059F64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46CD-EDAA-DA49-A2E2-56006D66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D921-EDA6-A947-8FD3-D09D4B06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48BB-7E57-3F45-AEB1-BF6EE016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CB8B-E1B9-B24A-B3C1-350D004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2AA8-588E-5D43-B3D1-02B4613C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841F-8F0F-3146-BD36-47287936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092A-FECF-0648-B032-2E4156CB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B68B-6D7A-9E4B-B13D-A329FDAC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46B0-E0B5-AA40-B9BA-EF80623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B606-3BFB-3D40-8D14-8E926E54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DBED-AC2D-0549-9858-33C77544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4350-3CCD-714E-A942-285F928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C71D-7078-5C46-9908-B1B424FE4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7AD4-9B7B-6441-ABC8-A8C4A608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7247-D9F4-8B43-ADE7-A4B90A28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2EC96-5305-0F4F-8A00-ECB6E47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6910-61FF-8644-8040-D94846BE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7F79-9BD0-1E41-A095-2FAAF192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714C-36C2-164B-A698-6FFCA117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9511-6255-3044-9AF6-AB2C0235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CCADB-83D8-1443-A3DB-F0CB0BCB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C7688-B383-B740-9046-C46D32B64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92A33-3727-C846-B512-C5CDD8F2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D2B36-3F55-1E45-AED9-688F1D3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3959-92C5-A14F-9A57-60877707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302A-1F58-7A49-8E5B-03026B02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C6634-4AB8-6841-90F7-B65201D9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15F84-1B65-734B-9852-F43822B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B018-1135-8C4A-A327-161444B7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D0377-151E-6843-AC60-8FE383AE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71F21-E905-D346-AE18-5B7BB574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B460C-DDBC-A14F-AF7A-F4F19410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2C00-DD38-6447-81BA-B5C05893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C89C-B9B8-204B-84F7-38BBDB53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ED17-1D60-6742-B66F-0C658AA3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0D6E3-FB32-6745-99F8-FB2B594C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3459-F7CB-5D42-AB35-D3A7B036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B9A16-BD1D-1C41-9EB0-8FFA2C8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6768-89CC-7741-BC3F-545A393E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BEA0-B1F9-594D-98B0-60DB0B4FE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4FE0-557B-5C4B-B0D9-0F3868280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3262-608B-874E-B57A-17EACE3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8EE6-D5BA-5144-995F-8E3FA5BA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829FF-72C5-144D-B9AB-FA3F3499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2C8A8-F2E2-C440-AEA2-08D4B118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F5C3-34D6-7646-987F-CBD0E82B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B17D-3573-3B49-91BE-CAA45C15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7D07-D6D1-AE48-80A2-C35C7469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22C0-2E48-A442-9750-FA9AA9EC2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protoco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ABFA-AE77-F14F-9E1C-511C82516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Start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68C99-D29E-0C43-8943-0F41767AF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Hitchhikers Guide to Kafka</a:t>
            </a:r>
          </a:p>
        </p:txBody>
      </p:sp>
    </p:spTree>
    <p:extLst>
      <p:ext uri="{BB962C8B-B14F-4D97-AF65-F5344CB8AC3E}">
        <p14:creationId xmlns:p14="http://schemas.microsoft.com/office/powerpoint/2010/main" val="369702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6584-A6E9-AE46-B86A-EF7B268A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1F2B-4ABE-714F-BB3A-3ECDEDAB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4818"/>
          </a:xfrm>
        </p:spPr>
        <p:txBody>
          <a:bodyPr/>
          <a:lstStyle/>
          <a:p>
            <a:r>
              <a:rPr lang="en-US" dirty="0"/>
              <a:t>Kafka uses its own Protocol</a:t>
            </a:r>
          </a:p>
          <a:p>
            <a:pPr lvl="1"/>
            <a:r>
              <a:rPr lang="en-US" dirty="0">
                <a:hlinkClick r:id="rId2"/>
              </a:rPr>
              <a:t>https://kafka.apache.org/protocol.html</a:t>
            </a:r>
            <a:endParaRPr lang="en-US" dirty="0"/>
          </a:p>
          <a:p>
            <a:pPr lvl="1"/>
            <a:r>
              <a:rPr lang="en-US" dirty="0"/>
              <a:t>Request-Response Pairs sent over TCP/IP. Connections relatively expensive, but single clients don’t need to pool</a:t>
            </a:r>
          </a:p>
          <a:p>
            <a:pPr lvl="2"/>
            <a:r>
              <a:rPr lang="en-US" dirty="0"/>
              <a:t>Only processes a single request at a time per client connection to guarantee ordering</a:t>
            </a:r>
          </a:p>
        </p:txBody>
      </p:sp>
    </p:spTree>
    <p:extLst>
      <p:ext uri="{BB962C8B-B14F-4D97-AF65-F5344CB8AC3E}">
        <p14:creationId xmlns:p14="http://schemas.microsoft.com/office/powerpoint/2010/main" val="2598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C9653-1748-FC49-A474-2A2A3C71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85900"/>
            <a:ext cx="8610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B9598-F263-B944-8A5A-766CD439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0" y="1631950"/>
            <a:ext cx="45085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CCB0B-51BE-364E-92DA-CFA98E5A1F96}"/>
              </a:ext>
            </a:extLst>
          </p:cNvPr>
          <p:cNvSpPr txBox="1"/>
          <p:nvPr/>
        </p:nvSpPr>
        <p:spPr>
          <a:xfrm>
            <a:off x="4656306" y="1221214"/>
            <a:ext cx="1439694" cy="646331"/>
          </a:xfrm>
          <a:prstGeom prst="rect">
            <a:avLst/>
          </a:prstGeom>
          <a:noFill/>
          <a:ln>
            <a:solidFill>
              <a:schemeClr val="accent3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Your consumer want to commit an offset to Kafka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7FE03-5482-6448-9D23-E53C8670F841}"/>
              </a:ext>
            </a:extLst>
          </p:cNvPr>
          <p:cNvSpPr txBox="1"/>
          <p:nvPr/>
        </p:nvSpPr>
        <p:spPr>
          <a:xfrm>
            <a:off x="4311557" y="2674514"/>
            <a:ext cx="21216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Are you alright to commit read offsets, that may not have been processed?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56EF7E-C25F-5048-A72C-37A59137ABD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5372397" y="1867545"/>
            <a:ext cx="3756" cy="8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08AE09-A8CB-6645-B033-A7FD63BEEFF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33237" y="2997679"/>
            <a:ext cx="916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D7A1FD-EC76-8148-94D1-41568B3970FA}"/>
              </a:ext>
            </a:extLst>
          </p:cNvPr>
          <p:cNvSpPr txBox="1"/>
          <p:nvPr/>
        </p:nvSpPr>
        <p:spPr>
          <a:xfrm>
            <a:off x="6599471" y="2674514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F734D-9C6F-E549-B1C2-182725C41136}"/>
              </a:ext>
            </a:extLst>
          </p:cNvPr>
          <p:cNvSpPr txBox="1"/>
          <p:nvPr/>
        </p:nvSpPr>
        <p:spPr>
          <a:xfrm>
            <a:off x="7349552" y="2351348"/>
            <a:ext cx="1721272" cy="1200329"/>
          </a:xfrm>
          <a:prstGeom prst="rect">
            <a:avLst/>
          </a:prstGeom>
          <a:noFill/>
          <a:ln>
            <a:solidFill>
              <a:schemeClr val="accent3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EnableAutoOffsetStore</a:t>
            </a:r>
            <a:r>
              <a:rPr lang="en-US" sz="1200" b="1" dirty="0"/>
              <a:t> = false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Call </a:t>
            </a:r>
            <a:r>
              <a:rPr lang="en-US" sz="1200" b="1" dirty="0" err="1"/>
              <a:t>StoreOffset</a:t>
            </a:r>
            <a:r>
              <a:rPr lang="en-US" sz="1200" b="1" dirty="0"/>
              <a:t> to commit offset when processed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EC3108-63C0-EB4E-A527-CD995ECCF303}"/>
              </a:ext>
            </a:extLst>
          </p:cNvPr>
          <p:cNvSpPr/>
          <p:nvPr/>
        </p:nvSpPr>
        <p:spPr>
          <a:xfrm>
            <a:off x="9773609" y="2628346"/>
            <a:ext cx="1685223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Do you want to commit at an time interval or in batches?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C54B03-C05A-0C4E-8609-5A9B31F0293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9070824" y="2951512"/>
            <a:ext cx="7027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0F5012C-FB4E-314C-BB39-356DA03E0F2B}"/>
              </a:ext>
            </a:extLst>
          </p:cNvPr>
          <p:cNvSpPr/>
          <p:nvPr/>
        </p:nvSpPr>
        <p:spPr>
          <a:xfrm>
            <a:off x="9773608" y="1197186"/>
            <a:ext cx="1685223" cy="830997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EnableAutoCommit</a:t>
            </a:r>
            <a:r>
              <a:rPr lang="en-US" sz="1200" b="1" dirty="0"/>
              <a:t> = true</a:t>
            </a:r>
          </a:p>
          <a:p>
            <a:pPr algn="ctr"/>
            <a:r>
              <a:rPr lang="en-US" sz="1200" b="1" dirty="0" err="1"/>
              <a:t>AutCommitIntervalMs</a:t>
            </a:r>
            <a:r>
              <a:rPr lang="en-US" sz="1200" b="1" dirty="0"/>
              <a:t> = </a:t>
            </a:r>
            <a:r>
              <a:rPr lang="en-US" sz="1200" b="1" i="1" dirty="0"/>
              <a:t>n</a:t>
            </a:r>
            <a:r>
              <a:rPr lang="en-US" sz="1200" b="1" dirty="0"/>
              <a:t> milliseconds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224802-B2AB-D54B-A4F5-FDD10870CEE9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H="1" flipV="1">
            <a:off x="10616220" y="2028183"/>
            <a:ext cx="1" cy="6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F84D00-DEC8-A24F-B3E4-4976B35E0302}"/>
              </a:ext>
            </a:extLst>
          </p:cNvPr>
          <p:cNvSpPr txBox="1"/>
          <p:nvPr/>
        </p:nvSpPr>
        <p:spPr>
          <a:xfrm>
            <a:off x="10762597" y="2143598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01A870-507D-B14B-9A8F-83BC892ECD03}"/>
              </a:ext>
            </a:extLst>
          </p:cNvPr>
          <p:cNvSpPr/>
          <p:nvPr/>
        </p:nvSpPr>
        <p:spPr>
          <a:xfrm>
            <a:off x="9773608" y="3874840"/>
            <a:ext cx="1685223" cy="1200329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Monitor batch count in your code</a:t>
            </a:r>
          </a:p>
          <a:p>
            <a:pPr algn="ctr"/>
            <a:r>
              <a:rPr lang="en-US" sz="1200" b="1" dirty="0"/>
              <a:t>Call Commit() with specific offsets when you want to commit offsets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63438B-46BD-4B4F-ADE7-3A6726951703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10616220" y="3274677"/>
            <a:ext cx="1" cy="6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6A3B10-2D8B-B744-86D8-D113CDE8790E}"/>
              </a:ext>
            </a:extLst>
          </p:cNvPr>
          <p:cNvSpPr txBox="1"/>
          <p:nvPr/>
        </p:nvSpPr>
        <p:spPr>
          <a:xfrm>
            <a:off x="10769294" y="3367011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0B883A-5F56-2247-96E3-75B250AC474B}"/>
              </a:ext>
            </a:extLst>
          </p:cNvPr>
          <p:cNvSpPr/>
          <p:nvPr/>
        </p:nvSpPr>
        <p:spPr>
          <a:xfrm>
            <a:off x="1043629" y="2652374"/>
            <a:ext cx="1685223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Do you want to commit at an time interval or in batches?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D395B1-EEDA-6A47-803A-9D70BFF1F972}"/>
              </a:ext>
            </a:extLst>
          </p:cNvPr>
          <p:cNvSpPr/>
          <p:nvPr/>
        </p:nvSpPr>
        <p:spPr>
          <a:xfrm>
            <a:off x="1043628" y="1221214"/>
            <a:ext cx="1685223" cy="830997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EnableAutoCommit</a:t>
            </a:r>
            <a:r>
              <a:rPr lang="en-US" sz="1200" b="1" dirty="0"/>
              <a:t> = true</a:t>
            </a:r>
          </a:p>
          <a:p>
            <a:pPr algn="ctr"/>
            <a:r>
              <a:rPr lang="en-US" sz="1200" b="1" dirty="0" err="1"/>
              <a:t>AutCommitIntervalMs</a:t>
            </a:r>
            <a:r>
              <a:rPr lang="en-US" sz="1200" b="1" dirty="0"/>
              <a:t> = </a:t>
            </a:r>
            <a:r>
              <a:rPr lang="en-US" sz="1200" b="1" i="1" dirty="0"/>
              <a:t>n</a:t>
            </a:r>
            <a:r>
              <a:rPr lang="en-US" sz="1200" b="1" dirty="0"/>
              <a:t> milliseconds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2F1D55-5BF9-CF46-951D-FBA95D9F797A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1886240" y="2052211"/>
            <a:ext cx="1" cy="6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2CAA2A-69DE-584A-8386-E45509E4FC1F}"/>
              </a:ext>
            </a:extLst>
          </p:cNvPr>
          <p:cNvSpPr txBox="1"/>
          <p:nvPr/>
        </p:nvSpPr>
        <p:spPr>
          <a:xfrm>
            <a:off x="2032617" y="2167626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AF3E2D-91FA-E34F-97B3-B6FA23706B26}"/>
              </a:ext>
            </a:extLst>
          </p:cNvPr>
          <p:cNvSpPr/>
          <p:nvPr/>
        </p:nvSpPr>
        <p:spPr>
          <a:xfrm>
            <a:off x="1043628" y="3898868"/>
            <a:ext cx="1685223" cy="1015663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Monitor batch count in your code</a:t>
            </a:r>
          </a:p>
          <a:p>
            <a:pPr algn="ctr"/>
            <a:r>
              <a:rPr lang="en-US" sz="1200" b="1" dirty="0"/>
              <a:t>Call Commit() when you want to commit offsets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564218-6594-6540-848F-AB930427AA04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1886240" y="3298705"/>
            <a:ext cx="1" cy="6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B3FABA-A7A4-C344-ABBA-72C404B9609E}"/>
              </a:ext>
            </a:extLst>
          </p:cNvPr>
          <p:cNvSpPr txBox="1"/>
          <p:nvPr/>
        </p:nvSpPr>
        <p:spPr>
          <a:xfrm>
            <a:off x="2039314" y="3391039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11902E-EA7A-D643-BE38-26248D1AC69C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2728852" y="2975540"/>
            <a:ext cx="16002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3B52FE4-CFEE-8342-A2EA-87DB1A21E6E1}"/>
              </a:ext>
            </a:extLst>
          </p:cNvPr>
          <p:cNvSpPr txBox="1"/>
          <p:nvPr/>
        </p:nvSpPr>
        <p:spPr>
          <a:xfrm>
            <a:off x="3354390" y="2594196"/>
            <a:ext cx="54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498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3F3218-8C0C-5640-84FB-364A0B3E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7" y="308701"/>
            <a:ext cx="8439665" cy="62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9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34901-B03B-0C4F-8245-537B7EAD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47" y="99458"/>
            <a:ext cx="8273667" cy="62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8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171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Quick Start Kafka</vt:lpstr>
      <vt:lpstr>Protocol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Kafka</dc:title>
  <dc:creator>Ian Cooper</dc:creator>
  <cp:lastModifiedBy>Ian Cooper</cp:lastModifiedBy>
  <cp:revision>15</cp:revision>
  <dcterms:created xsi:type="dcterms:W3CDTF">2021-01-25T14:24:56Z</dcterms:created>
  <dcterms:modified xsi:type="dcterms:W3CDTF">2021-01-26T16:21:48Z</dcterms:modified>
</cp:coreProperties>
</file>