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6" r:id="rId8"/>
    <p:sldId id="265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4"/>
    <p:restoredTop sz="94674"/>
  </p:normalViewPr>
  <p:slideViewPr>
    <p:cSldViewPr snapToGrid="0" snapToObjects="1">
      <p:cViewPr varScale="1">
        <p:scale>
          <a:sx n="147" d="100"/>
          <a:sy n="147" d="100"/>
        </p:scale>
        <p:origin x="22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47F7B-2C7A-5640-970F-47B52FACD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EFADA-0DCB-0343-9E0F-85898DB28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BBBD4-042F-6B48-A30B-FFF9F855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B49-7458-8340-8BC8-FCBB70D164C5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303DC-2FC2-E145-81ED-0F8D7942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CD98E-1ED0-C745-B477-FA60E072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883-A45E-9B4A-9CFB-B610066C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9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C1F6-BF9C-AF47-BF11-8255FF612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197BC-6540-7B46-AD5E-0B1AF1D04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32DDC-54B3-A54F-80AE-B345FC01C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B49-7458-8340-8BC8-FCBB70D164C5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DE3A9-D3C7-764F-AD00-9AFB055F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F553C-F7B5-5545-A352-3715C851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883-A45E-9B4A-9CFB-B610066C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7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69B42B-81B3-6945-9CEE-D5DDAAB19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F8F88-780F-A04E-858A-2E43EC7F4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02AE2-D1AF-B04F-8895-DC4FA539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B49-7458-8340-8BC8-FCBB70D164C5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865BE-5816-724D-AA9A-2B0FD8D0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0FDAC-5D5D-FE46-A88D-420E5212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883-A45E-9B4A-9CFB-B610066C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6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210CF-B341-8446-A29D-A843FFA2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03082-4F8D-8141-B9C9-42C0315D4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9C32-0FA4-8F48-89EE-5C99460E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B49-7458-8340-8BC8-FCBB70D164C5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B1F8D-3D0E-3047-AF45-2C01A0E54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6FCE1-55F4-474C-892E-E4AFDA24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883-A45E-9B4A-9CFB-B610066C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1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4E616-51E3-BF43-98B5-7D898828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CBA94-E910-2349-A430-D7B8E6752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27E9E-91DC-A34E-8F45-A0F8FAF4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B49-7458-8340-8BC8-FCBB70D164C5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50DC6-27AC-E144-8704-EFD6D1FF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611B9-2B08-674F-A56F-A142863A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883-A45E-9B4A-9CFB-B610066C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BDBA-DFB6-9241-AC6D-FCAF1065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575B7-CE81-2E43-AA3C-6DC69E9E8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D8D9C-E51A-704D-9992-A3DF99718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4D4D4-AB00-8C4C-B932-F6D33DAB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B49-7458-8340-8BC8-FCBB70D164C5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DFA57-9AA9-6044-BF2D-64534A88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4CA73-EAC9-464A-BEA2-AE703A47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883-A45E-9B4A-9CFB-B610066C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1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D18C-0468-1F47-A122-0991CEA46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8FFFF-C17B-204B-B53C-4C4BD24F7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688A4-CC2E-9B4B-B183-B5D06E64B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72480-CEA5-4D46-939D-9DF601DEF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7A812-B10E-614F-A16A-04885807D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7E967F-20F4-4944-8F2A-B76A805E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B49-7458-8340-8BC8-FCBB70D164C5}" type="datetimeFigureOut">
              <a:rPr lang="en-US" smtClean="0"/>
              <a:t>1/27/24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F6386-D074-BA49-908B-5970D52E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7E2599-669C-B942-9268-84E3F16A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883-A45E-9B4A-9CFB-B610066C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2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EEC7-E468-0F43-8B6A-42D089C1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E8490-DF9B-1942-ABE8-AD380B1AB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B49-7458-8340-8BC8-FCBB70D164C5}" type="datetimeFigureOut">
              <a:rPr lang="en-US" smtClean="0"/>
              <a:t>1/27/24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028F7-1F5A-F049-8914-6FB3B6B1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A7B78-EF68-9D4A-963A-670F4846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883-A45E-9B4A-9CFB-B610066C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4FDA6-AB2C-E343-B7A1-F428CE5F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B49-7458-8340-8BC8-FCBB70D164C5}" type="datetimeFigureOut">
              <a:rPr lang="en-US" smtClean="0"/>
              <a:t>1/27/24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22E51-2E3C-614C-BA73-ADCA06FD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10624-F36B-D142-B45F-DE408527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883-A45E-9B4A-9CFB-B610066C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2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9F9F-068A-6643-874B-1766FECA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C9CB2-0C42-F444-8B5D-4A765BCCE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FBE27-0302-0845-A8BE-DD45834B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AE4A3-2E83-8648-B301-7DCDC607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B49-7458-8340-8BC8-FCBB70D164C5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5F201-B415-BE43-ABEB-A1AFF6B2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3B881-FE56-1F40-968B-19DC0220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883-A45E-9B4A-9CFB-B610066C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6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9E643-7034-C741-9831-C1258BEF9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C8DF14-1EF9-E349-ACD8-5B9153EC6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6CFB3-57B5-ED4F-9972-827CBC42F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7C8C0-D3B3-2848-85AD-AB60DB2D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B49-7458-8340-8BC8-FCBB70D164C5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25B3A-CE49-A646-818A-72670226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42447-719C-8F4C-B71E-43B62BA0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883-A45E-9B4A-9CFB-B610066C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5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6AD0F3-7764-354B-A818-A5E706961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9A01E-FBA8-7542-908A-D51D96B1D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74475-B3CD-F748-910C-7778EE638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70B49-7458-8340-8BC8-FCBB70D164C5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1514C-A5D6-A742-B725-EF969BB6A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37809-2F07-D149-8BD7-845E5CC74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91883-A45E-9B4A-9CFB-B610066C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5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bbitmq.com/a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B19C-ABF9-B046-9E63-79CD71681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Invalid Message Channel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53872-8E4C-7941-9BA9-D3C9FCB22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Notes</a:t>
            </a:r>
          </a:p>
        </p:txBody>
      </p:sp>
    </p:spTree>
    <p:extLst>
      <p:ext uri="{BB962C8B-B14F-4D97-AF65-F5344CB8AC3E}">
        <p14:creationId xmlns:p14="http://schemas.microsoft.com/office/powerpoint/2010/main" val="2737149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090A-A2F8-3245-83D2-906C4038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93" y="2820650"/>
            <a:ext cx="10515600" cy="1019317"/>
          </a:xfrm>
        </p:spPr>
        <p:txBody>
          <a:bodyPr/>
          <a:lstStyle/>
          <a:p>
            <a:pPr algn="ctr"/>
            <a:r>
              <a:rPr lang="en-US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024937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8B0EC7-15EA-C3E3-27B9-007135C34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77" y="779286"/>
            <a:ext cx="10906454" cy="5099000"/>
          </a:xfrm>
          <a:prstGeom prst="rect">
            <a:avLst/>
          </a:prstGeom>
        </p:spPr>
      </p:pic>
      <p:sp>
        <p:nvSpPr>
          <p:cNvPr id="6" name="Line Callout 1 5">
            <a:extLst>
              <a:ext uri="{FF2B5EF4-FFF2-40B4-BE49-F238E27FC236}">
                <a16:creationId xmlns:a16="http://schemas.microsoft.com/office/drawing/2014/main" id="{C6991234-125F-7DD8-A7E8-10F2C7F16F6E}"/>
              </a:ext>
            </a:extLst>
          </p:cNvPr>
          <p:cNvSpPr/>
          <p:nvPr/>
        </p:nvSpPr>
        <p:spPr>
          <a:xfrm>
            <a:off x="5262387" y="1984497"/>
            <a:ext cx="2738284" cy="814719"/>
          </a:xfrm>
          <a:prstGeom prst="borderCallout1">
            <a:avLst>
              <a:gd name="adj1" fmla="val 18750"/>
              <a:gd name="adj2" fmla="val -8333"/>
              <a:gd name="adj3" fmla="val 213505"/>
              <a:gd name="adj4" fmla="val -47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we create our queue we pass it in the dead letter exchange name</a:t>
            </a:r>
          </a:p>
        </p:txBody>
      </p: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C6AB08A1-5572-6052-FE89-D67E379B2180}"/>
              </a:ext>
            </a:extLst>
          </p:cNvPr>
          <p:cNvSpPr/>
          <p:nvPr/>
        </p:nvSpPr>
        <p:spPr>
          <a:xfrm>
            <a:off x="8396087" y="2086939"/>
            <a:ext cx="3412736" cy="1037526"/>
          </a:xfrm>
          <a:prstGeom prst="borderCallout1">
            <a:avLst>
              <a:gd name="adj1" fmla="val 106807"/>
              <a:gd name="adj2" fmla="val 50131"/>
              <a:gd name="adj3" fmla="val 184584"/>
              <a:gd name="adj4" fmla="val -872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route to our DLQ we have to send in the routing key</a:t>
            </a: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502A94AC-A749-32CE-29E4-700BF7448455}"/>
              </a:ext>
            </a:extLst>
          </p:cNvPr>
          <p:cNvSpPr/>
          <p:nvPr/>
        </p:nvSpPr>
        <p:spPr>
          <a:xfrm>
            <a:off x="10589280" y="3334191"/>
            <a:ext cx="1430162" cy="2422417"/>
          </a:xfrm>
          <a:prstGeom prst="borderCallout1">
            <a:avLst>
              <a:gd name="adj1" fmla="val 79452"/>
              <a:gd name="adj2" fmla="val -16973"/>
              <a:gd name="adj3" fmla="val 78594"/>
              <a:gd name="adj4" fmla="val -539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can create the dead letter exchange after we identify it when creating the queue</a:t>
            </a:r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E59E687B-F3A9-913C-AEDE-F955592E8AD3}"/>
              </a:ext>
            </a:extLst>
          </p:cNvPr>
          <p:cNvSpPr/>
          <p:nvPr/>
        </p:nvSpPr>
        <p:spPr>
          <a:xfrm>
            <a:off x="6689719" y="5758943"/>
            <a:ext cx="3412736" cy="414782"/>
          </a:xfrm>
          <a:prstGeom prst="borderCallout1">
            <a:avLst>
              <a:gd name="adj1" fmla="val 18750"/>
              <a:gd name="adj2" fmla="val -8333"/>
              <a:gd name="adj3" fmla="val -77765"/>
              <a:gd name="adj4" fmla="val -116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create the DLQ</a:t>
            </a:r>
          </a:p>
        </p:txBody>
      </p:sp>
      <p:sp>
        <p:nvSpPr>
          <p:cNvPr id="10" name="Line Callout 1 9">
            <a:extLst>
              <a:ext uri="{FF2B5EF4-FFF2-40B4-BE49-F238E27FC236}">
                <a16:creationId xmlns:a16="http://schemas.microsoft.com/office/drawing/2014/main" id="{196E4168-6AA5-463D-E5ED-CA186648E1B3}"/>
              </a:ext>
            </a:extLst>
          </p:cNvPr>
          <p:cNvSpPr/>
          <p:nvPr/>
        </p:nvSpPr>
        <p:spPr>
          <a:xfrm>
            <a:off x="2052212" y="5858483"/>
            <a:ext cx="3412736" cy="414782"/>
          </a:xfrm>
          <a:prstGeom prst="borderCallout1">
            <a:avLst>
              <a:gd name="adj1" fmla="val -22957"/>
              <a:gd name="adj2" fmla="val 40547"/>
              <a:gd name="adj3" fmla="val -74785"/>
              <a:gd name="adj4" fmla="val 102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bind the DLQ</a:t>
            </a:r>
          </a:p>
        </p:txBody>
      </p:sp>
    </p:spTree>
    <p:extLst>
      <p:ext uri="{BB962C8B-B14F-4D97-AF65-F5344CB8AC3E}">
        <p14:creationId xmlns:p14="http://schemas.microsoft.com/office/powerpoint/2010/main" val="3262263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090A-A2F8-3245-83D2-906C4038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93" y="2820650"/>
            <a:ext cx="10515600" cy="1019317"/>
          </a:xfrm>
        </p:spPr>
        <p:txBody>
          <a:bodyPr/>
          <a:lstStyle/>
          <a:p>
            <a:pPr algn="ctr"/>
            <a:r>
              <a:rPr lang="en-US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4079934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B625B0-2FDD-B059-937D-68B9B0906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26" y="806733"/>
            <a:ext cx="6031505" cy="58013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9BEE6C-3514-2814-BB57-2DBF67408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042" y="249899"/>
            <a:ext cx="7772400" cy="2053474"/>
          </a:xfrm>
          <a:prstGeom prst="rect">
            <a:avLst/>
          </a:prstGeom>
        </p:spPr>
      </p:pic>
      <p:sp>
        <p:nvSpPr>
          <p:cNvPr id="8" name="Line Callout 1 7">
            <a:extLst>
              <a:ext uri="{FF2B5EF4-FFF2-40B4-BE49-F238E27FC236}">
                <a16:creationId xmlns:a16="http://schemas.microsoft.com/office/drawing/2014/main" id="{20CEC56E-5C10-CAEC-447F-46D354C49DE8}"/>
              </a:ext>
            </a:extLst>
          </p:cNvPr>
          <p:cNvSpPr/>
          <p:nvPr/>
        </p:nvSpPr>
        <p:spPr>
          <a:xfrm>
            <a:off x="8650022" y="286673"/>
            <a:ext cx="2738284" cy="814719"/>
          </a:xfrm>
          <a:prstGeom prst="borderCallout1">
            <a:avLst>
              <a:gd name="adj1" fmla="val 106400"/>
              <a:gd name="adj2" fmla="val 44778"/>
              <a:gd name="adj3" fmla="val 154715"/>
              <a:gd name="adj4" fmla="val -58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we create our queue we pass it in the dead letter exchange name</a:t>
            </a:r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8401508B-2E08-7C51-15EA-1BB66A476351}"/>
              </a:ext>
            </a:extLst>
          </p:cNvPr>
          <p:cNvSpPr/>
          <p:nvPr/>
        </p:nvSpPr>
        <p:spPr>
          <a:xfrm>
            <a:off x="8396087" y="2086939"/>
            <a:ext cx="3412736" cy="1037526"/>
          </a:xfrm>
          <a:prstGeom prst="borderCallout1">
            <a:avLst>
              <a:gd name="adj1" fmla="val -2310"/>
              <a:gd name="adj2" fmla="val 50386"/>
              <a:gd name="adj3" fmla="val -31971"/>
              <a:gd name="adj4" fmla="val 732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route to our DLQ we have to send in the routing key</a:t>
            </a:r>
          </a:p>
        </p:txBody>
      </p:sp>
      <p:sp>
        <p:nvSpPr>
          <p:cNvPr id="10" name="Line Callout 1 9">
            <a:extLst>
              <a:ext uri="{FF2B5EF4-FFF2-40B4-BE49-F238E27FC236}">
                <a16:creationId xmlns:a16="http://schemas.microsoft.com/office/drawing/2014/main" id="{88F98157-F8FE-3309-A55D-C2598B5BF742}"/>
              </a:ext>
            </a:extLst>
          </p:cNvPr>
          <p:cNvSpPr/>
          <p:nvPr/>
        </p:nvSpPr>
        <p:spPr>
          <a:xfrm>
            <a:off x="7656371" y="3228830"/>
            <a:ext cx="2509682" cy="1704196"/>
          </a:xfrm>
          <a:prstGeom prst="borderCallout1">
            <a:avLst>
              <a:gd name="adj1" fmla="val 62078"/>
              <a:gd name="adj2" fmla="val -13503"/>
              <a:gd name="adj3" fmla="val -82373"/>
              <a:gd name="adj4" fmla="val -2050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can create the dead letter exchange after we identify it when creating the queue</a:t>
            </a:r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74EF1CE4-C5D2-4F87-9E48-A3AB75A06266}"/>
              </a:ext>
            </a:extLst>
          </p:cNvPr>
          <p:cNvSpPr/>
          <p:nvPr/>
        </p:nvSpPr>
        <p:spPr>
          <a:xfrm>
            <a:off x="6689719" y="5758943"/>
            <a:ext cx="3412736" cy="414782"/>
          </a:xfrm>
          <a:prstGeom prst="borderCallout1">
            <a:avLst>
              <a:gd name="adj1" fmla="val 18750"/>
              <a:gd name="adj2" fmla="val -8333"/>
              <a:gd name="adj3" fmla="val -560662"/>
              <a:gd name="adj4" fmla="val -129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create the DLQ</a:t>
            </a:r>
          </a:p>
        </p:txBody>
      </p:sp>
      <p:sp>
        <p:nvSpPr>
          <p:cNvPr id="12" name="Line Callout 1 11">
            <a:extLst>
              <a:ext uri="{FF2B5EF4-FFF2-40B4-BE49-F238E27FC236}">
                <a16:creationId xmlns:a16="http://schemas.microsoft.com/office/drawing/2014/main" id="{A6404602-AC33-D101-5FCF-849321094F9C}"/>
              </a:ext>
            </a:extLst>
          </p:cNvPr>
          <p:cNvSpPr/>
          <p:nvPr/>
        </p:nvSpPr>
        <p:spPr>
          <a:xfrm>
            <a:off x="2052212" y="5858483"/>
            <a:ext cx="3412736" cy="414782"/>
          </a:xfrm>
          <a:prstGeom prst="borderCallout1">
            <a:avLst>
              <a:gd name="adj1" fmla="val -22957"/>
              <a:gd name="adj2" fmla="val 40547"/>
              <a:gd name="adj3" fmla="val -74785"/>
              <a:gd name="adj4" fmla="val 102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bind the DLQ</a:t>
            </a:r>
          </a:p>
        </p:txBody>
      </p:sp>
    </p:spTree>
    <p:extLst>
      <p:ext uri="{BB962C8B-B14F-4D97-AF65-F5344CB8AC3E}">
        <p14:creationId xmlns:p14="http://schemas.microsoft.com/office/powerpoint/2010/main" val="246971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566F-7E5F-9C4F-8574-8224D00C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3DDDF-69F1-DA41-A5B0-8D3CDD077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exercise you will create a Invalid Message Channel</a:t>
            </a:r>
          </a:p>
          <a:p>
            <a:r>
              <a:rPr lang="en-US" dirty="0"/>
              <a:t>RMQ calls this a Dead Letter Exchange</a:t>
            </a:r>
          </a:p>
          <a:p>
            <a:pPr lvl="1"/>
            <a:r>
              <a:rPr lang="en-US" dirty="0"/>
              <a:t>The problem with this moniker is that it is used for messages you have already received</a:t>
            </a:r>
          </a:p>
          <a:p>
            <a:pPr lvl="1"/>
            <a:r>
              <a:rPr lang="en-US" dirty="0"/>
              <a:t>This is an invalid message channel</a:t>
            </a:r>
          </a:p>
          <a:p>
            <a:pPr lvl="2"/>
            <a:r>
              <a:rPr lang="en-US" dirty="0"/>
              <a:t>And the reason to use it is that the type was not expected, or as-expected</a:t>
            </a:r>
          </a:p>
          <a:p>
            <a:r>
              <a:rPr lang="en-US" dirty="0"/>
              <a:t>RMQ handles failure to route via an </a:t>
            </a:r>
            <a:r>
              <a:rPr lang="en-US" dirty="0">
                <a:hlinkClick r:id="rId2"/>
              </a:rPr>
              <a:t>Alternate Exchange</a:t>
            </a:r>
            <a:endParaRPr lang="en-US" dirty="0"/>
          </a:p>
          <a:p>
            <a:pPr lvl="1"/>
            <a:r>
              <a:rPr lang="en-US" dirty="0"/>
              <a:t>We don’t cover setting one of those up here as it is usually a policy action</a:t>
            </a:r>
          </a:p>
        </p:txBody>
      </p:sp>
    </p:spTree>
    <p:extLst>
      <p:ext uri="{BB962C8B-B14F-4D97-AF65-F5344CB8AC3E}">
        <p14:creationId xmlns:p14="http://schemas.microsoft.com/office/powerpoint/2010/main" val="375261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261B-14D4-4F4C-A00D-B602235B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99D8D-7BBB-ED46-97E7-5E35F6AB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are declaring everything in both consumer and producer we need to declare in both locations</a:t>
            </a:r>
          </a:p>
          <a:p>
            <a:pPr lvl="1"/>
            <a:r>
              <a:rPr lang="en-US" dirty="0"/>
              <a:t>We only show one in this deck as it is the same</a:t>
            </a:r>
          </a:p>
          <a:p>
            <a:pPr lvl="1"/>
            <a:r>
              <a:rPr lang="en-US" dirty="0"/>
              <a:t>You still need to implement both</a:t>
            </a:r>
          </a:p>
          <a:p>
            <a:r>
              <a:rPr lang="en-US" dirty="0"/>
              <a:t>We use the expedient of deliberately sending the wrong message</a:t>
            </a:r>
          </a:p>
          <a:p>
            <a:pPr lvl="2"/>
            <a:r>
              <a:rPr lang="en-US" dirty="0"/>
              <a:t>This is used to force an error you can see in the Dead Letter Queue</a:t>
            </a:r>
          </a:p>
          <a:p>
            <a:pPr lvl="2"/>
            <a:r>
              <a:rPr lang="en-US" dirty="0"/>
              <a:t>It is representative however of versioning errors which we discuss in part 2</a:t>
            </a:r>
          </a:p>
          <a:p>
            <a:r>
              <a:rPr lang="en-US" dirty="0"/>
              <a:t>You will need to use the Management Web Page to view the results</a:t>
            </a:r>
          </a:p>
          <a:p>
            <a:pPr lvl="1"/>
            <a:r>
              <a:rPr lang="en-US" dirty="0"/>
              <a:t>As we don’t have a client of the dead letter queue</a:t>
            </a:r>
          </a:p>
        </p:txBody>
      </p:sp>
    </p:spTree>
    <p:extLst>
      <p:ext uri="{BB962C8B-B14F-4D97-AF65-F5344CB8AC3E}">
        <p14:creationId xmlns:p14="http://schemas.microsoft.com/office/powerpoint/2010/main" val="398281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090A-A2F8-3245-83D2-906C4038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93" y="2820650"/>
            <a:ext cx="10515600" cy="1019317"/>
          </a:xfrm>
        </p:spPr>
        <p:txBody>
          <a:bodyPr/>
          <a:lstStyle/>
          <a:p>
            <a:pPr algn="ctr"/>
            <a:r>
              <a:rPr lang="en-US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151682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906557-7D6A-0948-8C05-59D04E17D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78" y="403985"/>
            <a:ext cx="10192098" cy="6050029"/>
          </a:xfrm>
          <a:prstGeom prst="rect">
            <a:avLst/>
          </a:prstGeom>
        </p:spPr>
      </p:pic>
      <p:sp>
        <p:nvSpPr>
          <p:cNvPr id="8" name="Line Callout 1 7">
            <a:extLst>
              <a:ext uri="{FF2B5EF4-FFF2-40B4-BE49-F238E27FC236}">
                <a16:creationId xmlns:a16="http://schemas.microsoft.com/office/drawing/2014/main" id="{DC3F2949-7128-6F4A-8AC1-6CA9102BCDDC}"/>
              </a:ext>
            </a:extLst>
          </p:cNvPr>
          <p:cNvSpPr/>
          <p:nvPr/>
        </p:nvSpPr>
        <p:spPr>
          <a:xfrm>
            <a:off x="5126924" y="2472177"/>
            <a:ext cx="2738284" cy="814719"/>
          </a:xfrm>
          <a:prstGeom prst="borderCallout1">
            <a:avLst>
              <a:gd name="adj1" fmla="val 18750"/>
              <a:gd name="adj2" fmla="val -8333"/>
              <a:gd name="adj3" fmla="val 213505"/>
              <a:gd name="adj4" fmla="val -47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we create our queue we pass it in the dead letter exchange name</a:t>
            </a:r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62E33823-DFCF-A044-841B-F87419D95AB7}"/>
              </a:ext>
            </a:extLst>
          </p:cNvPr>
          <p:cNvSpPr/>
          <p:nvPr/>
        </p:nvSpPr>
        <p:spPr>
          <a:xfrm>
            <a:off x="8260624" y="2574619"/>
            <a:ext cx="3412736" cy="1037526"/>
          </a:xfrm>
          <a:prstGeom prst="borderCallout1">
            <a:avLst>
              <a:gd name="adj1" fmla="val 106807"/>
              <a:gd name="adj2" fmla="val 50131"/>
              <a:gd name="adj3" fmla="val 184584"/>
              <a:gd name="adj4" fmla="val -872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route to our DLQ we have to send in the routing key</a:t>
            </a:r>
          </a:p>
        </p:txBody>
      </p:sp>
      <p:sp>
        <p:nvSpPr>
          <p:cNvPr id="12" name="Line Callout 1 11">
            <a:extLst>
              <a:ext uri="{FF2B5EF4-FFF2-40B4-BE49-F238E27FC236}">
                <a16:creationId xmlns:a16="http://schemas.microsoft.com/office/drawing/2014/main" id="{A5EF07DD-339F-8C4F-94DC-0E75A708D38E}"/>
              </a:ext>
            </a:extLst>
          </p:cNvPr>
          <p:cNvSpPr/>
          <p:nvPr/>
        </p:nvSpPr>
        <p:spPr>
          <a:xfrm>
            <a:off x="10453817" y="3821871"/>
            <a:ext cx="1430162" cy="2422417"/>
          </a:xfrm>
          <a:prstGeom prst="borderCallout1">
            <a:avLst>
              <a:gd name="adj1" fmla="val 79452"/>
              <a:gd name="adj2" fmla="val -16973"/>
              <a:gd name="adj3" fmla="val 78594"/>
              <a:gd name="adj4" fmla="val -539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can create the dead letter exchange after we identify it when creating the queue</a:t>
            </a:r>
          </a:p>
        </p:txBody>
      </p:sp>
      <p:sp>
        <p:nvSpPr>
          <p:cNvPr id="13" name="Line Callout 1 12">
            <a:extLst>
              <a:ext uri="{FF2B5EF4-FFF2-40B4-BE49-F238E27FC236}">
                <a16:creationId xmlns:a16="http://schemas.microsoft.com/office/drawing/2014/main" id="{B6C3FDC8-B2EF-F849-BC51-2481C2EE3AF7}"/>
              </a:ext>
            </a:extLst>
          </p:cNvPr>
          <p:cNvSpPr/>
          <p:nvPr/>
        </p:nvSpPr>
        <p:spPr>
          <a:xfrm>
            <a:off x="6554256" y="6246623"/>
            <a:ext cx="3412736" cy="414782"/>
          </a:xfrm>
          <a:prstGeom prst="borderCallout1">
            <a:avLst>
              <a:gd name="adj1" fmla="val 18750"/>
              <a:gd name="adj2" fmla="val -8333"/>
              <a:gd name="adj3" fmla="val -77765"/>
              <a:gd name="adj4" fmla="val -116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create the DLQ</a:t>
            </a:r>
          </a:p>
        </p:txBody>
      </p:sp>
      <p:sp>
        <p:nvSpPr>
          <p:cNvPr id="14" name="Line Callout 1 13">
            <a:extLst>
              <a:ext uri="{FF2B5EF4-FFF2-40B4-BE49-F238E27FC236}">
                <a16:creationId xmlns:a16="http://schemas.microsoft.com/office/drawing/2014/main" id="{E70E0D96-6311-4840-A5BC-D657C0417373}"/>
              </a:ext>
            </a:extLst>
          </p:cNvPr>
          <p:cNvSpPr/>
          <p:nvPr/>
        </p:nvSpPr>
        <p:spPr>
          <a:xfrm>
            <a:off x="1916749" y="6346163"/>
            <a:ext cx="3412736" cy="414782"/>
          </a:xfrm>
          <a:prstGeom prst="borderCallout1">
            <a:avLst>
              <a:gd name="adj1" fmla="val -22957"/>
              <a:gd name="adj2" fmla="val 40547"/>
              <a:gd name="adj3" fmla="val -74785"/>
              <a:gd name="adj4" fmla="val 102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bind the DLQ</a:t>
            </a:r>
          </a:p>
        </p:txBody>
      </p:sp>
    </p:spTree>
    <p:extLst>
      <p:ext uri="{BB962C8B-B14F-4D97-AF65-F5344CB8AC3E}">
        <p14:creationId xmlns:p14="http://schemas.microsoft.com/office/powerpoint/2010/main" val="321842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7A14-2CC1-DA44-9302-C89581432A3C}"/>
              </a:ext>
            </a:extLst>
          </p:cNvPr>
          <p:cNvSpPr txBox="1">
            <a:spLocks/>
          </p:cNvSpPr>
          <p:nvPr/>
        </p:nvSpPr>
        <p:spPr>
          <a:xfrm>
            <a:off x="910119" y="2954214"/>
            <a:ext cx="10515600" cy="7342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88092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BB3DF9-C935-844F-B009-B08E906BF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1" y="474304"/>
            <a:ext cx="11627178" cy="5909389"/>
          </a:xfrm>
          <a:prstGeom prst="rect">
            <a:avLst/>
          </a:prstGeom>
        </p:spPr>
      </p:pic>
      <p:sp>
        <p:nvSpPr>
          <p:cNvPr id="8" name="Line Callout 1 7">
            <a:extLst>
              <a:ext uri="{FF2B5EF4-FFF2-40B4-BE49-F238E27FC236}">
                <a16:creationId xmlns:a16="http://schemas.microsoft.com/office/drawing/2014/main" id="{A81F95D3-4400-B84E-92F7-7312D2BB0BC2}"/>
              </a:ext>
            </a:extLst>
          </p:cNvPr>
          <p:cNvSpPr/>
          <p:nvPr/>
        </p:nvSpPr>
        <p:spPr>
          <a:xfrm>
            <a:off x="8593913" y="5689456"/>
            <a:ext cx="3412736" cy="414782"/>
          </a:xfrm>
          <a:prstGeom prst="borderCallout1">
            <a:avLst>
              <a:gd name="adj1" fmla="val 18750"/>
              <a:gd name="adj2" fmla="val -8333"/>
              <a:gd name="adj3" fmla="val -24141"/>
              <a:gd name="adj4" fmla="val -1352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create the DLQ</a:t>
            </a:r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F43108C8-85A0-E64E-9E09-DE421C027109}"/>
              </a:ext>
            </a:extLst>
          </p:cNvPr>
          <p:cNvSpPr/>
          <p:nvPr/>
        </p:nvSpPr>
        <p:spPr>
          <a:xfrm>
            <a:off x="5584124" y="3127085"/>
            <a:ext cx="2738284" cy="814719"/>
          </a:xfrm>
          <a:prstGeom prst="borderCallout1">
            <a:avLst>
              <a:gd name="adj1" fmla="val 18750"/>
              <a:gd name="adj2" fmla="val -8333"/>
              <a:gd name="adj3" fmla="val 127054"/>
              <a:gd name="adj4" fmla="val -63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we create our queue we pass it in the dead letter exchange name</a:t>
            </a:r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C4E23DA5-E737-C64D-9A46-A0CC9EAEDEBC}"/>
              </a:ext>
            </a:extLst>
          </p:cNvPr>
          <p:cNvSpPr/>
          <p:nvPr/>
        </p:nvSpPr>
        <p:spPr>
          <a:xfrm>
            <a:off x="8322408" y="1833214"/>
            <a:ext cx="3412736" cy="1037526"/>
          </a:xfrm>
          <a:prstGeom prst="borderCallout1">
            <a:avLst>
              <a:gd name="adj1" fmla="val 106807"/>
              <a:gd name="adj2" fmla="val 50131"/>
              <a:gd name="adj3" fmla="val 233414"/>
              <a:gd name="adj4" fmla="val 12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route to our DLQ we have to send in the routing key</a:t>
            </a:r>
          </a:p>
        </p:txBody>
      </p:sp>
      <p:sp>
        <p:nvSpPr>
          <p:cNvPr id="13" name="Line Callout 1 12">
            <a:extLst>
              <a:ext uri="{FF2B5EF4-FFF2-40B4-BE49-F238E27FC236}">
                <a16:creationId xmlns:a16="http://schemas.microsoft.com/office/drawing/2014/main" id="{D2B2DDFA-87A7-CB4A-82B0-E108014B2E02}"/>
              </a:ext>
            </a:extLst>
          </p:cNvPr>
          <p:cNvSpPr/>
          <p:nvPr/>
        </p:nvSpPr>
        <p:spPr>
          <a:xfrm>
            <a:off x="10527957" y="3002692"/>
            <a:ext cx="1430162" cy="2422417"/>
          </a:xfrm>
          <a:prstGeom prst="borderCallout1">
            <a:avLst>
              <a:gd name="adj1" fmla="val 79452"/>
              <a:gd name="adj2" fmla="val -16973"/>
              <a:gd name="adj3" fmla="val 91347"/>
              <a:gd name="adj4" fmla="val -537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can create the dead letter exchange after we identify it when creating the queue</a:t>
            </a:r>
          </a:p>
        </p:txBody>
      </p:sp>
      <p:sp>
        <p:nvSpPr>
          <p:cNvPr id="14" name="Line Callout 1 13">
            <a:extLst>
              <a:ext uri="{FF2B5EF4-FFF2-40B4-BE49-F238E27FC236}">
                <a16:creationId xmlns:a16="http://schemas.microsoft.com/office/drawing/2014/main" id="{73AAEFD6-5A35-BE46-BEC0-D35BCFF1E9CF}"/>
              </a:ext>
            </a:extLst>
          </p:cNvPr>
          <p:cNvSpPr/>
          <p:nvPr/>
        </p:nvSpPr>
        <p:spPr>
          <a:xfrm>
            <a:off x="7628158" y="6246124"/>
            <a:ext cx="3412736" cy="414782"/>
          </a:xfrm>
          <a:prstGeom prst="borderCallout1">
            <a:avLst>
              <a:gd name="adj1" fmla="val 18750"/>
              <a:gd name="adj2" fmla="val -8333"/>
              <a:gd name="adj3" fmla="val -68827"/>
              <a:gd name="adj4" fmla="val -136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bind the DLQ</a:t>
            </a:r>
          </a:p>
        </p:txBody>
      </p:sp>
    </p:spTree>
    <p:extLst>
      <p:ext uri="{BB962C8B-B14F-4D97-AF65-F5344CB8AC3E}">
        <p14:creationId xmlns:p14="http://schemas.microsoft.com/office/powerpoint/2010/main" val="83419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090A-A2F8-3245-83D2-906C4038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93" y="2820650"/>
            <a:ext cx="10515600" cy="1019317"/>
          </a:xfrm>
        </p:spPr>
        <p:txBody>
          <a:bodyPr/>
          <a:lstStyle/>
          <a:p>
            <a:pPr algn="ctr"/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98437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EEF572B-BAF0-474C-B6A3-63DE03057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31" y="0"/>
            <a:ext cx="10793138" cy="6858000"/>
          </a:xfrm>
          <a:prstGeom prst="rect">
            <a:avLst/>
          </a:prstGeom>
        </p:spPr>
      </p:pic>
      <p:sp>
        <p:nvSpPr>
          <p:cNvPr id="4" name="Line Callout 1 3">
            <a:extLst>
              <a:ext uri="{FF2B5EF4-FFF2-40B4-BE49-F238E27FC236}">
                <a16:creationId xmlns:a16="http://schemas.microsoft.com/office/drawing/2014/main" id="{72697CEA-12D0-E44E-98D7-C0F3E7C6A1D1}"/>
              </a:ext>
            </a:extLst>
          </p:cNvPr>
          <p:cNvSpPr/>
          <p:nvPr/>
        </p:nvSpPr>
        <p:spPr>
          <a:xfrm>
            <a:off x="8302610" y="556880"/>
            <a:ext cx="2738284" cy="814719"/>
          </a:xfrm>
          <a:prstGeom prst="borderCallout1">
            <a:avLst>
              <a:gd name="adj1" fmla="val 18750"/>
              <a:gd name="adj2" fmla="val -8333"/>
              <a:gd name="adj3" fmla="val 127054"/>
              <a:gd name="adj4" fmla="val -63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we create our queue we pass it in the dead letter exchange name</a:t>
            </a:r>
          </a:p>
        </p:txBody>
      </p:sp>
      <p:sp>
        <p:nvSpPr>
          <p:cNvPr id="5" name="Line Callout 1 4">
            <a:extLst>
              <a:ext uri="{FF2B5EF4-FFF2-40B4-BE49-F238E27FC236}">
                <a16:creationId xmlns:a16="http://schemas.microsoft.com/office/drawing/2014/main" id="{F5FAC7B9-9862-A146-8154-40B9055E9547}"/>
              </a:ext>
            </a:extLst>
          </p:cNvPr>
          <p:cNvSpPr/>
          <p:nvPr/>
        </p:nvSpPr>
        <p:spPr>
          <a:xfrm>
            <a:off x="7462787" y="4273776"/>
            <a:ext cx="3412736" cy="1037526"/>
          </a:xfrm>
          <a:prstGeom prst="borderCallout1">
            <a:avLst>
              <a:gd name="adj1" fmla="val 18750"/>
              <a:gd name="adj2" fmla="val -8333"/>
              <a:gd name="adj3" fmla="val -322"/>
              <a:gd name="adj4" fmla="val -1343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can create the dead letter exchange after we identify it when creating the queue</a:t>
            </a: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9544DBC8-4829-254A-9E4F-C33C4536F98A}"/>
              </a:ext>
            </a:extLst>
          </p:cNvPr>
          <p:cNvSpPr/>
          <p:nvPr/>
        </p:nvSpPr>
        <p:spPr>
          <a:xfrm>
            <a:off x="7628158" y="2391474"/>
            <a:ext cx="3412736" cy="1037526"/>
          </a:xfrm>
          <a:prstGeom prst="borderCallout1">
            <a:avLst>
              <a:gd name="adj1" fmla="val -20628"/>
              <a:gd name="adj2" fmla="val 52666"/>
              <a:gd name="adj3" fmla="val -63140"/>
              <a:gd name="adj4" fmla="val 34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route to our DLQ we have to send in the routing key</a:t>
            </a:r>
          </a:p>
        </p:txBody>
      </p:sp>
      <p:sp>
        <p:nvSpPr>
          <p:cNvPr id="10" name="Line Callout 1 9">
            <a:extLst>
              <a:ext uri="{FF2B5EF4-FFF2-40B4-BE49-F238E27FC236}">
                <a16:creationId xmlns:a16="http://schemas.microsoft.com/office/drawing/2014/main" id="{C8B04D49-EB26-8E43-813C-A2B9FFD6B75F}"/>
              </a:ext>
            </a:extLst>
          </p:cNvPr>
          <p:cNvSpPr/>
          <p:nvPr/>
        </p:nvSpPr>
        <p:spPr>
          <a:xfrm>
            <a:off x="7628158" y="5565888"/>
            <a:ext cx="3412736" cy="414782"/>
          </a:xfrm>
          <a:prstGeom prst="borderCallout1">
            <a:avLst>
              <a:gd name="adj1" fmla="val 18750"/>
              <a:gd name="adj2" fmla="val -8333"/>
              <a:gd name="adj3" fmla="val -24141"/>
              <a:gd name="adj4" fmla="val -1352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create the DLQ</a:t>
            </a:r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0F9D61C7-1AD0-264F-9D16-B638D2B22B09}"/>
              </a:ext>
            </a:extLst>
          </p:cNvPr>
          <p:cNvSpPr/>
          <p:nvPr/>
        </p:nvSpPr>
        <p:spPr>
          <a:xfrm>
            <a:off x="7628158" y="6246124"/>
            <a:ext cx="3412736" cy="414782"/>
          </a:xfrm>
          <a:prstGeom prst="borderCallout1">
            <a:avLst>
              <a:gd name="adj1" fmla="val 18750"/>
              <a:gd name="adj2" fmla="val -8333"/>
              <a:gd name="adj3" fmla="val -24141"/>
              <a:gd name="adj4" fmla="val -1352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bind the DLQ</a:t>
            </a:r>
          </a:p>
        </p:txBody>
      </p:sp>
    </p:spTree>
    <p:extLst>
      <p:ext uri="{BB962C8B-B14F-4D97-AF65-F5344CB8AC3E}">
        <p14:creationId xmlns:p14="http://schemas.microsoft.com/office/powerpoint/2010/main" val="52530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440</Words>
  <Application>Microsoft Macintosh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Invalid Message Channel</vt:lpstr>
      <vt:lpstr>Introduction</vt:lpstr>
      <vt:lpstr>Notes</vt:lpstr>
      <vt:lpstr>C#</vt:lpstr>
      <vt:lpstr>PowerPoint Presentation</vt:lpstr>
      <vt:lpstr>PowerPoint Presentation</vt:lpstr>
      <vt:lpstr>PowerPoint Presentation</vt:lpstr>
      <vt:lpstr>JavaScript</vt:lpstr>
      <vt:lpstr>PowerPoint Presentation</vt:lpstr>
      <vt:lpstr>Java</vt:lpstr>
      <vt:lpstr>PowerPoint Presentation</vt:lpstr>
      <vt:lpstr>Go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Invalid Message Channel</dc:title>
  <dc:creator>Ian Cooper</dc:creator>
  <cp:lastModifiedBy>Ian Cooper</cp:lastModifiedBy>
  <cp:revision>9</cp:revision>
  <dcterms:created xsi:type="dcterms:W3CDTF">2020-06-07T17:47:52Z</dcterms:created>
  <dcterms:modified xsi:type="dcterms:W3CDTF">2024-01-27T20:30:20Z</dcterms:modified>
</cp:coreProperties>
</file>