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1" r:id="rId16"/>
    <p:sldId id="269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04"/>
    <p:restoredTop sz="94653"/>
  </p:normalViewPr>
  <p:slideViewPr>
    <p:cSldViewPr snapToGrid="0" snapToObjects="1">
      <p:cViewPr varScale="1">
        <p:scale>
          <a:sx n="147" d="100"/>
          <a:sy n="147" d="100"/>
        </p:scale>
        <p:origin x="224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1DE5F0-5203-C241-9486-975D46CAB375}" type="datetimeFigureOut">
              <a:rPr lang="en-US" smtClean="0"/>
              <a:t>1/27/24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1DC6B4-60A0-4B44-A296-BE677D531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737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1DC6B4-60A0-4B44-A296-BE677D531D9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7493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7884B-B9DD-4041-ACB4-E64BDB5B53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5ACC40-5809-DA48-A996-BE64FBD0F4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9C28D8-6866-3842-B9AE-ACC66B6CB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32423-8DBC-CD4E-824C-2728E5C37B86}" type="datetimeFigureOut">
              <a:rPr lang="en-US" smtClean="0"/>
              <a:t>1/27/24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A465A9-9DA9-6F43-AF15-272ECAD73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6082A1-1D06-F148-90E0-7EBA88749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3401F-A3C5-A94F-AC1E-C19D732FC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336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0A5AD-4CCB-4C4B-9C5C-3AB6A3756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DD2664-F126-BC43-8B42-9416D26AF9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8124C1-0E15-0545-B7DF-10501378B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32423-8DBC-CD4E-824C-2728E5C37B86}" type="datetimeFigureOut">
              <a:rPr lang="en-US" smtClean="0"/>
              <a:t>1/27/24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B2F086-E95C-714C-A54E-0F14C24D1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656D1C-5C3E-5249-AEC1-15C527382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3401F-A3C5-A94F-AC1E-C19D732FC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291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06E478-0226-4446-8CFA-82E92C544F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0E3533-2E4D-9541-B155-F7DA0EF9F2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E4D138-15E2-134C-8986-C4EFFAC22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32423-8DBC-CD4E-824C-2728E5C37B86}" type="datetimeFigureOut">
              <a:rPr lang="en-US" smtClean="0"/>
              <a:t>1/27/24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0E52E9-9825-DD4A-9DBF-C29714B0C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5C16F7-B8ED-884F-AD64-40D7216A8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3401F-A3C5-A94F-AC1E-C19D732FC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43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4DB76-6717-F14F-B756-F0CB0BD93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51279C-04C6-1646-9B40-35E30B01D8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562C61-44DF-2B43-889B-AD552CF61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32423-8DBC-CD4E-824C-2728E5C37B86}" type="datetimeFigureOut">
              <a:rPr lang="en-US" smtClean="0"/>
              <a:t>1/27/24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4FABEE-898D-8340-9573-288D301B8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1F65C0-6739-404F-A3C1-774DB00FC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3401F-A3C5-A94F-AC1E-C19D732FC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593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E0247-06FA-7A42-BF0D-030D3469F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73EA5A-E274-C949-849E-C0F7817AE4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69BAED-7A26-D74D-97F8-4CB7822D8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32423-8DBC-CD4E-824C-2728E5C37B86}" type="datetimeFigureOut">
              <a:rPr lang="en-US" smtClean="0"/>
              <a:t>1/27/24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C171AA-A9BB-4B4A-B4D9-7934350AE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678F68-BC0D-EA4D-96EC-5E43686A8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3401F-A3C5-A94F-AC1E-C19D732FC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489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E782D-A9B4-F744-AFA4-579EC0EC9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EF9F31-0BB4-4348-A143-965EA25317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8AFF54-42F1-A44C-92F5-B787036618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1FD6B9-226C-8F4C-9EA2-87EF13131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32423-8DBC-CD4E-824C-2728E5C37B86}" type="datetimeFigureOut">
              <a:rPr lang="en-US" smtClean="0"/>
              <a:t>1/27/24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C29CCF-DEB4-BD42-A03C-8F00C9E9C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1A88A0-BA65-F843-AB94-52DC04FA6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3401F-A3C5-A94F-AC1E-C19D732FC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229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DD319-ED5B-BB43-BE0B-F4C948EA0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DC1577-779F-B64E-9325-BD0A5BB827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15FE1E-EBF4-514B-A436-517C2F3991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18B589-D5F7-7447-B3CA-1D1B5E1FE9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217110-D2F4-D549-B443-23FE7F270C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413C03-C906-624A-B4B3-A36E6E0B9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32423-8DBC-CD4E-824C-2728E5C37B86}" type="datetimeFigureOut">
              <a:rPr lang="en-US" smtClean="0"/>
              <a:t>1/27/24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0D351F-2029-0C48-81E9-C1673AB21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9766C7-060B-1F48-8906-A8AD08ECD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3401F-A3C5-A94F-AC1E-C19D732FC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987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5C61C-FEAD-DF48-A2EF-87546BEC7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103263-80E4-DB4D-AB00-3C39ED3C5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32423-8DBC-CD4E-824C-2728E5C37B86}" type="datetimeFigureOut">
              <a:rPr lang="en-US" smtClean="0"/>
              <a:t>1/27/24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161B76-79A5-CB4D-A43C-0D6CE43CC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76944E-D34F-6C4E-B4D0-0C15BC110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3401F-A3C5-A94F-AC1E-C19D732FC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576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C66C18-8CA2-614C-B5CF-84482A410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32423-8DBC-CD4E-824C-2728E5C37B86}" type="datetimeFigureOut">
              <a:rPr lang="en-US" smtClean="0"/>
              <a:t>1/27/24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92986C-F2D6-BA4B-A1B1-AD8C1CB93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CEEB07-1BB0-984C-BB60-9961A1F95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3401F-A3C5-A94F-AC1E-C19D732FC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174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65A0D-3E21-6948-AF5D-E980D0D75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B251FF-0B7B-B84B-A90F-FDF604E6F8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2A9F87-4405-3845-B3DF-22E4568CF3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6098C9-0103-124B-8BFA-5B3BDDEFF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32423-8DBC-CD4E-824C-2728E5C37B86}" type="datetimeFigureOut">
              <a:rPr lang="en-US" smtClean="0"/>
              <a:t>1/27/24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BC69EC-C7C3-7146-8B79-7A63262A0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9050C3-5DAC-3A4D-9D0D-A806E6570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3401F-A3C5-A94F-AC1E-C19D732FC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512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A451A-E8F3-AE44-A302-26679C4FD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035D98-9132-F745-8FBB-E2259AF758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039F29-8C71-A741-9DF3-E6D3AF9F8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F700C4-7EFD-6143-BAA3-BC481A98F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32423-8DBC-CD4E-824C-2728E5C37B86}" type="datetimeFigureOut">
              <a:rPr lang="en-US" smtClean="0"/>
              <a:t>1/27/24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DFDE2D-EABB-4545-93B8-81323D29E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9985DF-19B7-D540-9C1F-E8488B22C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3401F-A3C5-A94F-AC1E-C19D732FC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509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2731CE-B0F3-324F-8D0B-B04EB6F7D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04885D-836C-DF4E-A95E-17265E9FCF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8FA8F6-CF67-5B46-A561-D2D50DFB5F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332423-8DBC-CD4E-824C-2728E5C37B86}" type="datetimeFigureOut">
              <a:rPr lang="en-US" smtClean="0"/>
              <a:t>1/27/24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118507-3553-6646-AEA4-2BC325E027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36BB1F-5C01-D743-93DC-3EB6922B27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F3401F-A3C5-A94F-AC1E-C19D732FC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319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EC3FD-F135-154F-ACBB-3EE53EECEC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Point To Point Channel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E1D8E6-334A-244E-927A-FC265CABDD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Exercise Notes</a:t>
            </a:r>
          </a:p>
        </p:txBody>
      </p:sp>
    </p:spTree>
    <p:extLst>
      <p:ext uri="{BB962C8B-B14F-4D97-AF65-F5344CB8AC3E}">
        <p14:creationId xmlns:p14="http://schemas.microsoft.com/office/powerpoint/2010/main" val="3425004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3090A-A2F8-3245-83D2-906C40387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0393" y="2820650"/>
            <a:ext cx="10515600" cy="1019317"/>
          </a:xfrm>
        </p:spPr>
        <p:txBody>
          <a:bodyPr/>
          <a:lstStyle/>
          <a:p>
            <a:pPr algn="ctr"/>
            <a:r>
              <a:rPr lang="en-US" dirty="0"/>
              <a:t>JavaScript</a:t>
            </a:r>
          </a:p>
        </p:txBody>
      </p:sp>
    </p:spTree>
    <p:extLst>
      <p:ext uri="{BB962C8B-B14F-4D97-AF65-F5344CB8AC3E}">
        <p14:creationId xmlns:p14="http://schemas.microsoft.com/office/powerpoint/2010/main" val="2627436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F195C32-8C2F-074B-A765-D6E54FEF9E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3578" y="158340"/>
            <a:ext cx="8482838" cy="6143606"/>
          </a:xfrm>
          <a:prstGeom prst="rect">
            <a:avLst/>
          </a:prstGeom>
        </p:spPr>
      </p:pic>
      <p:sp>
        <p:nvSpPr>
          <p:cNvPr id="5" name="Line Callout 1 4">
            <a:extLst>
              <a:ext uri="{FF2B5EF4-FFF2-40B4-BE49-F238E27FC236}">
                <a16:creationId xmlns:a16="http://schemas.microsoft.com/office/drawing/2014/main" id="{BE799996-C914-DE4A-8B2D-35E8B7BE0B5B}"/>
              </a:ext>
            </a:extLst>
          </p:cNvPr>
          <p:cNvSpPr/>
          <p:nvPr/>
        </p:nvSpPr>
        <p:spPr>
          <a:xfrm>
            <a:off x="8209049" y="657546"/>
            <a:ext cx="2578814" cy="606176"/>
          </a:xfrm>
          <a:prstGeom prst="borderCallout1">
            <a:avLst>
              <a:gd name="adj1" fmla="val 18750"/>
              <a:gd name="adj2" fmla="val -8333"/>
              <a:gd name="adj3" fmla="val 172014"/>
              <a:gd name="adj4" fmla="val -15480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 need to create the Exchange</a:t>
            </a:r>
          </a:p>
        </p:txBody>
      </p:sp>
      <p:sp>
        <p:nvSpPr>
          <p:cNvPr id="8" name="Line Callout 1 7">
            <a:extLst>
              <a:ext uri="{FF2B5EF4-FFF2-40B4-BE49-F238E27FC236}">
                <a16:creationId xmlns:a16="http://schemas.microsoft.com/office/drawing/2014/main" id="{66BF3C9D-A39D-8E49-B1EA-988B102A339D}"/>
              </a:ext>
            </a:extLst>
          </p:cNvPr>
          <p:cNvSpPr/>
          <p:nvPr/>
        </p:nvSpPr>
        <p:spPr>
          <a:xfrm>
            <a:off x="8311791" y="1572503"/>
            <a:ext cx="2578814" cy="606176"/>
          </a:xfrm>
          <a:prstGeom prst="borderCallout1">
            <a:avLst>
              <a:gd name="adj1" fmla="val 18750"/>
              <a:gd name="adj2" fmla="val -8333"/>
              <a:gd name="adj3" fmla="val 240887"/>
              <a:gd name="adj4" fmla="val -17127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 need to create a Queue</a:t>
            </a:r>
          </a:p>
        </p:txBody>
      </p:sp>
      <p:sp>
        <p:nvSpPr>
          <p:cNvPr id="9" name="Line Callout 1 8">
            <a:extLst>
              <a:ext uri="{FF2B5EF4-FFF2-40B4-BE49-F238E27FC236}">
                <a16:creationId xmlns:a16="http://schemas.microsoft.com/office/drawing/2014/main" id="{1F69B262-BA04-E04F-A2F3-D4B06EC5A442}"/>
              </a:ext>
            </a:extLst>
          </p:cNvPr>
          <p:cNvSpPr/>
          <p:nvPr/>
        </p:nvSpPr>
        <p:spPr>
          <a:xfrm>
            <a:off x="8525837" y="5658787"/>
            <a:ext cx="2578814" cy="606176"/>
          </a:xfrm>
          <a:prstGeom prst="borderCallout1">
            <a:avLst>
              <a:gd name="adj1" fmla="val 18750"/>
              <a:gd name="adj2" fmla="val -8333"/>
              <a:gd name="adj3" fmla="val -113143"/>
              <a:gd name="adj4" fmla="val -18659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 need to route messages to the Queue</a:t>
            </a:r>
          </a:p>
        </p:txBody>
      </p:sp>
    </p:spTree>
    <p:extLst>
      <p:ext uri="{BB962C8B-B14F-4D97-AF65-F5344CB8AC3E}">
        <p14:creationId xmlns:p14="http://schemas.microsoft.com/office/powerpoint/2010/main" val="33763497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3E049A9-D140-A24D-9501-AD382B452C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8650" y="1244600"/>
            <a:ext cx="8394700" cy="43688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DE7A3CE-B2BA-8D4A-9C3B-706519928DA0}"/>
              </a:ext>
            </a:extLst>
          </p:cNvPr>
          <p:cNvSpPr/>
          <p:nvPr/>
        </p:nvSpPr>
        <p:spPr>
          <a:xfrm>
            <a:off x="7129849" y="494270"/>
            <a:ext cx="3484605" cy="8279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You’ll need to do send as well!!</a:t>
            </a:r>
          </a:p>
        </p:txBody>
      </p:sp>
      <p:sp>
        <p:nvSpPr>
          <p:cNvPr id="5" name="Line Callout 1 4">
            <a:extLst>
              <a:ext uri="{FF2B5EF4-FFF2-40B4-BE49-F238E27FC236}">
                <a16:creationId xmlns:a16="http://schemas.microsoft.com/office/drawing/2014/main" id="{F22195D8-7517-7B4C-B946-852698B63130}"/>
              </a:ext>
            </a:extLst>
          </p:cNvPr>
          <p:cNvSpPr/>
          <p:nvPr/>
        </p:nvSpPr>
        <p:spPr>
          <a:xfrm>
            <a:off x="818294" y="5104186"/>
            <a:ext cx="10897456" cy="1626385"/>
          </a:xfrm>
          <a:prstGeom prst="borderCallout1">
            <a:avLst>
              <a:gd name="adj1" fmla="val -9628"/>
              <a:gd name="adj2" fmla="val 38012"/>
              <a:gd name="adj3" fmla="val -163512"/>
              <a:gd name="adj4" fmla="val 285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This polls for messages on the queue. 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We set </a:t>
            </a:r>
            <a:r>
              <a:rPr lang="en-US" dirty="0" err="1"/>
              <a:t>autoAck</a:t>
            </a:r>
            <a:r>
              <a:rPr lang="en-US" dirty="0"/>
              <a:t> to false so that  we must </a:t>
            </a:r>
            <a:r>
              <a:rPr lang="en-US" dirty="0" err="1"/>
              <a:t>explicity</a:t>
            </a:r>
            <a:r>
              <a:rPr lang="en-US" dirty="0"/>
              <a:t> acknowledge the message when done.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We ack the message.</a:t>
            </a:r>
          </a:p>
        </p:txBody>
      </p:sp>
    </p:spTree>
    <p:extLst>
      <p:ext uri="{BB962C8B-B14F-4D97-AF65-F5344CB8AC3E}">
        <p14:creationId xmlns:p14="http://schemas.microsoft.com/office/powerpoint/2010/main" val="32436333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3090A-A2F8-3245-83D2-906C40387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0393" y="2820650"/>
            <a:ext cx="10515600" cy="1019317"/>
          </a:xfrm>
        </p:spPr>
        <p:txBody>
          <a:bodyPr/>
          <a:lstStyle/>
          <a:p>
            <a:pPr algn="ctr"/>
            <a:r>
              <a:rPr lang="en-US" dirty="0"/>
              <a:t>Java</a:t>
            </a:r>
          </a:p>
        </p:txBody>
      </p:sp>
    </p:spTree>
    <p:extLst>
      <p:ext uri="{BB962C8B-B14F-4D97-AF65-F5344CB8AC3E}">
        <p14:creationId xmlns:p14="http://schemas.microsoft.com/office/powerpoint/2010/main" val="20249373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FDC785B-FDBE-2C1D-53FC-FDFB22D9D5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799" y="984249"/>
            <a:ext cx="10483541" cy="4737281"/>
          </a:xfrm>
          <a:prstGeom prst="rect">
            <a:avLst/>
          </a:prstGeom>
        </p:spPr>
      </p:pic>
      <p:sp>
        <p:nvSpPr>
          <p:cNvPr id="6" name="Line Callout 1 5">
            <a:extLst>
              <a:ext uri="{FF2B5EF4-FFF2-40B4-BE49-F238E27FC236}">
                <a16:creationId xmlns:a16="http://schemas.microsoft.com/office/drawing/2014/main" id="{2AFC41B4-66FD-0CFA-3FA4-4644ED7D77B4}"/>
              </a:ext>
            </a:extLst>
          </p:cNvPr>
          <p:cNvSpPr/>
          <p:nvPr/>
        </p:nvSpPr>
        <p:spPr>
          <a:xfrm>
            <a:off x="8322065" y="1325366"/>
            <a:ext cx="2578814" cy="606176"/>
          </a:xfrm>
          <a:prstGeom prst="borderCallout1">
            <a:avLst>
              <a:gd name="adj1" fmla="val 18750"/>
              <a:gd name="adj2" fmla="val -8333"/>
              <a:gd name="adj3" fmla="val 530992"/>
              <a:gd name="adj4" fmla="val -22577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 need to create the Exchange</a:t>
            </a:r>
          </a:p>
        </p:txBody>
      </p:sp>
      <p:sp>
        <p:nvSpPr>
          <p:cNvPr id="7" name="Line Callout 1 6">
            <a:extLst>
              <a:ext uri="{FF2B5EF4-FFF2-40B4-BE49-F238E27FC236}">
                <a16:creationId xmlns:a16="http://schemas.microsoft.com/office/drawing/2014/main" id="{3BC3EDF5-EC17-DB03-5948-4EF3BC1EB8E4}"/>
              </a:ext>
            </a:extLst>
          </p:cNvPr>
          <p:cNvSpPr/>
          <p:nvPr/>
        </p:nvSpPr>
        <p:spPr>
          <a:xfrm>
            <a:off x="8322065" y="2433263"/>
            <a:ext cx="2578814" cy="606176"/>
          </a:xfrm>
          <a:prstGeom prst="borderCallout1">
            <a:avLst>
              <a:gd name="adj1" fmla="val 18750"/>
              <a:gd name="adj2" fmla="val -8333"/>
              <a:gd name="adj3" fmla="val 392009"/>
              <a:gd name="adj4" fmla="val -22457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 need to create the Queue</a:t>
            </a:r>
          </a:p>
        </p:txBody>
      </p:sp>
      <p:sp>
        <p:nvSpPr>
          <p:cNvPr id="8" name="Line Callout 1 7">
            <a:extLst>
              <a:ext uri="{FF2B5EF4-FFF2-40B4-BE49-F238E27FC236}">
                <a16:creationId xmlns:a16="http://schemas.microsoft.com/office/drawing/2014/main" id="{2B4EDD7D-66FA-B615-880B-B4D4243D50A9}"/>
              </a:ext>
            </a:extLst>
          </p:cNvPr>
          <p:cNvSpPr/>
          <p:nvPr/>
        </p:nvSpPr>
        <p:spPr>
          <a:xfrm>
            <a:off x="8525837" y="5658787"/>
            <a:ext cx="2578814" cy="606176"/>
          </a:xfrm>
          <a:prstGeom prst="borderCallout1">
            <a:avLst>
              <a:gd name="adj1" fmla="val 18750"/>
              <a:gd name="adj2" fmla="val -8333"/>
              <a:gd name="adj3" fmla="val -77481"/>
              <a:gd name="adj4" fmla="val -20983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 need to route messages to the Queue</a:t>
            </a:r>
          </a:p>
        </p:txBody>
      </p:sp>
    </p:spTree>
    <p:extLst>
      <p:ext uri="{BB962C8B-B14F-4D97-AF65-F5344CB8AC3E}">
        <p14:creationId xmlns:p14="http://schemas.microsoft.com/office/powerpoint/2010/main" val="34503509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45E1E26-B2EE-B179-CEAC-6757EA9E36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8961" y="2321231"/>
            <a:ext cx="9190628" cy="1295230"/>
          </a:xfrm>
          <a:prstGeom prst="rect">
            <a:avLst/>
          </a:prstGeom>
        </p:spPr>
      </p:pic>
      <p:sp>
        <p:nvSpPr>
          <p:cNvPr id="8" name="Line Callout 1 7">
            <a:extLst>
              <a:ext uri="{FF2B5EF4-FFF2-40B4-BE49-F238E27FC236}">
                <a16:creationId xmlns:a16="http://schemas.microsoft.com/office/drawing/2014/main" id="{7DE21B77-431B-9396-D8F2-D1FB3B5B37EC}"/>
              </a:ext>
            </a:extLst>
          </p:cNvPr>
          <p:cNvSpPr/>
          <p:nvPr/>
        </p:nvSpPr>
        <p:spPr>
          <a:xfrm>
            <a:off x="1068512" y="4682946"/>
            <a:ext cx="10897456" cy="1626385"/>
          </a:xfrm>
          <a:prstGeom prst="borderCallout1">
            <a:avLst>
              <a:gd name="adj1" fmla="val -9628"/>
              <a:gd name="adj2" fmla="val 38012"/>
              <a:gd name="adj3" fmla="val -112565"/>
              <a:gd name="adj4" fmla="val 4261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This polls for messages on the queue. 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We set </a:t>
            </a:r>
            <a:r>
              <a:rPr lang="en-US" dirty="0" err="1"/>
              <a:t>autoAck</a:t>
            </a:r>
            <a:r>
              <a:rPr lang="en-US" dirty="0"/>
              <a:t> to true so that  a message will be </a:t>
            </a:r>
            <a:r>
              <a:rPr lang="en-US" dirty="0" err="1"/>
              <a:t>acked</a:t>
            </a:r>
            <a:r>
              <a:rPr lang="en-US" dirty="0"/>
              <a:t> as soon as read.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This is convenient, but carries the danger that if we crash, the work will be lost!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7C02641-B007-9C7F-B726-69F54E79F0AD}"/>
              </a:ext>
            </a:extLst>
          </p:cNvPr>
          <p:cNvSpPr/>
          <p:nvPr/>
        </p:nvSpPr>
        <p:spPr>
          <a:xfrm>
            <a:off x="8056606" y="548669"/>
            <a:ext cx="3484605" cy="8279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You’ll need to do send as well!!</a:t>
            </a:r>
          </a:p>
        </p:txBody>
      </p:sp>
    </p:spTree>
    <p:extLst>
      <p:ext uri="{BB962C8B-B14F-4D97-AF65-F5344CB8AC3E}">
        <p14:creationId xmlns:p14="http://schemas.microsoft.com/office/powerpoint/2010/main" val="42868298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3090A-A2F8-3245-83D2-906C40387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0393" y="2820650"/>
            <a:ext cx="10515600" cy="1019317"/>
          </a:xfrm>
        </p:spPr>
        <p:txBody>
          <a:bodyPr/>
          <a:lstStyle/>
          <a:p>
            <a:pPr algn="ctr"/>
            <a:r>
              <a:rPr lang="en-US" dirty="0"/>
              <a:t>Go</a:t>
            </a:r>
          </a:p>
        </p:txBody>
      </p:sp>
    </p:spTree>
    <p:extLst>
      <p:ext uri="{BB962C8B-B14F-4D97-AF65-F5344CB8AC3E}">
        <p14:creationId xmlns:p14="http://schemas.microsoft.com/office/powerpoint/2010/main" val="41435984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739FC52-7BE3-CE37-7F87-FB5B7951F3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4467" y="296091"/>
            <a:ext cx="3500827" cy="6483531"/>
          </a:xfrm>
          <a:prstGeom prst="rect">
            <a:avLst/>
          </a:prstGeom>
        </p:spPr>
      </p:pic>
      <p:sp>
        <p:nvSpPr>
          <p:cNvPr id="8" name="Line Callout 1 7">
            <a:extLst>
              <a:ext uri="{FF2B5EF4-FFF2-40B4-BE49-F238E27FC236}">
                <a16:creationId xmlns:a16="http://schemas.microsoft.com/office/drawing/2014/main" id="{6DB8AA27-F1CA-E769-93CF-3FE51A31DE5E}"/>
              </a:ext>
            </a:extLst>
          </p:cNvPr>
          <p:cNvSpPr/>
          <p:nvPr/>
        </p:nvSpPr>
        <p:spPr>
          <a:xfrm>
            <a:off x="8209049" y="657546"/>
            <a:ext cx="2578814" cy="606176"/>
          </a:xfrm>
          <a:prstGeom prst="borderCallout1">
            <a:avLst>
              <a:gd name="adj1" fmla="val 18750"/>
              <a:gd name="adj2" fmla="val -8333"/>
              <a:gd name="adj3" fmla="val 301312"/>
              <a:gd name="adj4" fmla="val -13623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 need to create the Exchange</a:t>
            </a:r>
          </a:p>
        </p:txBody>
      </p:sp>
      <p:sp>
        <p:nvSpPr>
          <p:cNvPr id="9" name="Line Callout 1 8">
            <a:extLst>
              <a:ext uri="{FF2B5EF4-FFF2-40B4-BE49-F238E27FC236}">
                <a16:creationId xmlns:a16="http://schemas.microsoft.com/office/drawing/2014/main" id="{69C00C4B-86CC-7522-5968-27B46D746FB2}"/>
              </a:ext>
            </a:extLst>
          </p:cNvPr>
          <p:cNvSpPr/>
          <p:nvPr/>
        </p:nvSpPr>
        <p:spPr>
          <a:xfrm>
            <a:off x="8525837" y="2931680"/>
            <a:ext cx="2578814" cy="606176"/>
          </a:xfrm>
          <a:prstGeom prst="borderCallout1">
            <a:avLst>
              <a:gd name="adj1" fmla="val 18750"/>
              <a:gd name="adj2" fmla="val -8333"/>
              <a:gd name="adj3" fmla="val 225083"/>
              <a:gd name="adj4" fmla="val -1287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 need to create a Queue</a:t>
            </a:r>
          </a:p>
        </p:txBody>
      </p:sp>
      <p:sp>
        <p:nvSpPr>
          <p:cNvPr id="10" name="Line Callout 1 9">
            <a:extLst>
              <a:ext uri="{FF2B5EF4-FFF2-40B4-BE49-F238E27FC236}">
                <a16:creationId xmlns:a16="http://schemas.microsoft.com/office/drawing/2014/main" id="{555B5D78-83A0-C068-761D-E434BFDCBED1}"/>
              </a:ext>
            </a:extLst>
          </p:cNvPr>
          <p:cNvSpPr/>
          <p:nvPr/>
        </p:nvSpPr>
        <p:spPr>
          <a:xfrm>
            <a:off x="8525837" y="5658787"/>
            <a:ext cx="2578814" cy="606176"/>
          </a:xfrm>
          <a:prstGeom prst="borderCallout1">
            <a:avLst>
              <a:gd name="adj1" fmla="val 18750"/>
              <a:gd name="adj2" fmla="val -8333"/>
              <a:gd name="adj3" fmla="val -1085"/>
              <a:gd name="adj4" fmla="val -1298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 need to route messages to the Queue</a:t>
            </a:r>
          </a:p>
        </p:txBody>
      </p:sp>
    </p:spTree>
    <p:extLst>
      <p:ext uri="{BB962C8B-B14F-4D97-AF65-F5344CB8AC3E}">
        <p14:creationId xmlns:p14="http://schemas.microsoft.com/office/powerpoint/2010/main" val="2116905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9566F-7E5F-9C4F-8574-8224D00C7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A3DDDF-69F1-DA41-A5B0-8D3CDD0770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this exercise you will create a Point To Point channel</a:t>
            </a:r>
          </a:p>
          <a:p>
            <a:r>
              <a:rPr lang="en-US" dirty="0"/>
              <a:t>RMQ does not have a Point To Point channel</a:t>
            </a:r>
          </a:p>
          <a:p>
            <a:pPr lvl="1"/>
            <a:r>
              <a:rPr lang="en-US" dirty="0"/>
              <a:t>RMQ mediates all producer consumer interaction through an exchange – a dynamic router. We will cover that pattern later.</a:t>
            </a:r>
          </a:p>
          <a:p>
            <a:pPr lvl="1"/>
            <a:r>
              <a:rPr lang="en-US" dirty="0"/>
              <a:t>However, we can emulate a Point To Point channel by ensuring that one queue subscribes to one routing key</a:t>
            </a:r>
          </a:p>
          <a:p>
            <a:pPr lvl="1"/>
            <a:r>
              <a:rPr lang="en-US" dirty="0"/>
              <a:t>We could also use the Default Exchange, which maps queue names to a routing key name – but we want to build on the Direct Exchange later, so we are using convention instead.</a:t>
            </a:r>
          </a:p>
        </p:txBody>
      </p:sp>
    </p:spTree>
    <p:extLst>
      <p:ext uri="{BB962C8B-B14F-4D97-AF65-F5344CB8AC3E}">
        <p14:creationId xmlns:p14="http://schemas.microsoft.com/office/powerpoint/2010/main" val="2124171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A05CF-3C0D-2F4F-AE68-6F6114DD5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7B4F4-69F3-4D4F-AE5E-E5E76C9A88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Much of this exercise is learning how to create AMQ model primitives</a:t>
            </a:r>
          </a:p>
          <a:p>
            <a:pPr lvl="1"/>
            <a:r>
              <a:rPr lang="en-US" dirty="0"/>
              <a:t>You will learn how to create an Exchange, a Queue and a binding between them</a:t>
            </a:r>
          </a:p>
          <a:p>
            <a:pPr lvl="1"/>
            <a:r>
              <a:rPr lang="en-US" dirty="0"/>
              <a:t>This forms the foundation for other exercises</a:t>
            </a:r>
          </a:p>
        </p:txBody>
      </p:sp>
    </p:spTree>
    <p:extLst>
      <p:ext uri="{BB962C8B-B14F-4D97-AF65-F5344CB8AC3E}">
        <p14:creationId xmlns:p14="http://schemas.microsoft.com/office/powerpoint/2010/main" val="596234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3090A-A2F8-3245-83D2-906C40387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0393" y="2820650"/>
            <a:ext cx="10515600" cy="1019317"/>
          </a:xfrm>
        </p:spPr>
        <p:txBody>
          <a:bodyPr/>
          <a:lstStyle/>
          <a:p>
            <a:pPr algn="ctr"/>
            <a:r>
              <a:rPr lang="en-US" dirty="0"/>
              <a:t>C#</a:t>
            </a:r>
          </a:p>
        </p:txBody>
      </p:sp>
    </p:spTree>
    <p:extLst>
      <p:ext uri="{BB962C8B-B14F-4D97-AF65-F5344CB8AC3E}">
        <p14:creationId xmlns:p14="http://schemas.microsoft.com/office/powerpoint/2010/main" val="18021807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C7E487E-D163-AD44-A1EA-4B3A1803A8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99213"/>
            <a:ext cx="12192000" cy="4459574"/>
          </a:xfrm>
          <a:prstGeom prst="rect">
            <a:avLst/>
          </a:prstGeom>
        </p:spPr>
      </p:pic>
      <p:sp>
        <p:nvSpPr>
          <p:cNvPr id="6" name="Line Callout 1 5">
            <a:extLst>
              <a:ext uri="{FF2B5EF4-FFF2-40B4-BE49-F238E27FC236}">
                <a16:creationId xmlns:a16="http://schemas.microsoft.com/office/drawing/2014/main" id="{168B16F3-8419-4446-9E42-6D739BF4FFD5}"/>
              </a:ext>
            </a:extLst>
          </p:cNvPr>
          <p:cNvSpPr/>
          <p:nvPr/>
        </p:nvSpPr>
        <p:spPr>
          <a:xfrm>
            <a:off x="8322065" y="1325366"/>
            <a:ext cx="2578814" cy="606176"/>
          </a:xfrm>
          <a:prstGeom prst="borderCallout1">
            <a:avLst>
              <a:gd name="adj1" fmla="val 18750"/>
              <a:gd name="adj2" fmla="val -8333"/>
              <a:gd name="adj3" fmla="val 530992"/>
              <a:gd name="adj4" fmla="val -22577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 need to create the Exchange</a:t>
            </a:r>
          </a:p>
        </p:txBody>
      </p:sp>
      <p:sp>
        <p:nvSpPr>
          <p:cNvPr id="7" name="Line Callout 1 6">
            <a:extLst>
              <a:ext uri="{FF2B5EF4-FFF2-40B4-BE49-F238E27FC236}">
                <a16:creationId xmlns:a16="http://schemas.microsoft.com/office/drawing/2014/main" id="{494827A1-77BE-B140-A625-175340C4622B}"/>
              </a:ext>
            </a:extLst>
          </p:cNvPr>
          <p:cNvSpPr/>
          <p:nvPr/>
        </p:nvSpPr>
        <p:spPr>
          <a:xfrm>
            <a:off x="8322065" y="2433263"/>
            <a:ext cx="2578814" cy="606176"/>
          </a:xfrm>
          <a:prstGeom prst="borderCallout1">
            <a:avLst>
              <a:gd name="adj1" fmla="val 18750"/>
              <a:gd name="adj2" fmla="val -8333"/>
              <a:gd name="adj3" fmla="val 392009"/>
              <a:gd name="adj4" fmla="val -22457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 need to create the Queue</a:t>
            </a:r>
          </a:p>
        </p:txBody>
      </p:sp>
      <p:sp>
        <p:nvSpPr>
          <p:cNvPr id="10" name="Line Callout 1 9">
            <a:extLst>
              <a:ext uri="{FF2B5EF4-FFF2-40B4-BE49-F238E27FC236}">
                <a16:creationId xmlns:a16="http://schemas.microsoft.com/office/drawing/2014/main" id="{1B78A3CA-6233-2B42-86A5-FBC0989AD2F6}"/>
              </a:ext>
            </a:extLst>
          </p:cNvPr>
          <p:cNvSpPr/>
          <p:nvPr/>
        </p:nvSpPr>
        <p:spPr>
          <a:xfrm>
            <a:off x="8525837" y="5658787"/>
            <a:ext cx="2578814" cy="606176"/>
          </a:xfrm>
          <a:prstGeom prst="borderCallout1">
            <a:avLst>
              <a:gd name="adj1" fmla="val 18750"/>
              <a:gd name="adj2" fmla="val -8333"/>
              <a:gd name="adj3" fmla="val -77481"/>
              <a:gd name="adj4" fmla="val -20983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 need to route messages to the Queue</a:t>
            </a:r>
          </a:p>
        </p:txBody>
      </p:sp>
    </p:spTree>
    <p:extLst>
      <p:ext uri="{BB962C8B-B14F-4D97-AF65-F5344CB8AC3E}">
        <p14:creationId xmlns:p14="http://schemas.microsoft.com/office/powerpoint/2010/main" val="42037736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8A98A46-0629-A547-985D-0906C85390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1506" y="2010667"/>
            <a:ext cx="7721600" cy="2425700"/>
          </a:xfrm>
          <a:prstGeom prst="rect">
            <a:avLst/>
          </a:prstGeom>
        </p:spPr>
      </p:pic>
      <p:sp>
        <p:nvSpPr>
          <p:cNvPr id="4" name="Line Callout 1 3">
            <a:extLst>
              <a:ext uri="{FF2B5EF4-FFF2-40B4-BE49-F238E27FC236}">
                <a16:creationId xmlns:a16="http://schemas.microsoft.com/office/drawing/2014/main" id="{E3D7FD23-2722-DD49-86FD-D5C69616D4CE}"/>
              </a:ext>
            </a:extLst>
          </p:cNvPr>
          <p:cNvSpPr/>
          <p:nvPr/>
        </p:nvSpPr>
        <p:spPr>
          <a:xfrm>
            <a:off x="1068512" y="4682946"/>
            <a:ext cx="10897456" cy="1626385"/>
          </a:xfrm>
          <a:prstGeom prst="borderCallout1">
            <a:avLst>
              <a:gd name="adj1" fmla="val -9628"/>
              <a:gd name="adj2" fmla="val 38012"/>
              <a:gd name="adj3" fmla="val -112565"/>
              <a:gd name="adj4" fmla="val 4261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This polls for messages on the queue. 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We set </a:t>
            </a:r>
            <a:r>
              <a:rPr lang="en-US" dirty="0" err="1"/>
              <a:t>autoAck</a:t>
            </a:r>
            <a:r>
              <a:rPr lang="en-US" dirty="0"/>
              <a:t> to true so that  a message will be </a:t>
            </a:r>
            <a:r>
              <a:rPr lang="en-US" dirty="0" err="1"/>
              <a:t>acked</a:t>
            </a:r>
            <a:r>
              <a:rPr lang="en-US" dirty="0"/>
              <a:t> as soon as read.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This is convenient, but carries the danger that if we crash, the work will be lost!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E793BA6-C31A-4645-A321-31447D884FBD}"/>
              </a:ext>
            </a:extLst>
          </p:cNvPr>
          <p:cNvSpPr/>
          <p:nvPr/>
        </p:nvSpPr>
        <p:spPr>
          <a:xfrm>
            <a:off x="8056606" y="548669"/>
            <a:ext cx="3484605" cy="8279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You’ll need to do send as well!!</a:t>
            </a:r>
          </a:p>
        </p:txBody>
      </p:sp>
    </p:spTree>
    <p:extLst>
      <p:ext uri="{BB962C8B-B14F-4D97-AF65-F5344CB8AC3E}">
        <p14:creationId xmlns:p14="http://schemas.microsoft.com/office/powerpoint/2010/main" val="26220826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87A14-2CC1-DA44-9302-C89581432A3C}"/>
              </a:ext>
            </a:extLst>
          </p:cNvPr>
          <p:cNvSpPr txBox="1">
            <a:spLocks/>
          </p:cNvSpPr>
          <p:nvPr/>
        </p:nvSpPr>
        <p:spPr>
          <a:xfrm>
            <a:off x="910119" y="2954214"/>
            <a:ext cx="10515600" cy="73420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34192244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787CCDE-EC47-7445-8E1A-28A22C488F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740" y="1628454"/>
            <a:ext cx="11198831" cy="3127416"/>
          </a:xfrm>
          <a:prstGeom prst="rect">
            <a:avLst/>
          </a:prstGeom>
        </p:spPr>
      </p:pic>
      <p:sp>
        <p:nvSpPr>
          <p:cNvPr id="5" name="Line Callout 1 4">
            <a:extLst>
              <a:ext uri="{FF2B5EF4-FFF2-40B4-BE49-F238E27FC236}">
                <a16:creationId xmlns:a16="http://schemas.microsoft.com/office/drawing/2014/main" id="{FEF1C4E0-0FC4-804D-9AF9-0E6B54B1F5DE}"/>
              </a:ext>
            </a:extLst>
          </p:cNvPr>
          <p:cNvSpPr/>
          <p:nvPr/>
        </p:nvSpPr>
        <p:spPr>
          <a:xfrm>
            <a:off x="8209049" y="657546"/>
            <a:ext cx="2578814" cy="606176"/>
          </a:xfrm>
          <a:prstGeom prst="borderCallout1">
            <a:avLst>
              <a:gd name="adj1" fmla="val 18750"/>
              <a:gd name="adj2" fmla="val -8333"/>
              <a:gd name="adj3" fmla="val 471670"/>
              <a:gd name="adj4" fmla="val -17637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 need to create the Exchange</a:t>
            </a:r>
          </a:p>
        </p:txBody>
      </p:sp>
      <p:sp>
        <p:nvSpPr>
          <p:cNvPr id="6" name="Line Callout 1 5">
            <a:extLst>
              <a:ext uri="{FF2B5EF4-FFF2-40B4-BE49-F238E27FC236}">
                <a16:creationId xmlns:a16="http://schemas.microsoft.com/office/drawing/2014/main" id="{7A8DFEEC-B2FC-B54D-BEBE-CF5F96AAE13C}"/>
              </a:ext>
            </a:extLst>
          </p:cNvPr>
          <p:cNvSpPr/>
          <p:nvPr/>
        </p:nvSpPr>
        <p:spPr>
          <a:xfrm>
            <a:off x="8311791" y="1572503"/>
            <a:ext cx="2578814" cy="606176"/>
          </a:xfrm>
          <a:prstGeom prst="borderCallout1">
            <a:avLst>
              <a:gd name="adj1" fmla="val 18750"/>
              <a:gd name="adj2" fmla="val -8333"/>
              <a:gd name="adj3" fmla="val 363196"/>
              <a:gd name="adj4" fmla="val -2062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 need to create a Queue</a:t>
            </a:r>
          </a:p>
        </p:txBody>
      </p:sp>
      <p:sp>
        <p:nvSpPr>
          <p:cNvPr id="10" name="Line Callout 1 9">
            <a:extLst>
              <a:ext uri="{FF2B5EF4-FFF2-40B4-BE49-F238E27FC236}">
                <a16:creationId xmlns:a16="http://schemas.microsoft.com/office/drawing/2014/main" id="{54BDB078-97D6-1C42-9619-92F941BD81F7}"/>
              </a:ext>
            </a:extLst>
          </p:cNvPr>
          <p:cNvSpPr/>
          <p:nvPr/>
        </p:nvSpPr>
        <p:spPr>
          <a:xfrm>
            <a:off x="8525837" y="5658787"/>
            <a:ext cx="2578814" cy="606176"/>
          </a:xfrm>
          <a:prstGeom prst="borderCallout1">
            <a:avLst>
              <a:gd name="adj1" fmla="val 18750"/>
              <a:gd name="adj2" fmla="val -8333"/>
              <a:gd name="adj3" fmla="val -233413"/>
              <a:gd name="adj4" fmla="val -2134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 need to route messages to the Queue</a:t>
            </a:r>
          </a:p>
        </p:txBody>
      </p:sp>
    </p:spTree>
    <p:extLst>
      <p:ext uri="{BB962C8B-B14F-4D97-AF65-F5344CB8AC3E}">
        <p14:creationId xmlns:p14="http://schemas.microsoft.com/office/powerpoint/2010/main" val="7004630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5719B63-3E51-DB44-BCFA-CAF91B14BF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50" y="1644650"/>
            <a:ext cx="11239500" cy="3568700"/>
          </a:xfrm>
          <a:prstGeom prst="rect">
            <a:avLst/>
          </a:prstGeom>
        </p:spPr>
      </p:pic>
      <p:sp>
        <p:nvSpPr>
          <p:cNvPr id="4" name="Line Callout 1 3">
            <a:extLst>
              <a:ext uri="{FF2B5EF4-FFF2-40B4-BE49-F238E27FC236}">
                <a16:creationId xmlns:a16="http://schemas.microsoft.com/office/drawing/2014/main" id="{675EABB6-8FEF-574D-B68B-891B22B27E3B}"/>
              </a:ext>
            </a:extLst>
          </p:cNvPr>
          <p:cNvSpPr/>
          <p:nvPr/>
        </p:nvSpPr>
        <p:spPr>
          <a:xfrm>
            <a:off x="818294" y="5104186"/>
            <a:ext cx="10897456" cy="1626385"/>
          </a:xfrm>
          <a:prstGeom prst="borderCallout1">
            <a:avLst>
              <a:gd name="adj1" fmla="val -9628"/>
              <a:gd name="adj2" fmla="val 38012"/>
              <a:gd name="adj3" fmla="val -93613"/>
              <a:gd name="adj4" fmla="val 4903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This polls for messages on the queue. 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We set </a:t>
            </a:r>
            <a:r>
              <a:rPr lang="en-US" dirty="0" err="1"/>
              <a:t>autoAck</a:t>
            </a:r>
            <a:r>
              <a:rPr lang="en-US" dirty="0"/>
              <a:t> to false so that  we must </a:t>
            </a:r>
            <a:r>
              <a:rPr lang="en-US" dirty="0" err="1"/>
              <a:t>explicity</a:t>
            </a:r>
            <a:r>
              <a:rPr lang="en-US" dirty="0"/>
              <a:t> acknowledge the message when done.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We ack the message.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6EE7E72-B9AB-BF4E-B07C-381ED4E29076}"/>
              </a:ext>
            </a:extLst>
          </p:cNvPr>
          <p:cNvSpPr/>
          <p:nvPr/>
        </p:nvSpPr>
        <p:spPr>
          <a:xfrm>
            <a:off x="7129849" y="494270"/>
            <a:ext cx="3484605" cy="8279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You’ll need to do send as well!!</a:t>
            </a:r>
          </a:p>
        </p:txBody>
      </p:sp>
    </p:spTree>
    <p:extLst>
      <p:ext uri="{BB962C8B-B14F-4D97-AF65-F5344CB8AC3E}">
        <p14:creationId xmlns:p14="http://schemas.microsoft.com/office/powerpoint/2010/main" val="31822476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</TotalTime>
  <Words>425</Words>
  <Application>Microsoft Macintosh PowerPoint</Application>
  <PresentationFormat>Widescreen</PresentationFormat>
  <Paragraphs>57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Point To Point Channel</vt:lpstr>
      <vt:lpstr>Introduction</vt:lpstr>
      <vt:lpstr>Notes</vt:lpstr>
      <vt:lpstr>C#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JavaScript</vt:lpstr>
      <vt:lpstr>PowerPoint Presentation</vt:lpstr>
      <vt:lpstr>PowerPoint Presentation</vt:lpstr>
      <vt:lpstr>Java</vt:lpstr>
      <vt:lpstr>PowerPoint Presentation</vt:lpstr>
      <vt:lpstr>PowerPoint Presentation</vt:lpstr>
      <vt:lpstr>Go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Point To Point Channel</dc:title>
  <dc:creator>Ian Cooper</dc:creator>
  <cp:lastModifiedBy>Ian Cooper</cp:lastModifiedBy>
  <cp:revision>12</cp:revision>
  <dcterms:created xsi:type="dcterms:W3CDTF">2020-06-07T13:55:42Z</dcterms:created>
  <dcterms:modified xsi:type="dcterms:W3CDTF">2024-01-27T20:17:43Z</dcterms:modified>
</cp:coreProperties>
</file>