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355" r:id="rId2"/>
    <p:sldId id="356" r:id="rId3"/>
    <p:sldId id="357" r:id="rId4"/>
    <p:sldId id="358" r:id="rId5"/>
    <p:sldId id="359" r:id="rId6"/>
    <p:sldId id="360" r:id="rId7"/>
    <p:sldId id="361" r:id="rId8"/>
    <p:sldId id="362" r:id="rId9"/>
    <p:sldId id="363" r:id="rId10"/>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137" autoAdjust="0"/>
  </p:normalViewPr>
  <p:slideViewPr>
    <p:cSldViewPr>
      <p:cViewPr>
        <p:scale>
          <a:sx n="112" d="100"/>
          <a:sy n="112" d="100"/>
        </p:scale>
        <p:origin x="-856" y="536"/>
      </p:cViewPr>
      <p:guideLst>
        <p:guide orient="horz" pos="2160"/>
        <p:guide pos="2880"/>
      </p:guideLst>
    </p:cSldViewPr>
  </p:slideViewPr>
  <p:notesTextViewPr>
    <p:cViewPr>
      <p:scale>
        <a:sx n="100" d="100"/>
        <a:sy n="100" d="100"/>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D768C793-5EF2-41BB-AC8D-8880D862910E}" type="datetimeFigureOut">
              <a:rPr lang="en-US" smtClean="0"/>
              <a:pPr/>
              <a:t>2/6/19</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0EA45C0-529B-4529-8B48-2283A0923C94}" type="slidenum">
              <a:rPr lang="en-US" smtClean="0"/>
              <a:pPr/>
              <a:t>‹#›</a:t>
            </a:fld>
            <a:endParaRPr lang="en-US"/>
          </a:p>
        </p:txBody>
      </p:sp>
    </p:spTree>
    <p:extLst>
      <p:ext uri="{BB962C8B-B14F-4D97-AF65-F5344CB8AC3E}">
        <p14:creationId xmlns:p14="http://schemas.microsoft.com/office/powerpoint/2010/main" val="230429925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D7C4B431-019B-482C-90DE-22134880F392}" type="datetimeFigureOut">
              <a:rPr lang="en-US" smtClean="0"/>
              <a:pPr/>
              <a:t>2/6/19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989D7665-D450-443A-AB5F-8000D939AC47}" type="slidenum">
              <a:rPr lang="en-US" smtClean="0"/>
              <a:pPr/>
              <a:t>‹#›</a:t>
            </a:fld>
            <a:endParaRPr lang="en-US"/>
          </a:p>
        </p:txBody>
      </p:sp>
    </p:spTree>
    <p:extLst>
      <p:ext uri="{BB962C8B-B14F-4D97-AF65-F5344CB8AC3E}">
        <p14:creationId xmlns:p14="http://schemas.microsoft.com/office/powerpoint/2010/main" val="61215101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60081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600811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600811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600811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600811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600811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600811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600811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600811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3"/>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AFF10B6-2702-408F-9549-20C8D7C345A6}" type="datetime1">
              <a:rPr lang="en-US" smtClean="0"/>
              <a:pPr>
                <a:defRPr/>
              </a:pPr>
              <a:t>2/6/19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C0437F1-43FF-4CCF-ADCC-B00B623370E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21400C7-CFB7-4FAE-96CE-A0F2A4493212}" type="datetime1">
              <a:rPr lang="en-US" smtClean="0"/>
              <a:pPr>
                <a:defRPr/>
              </a:pPr>
              <a:t>2/6/19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2D0CE7F-2C22-40F2-9596-9376D9B8F36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6"/>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6"/>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39E23CF-7B81-4EFD-B53E-469AA80B94DE}" type="datetime1">
              <a:rPr lang="en-US" smtClean="0"/>
              <a:pPr>
                <a:defRPr/>
              </a:pPr>
              <a:t>2/6/19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497D571-811E-463A-85CE-9CD91508DD3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3122CB5-220E-45B6-A9CF-4D59332CDC0E}" type="datetime1">
              <a:rPr lang="en-US" smtClean="0"/>
              <a:pPr>
                <a:defRPr/>
              </a:pPr>
              <a:t>2/6/19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E0C8AF6-2ADC-49A8-AD9E-0F894784BB6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21"/>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8AA63C9-8591-43F9-85F6-1C4E7DBDDEFD}" type="datetime1">
              <a:rPr lang="en-US" smtClean="0"/>
              <a:pPr>
                <a:defRPr/>
              </a:pPr>
              <a:t>2/6/19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F30FF66-78C6-4E6A-B17E-FE9277F047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8"/>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8"/>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D8B9A31-AF0F-4271-B439-83D18CCBBF65}" type="datetime1">
              <a:rPr lang="en-US" smtClean="0"/>
              <a:pPr>
                <a:defRPr/>
              </a:pPr>
              <a:t>2/6/19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DC33BA2-3934-4B05-90A8-0CF51784EE0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C2A0DBE-ABFC-4C85-997B-EF79EB2F35EE}" type="datetime1">
              <a:rPr lang="en-US" smtClean="0"/>
              <a:pPr>
                <a:defRPr/>
              </a:pPr>
              <a:t>2/6/19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2ABEC21-C903-4B75-B948-2C74C3EC641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CB2E09A-27BF-4A67-A7F7-B1B5744F4A87}" type="datetime1">
              <a:rPr lang="en-US" smtClean="0"/>
              <a:pPr>
                <a:defRPr/>
              </a:pPr>
              <a:t>2/6/19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26910F6-A62A-4FC3-ADF9-8894E63DE82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8F694CF-72CC-4071-99D0-E72809D3792D}" type="datetime1">
              <a:rPr lang="en-US" smtClean="0"/>
              <a:pPr>
                <a:defRPr/>
              </a:pPr>
              <a:t>2/6/19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1EA883A-0835-4FF2-AE67-C8BE90B3E30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9" y="273058"/>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0" y="1435108"/>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DFBCC29-7A5C-41D5-AA20-B14CF75180A3}" type="datetime1">
              <a:rPr lang="en-US" smtClean="0"/>
              <a:pPr>
                <a:defRPr/>
              </a:pPr>
              <a:t>2/6/19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85A4FF2-2531-47AA-8400-94AE54348A7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A399C91-3EA6-4D5D-982A-8CC8EAE8CA8B}" type="datetime1">
              <a:rPr lang="en-US" smtClean="0"/>
              <a:pPr>
                <a:defRPr/>
              </a:pPr>
              <a:t>2/6/19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4627022-0359-438E-BCA1-6CB69C9CB9B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rgbClr val="FFC000">
                <a:alpha val="40000"/>
              </a:srgbClr>
            </a:gs>
          </a:gsLst>
          <a:lin ang="2700000" scaled="1"/>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31CF233-DC77-481D-B09C-05D176EFB734}" type="datetime1">
              <a:rPr lang="en-US" smtClean="0"/>
              <a:pPr>
                <a:defRPr/>
              </a:pPr>
              <a:t>2/6/19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EBD5F87A-A5A0-4CFB-86E1-754E0A4B496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png"/><Relationship Id="rId5" Type="http://schemas.openxmlformats.org/officeDocument/2006/relationships/image" Target="../media/image15.emf"/><Relationship Id="rId6"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52400" y="152400"/>
            <a:ext cx="8839200" cy="65532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a:spLocks noChangeArrowheads="1"/>
          </p:cNvSpPr>
          <p:nvPr/>
        </p:nvSpPr>
        <p:spPr bwMode="auto">
          <a:xfrm>
            <a:off x="838200" y="533400"/>
            <a:ext cx="7467600" cy="646331"/>
          </a:xfrm>
          <a:prstGeom prst="rect">
            <a:avLst/>
          </a:prstGeom>
          <a:noFill/>
          <a:ln w="9525">
            <a:noFill/>
            <a:miter lim="800000"/>
            <a:headEnd/>
            <a:tailEnd/>
          </a:ln>
        </p:spPr>
        <p:txBody>
          <a:bodyPr wrap="square">
            <a:spAutoFit/>
          </a:bodyPr>
          <a:lstStyle/>
          <a:p>
            <a:pPr algn="ctr"/>
            <a:r>
              <a:rPr lang="en-US" sz="3600" b="1" dirty="0" smtClean="0">
                <a:solidFill>
                  <a:srgbClr val="002060"/>
                </a:solidFill>
                <a:latin typeface="Helvetica"/>
                <a:cs typeface="Helvetica"/>
              </a:rPr>
              <a:t>Getting code from a </a:t>
            </a:r>
            <a:r>
              <a:rPr lang="en-US" sz="3600" b="1" dirty="0" err="1" smtClean="0">
                <a:solidFill>
                  <a:srgbClr val="002060"/>
                </a:solidFill>
                <a:latin typeface="Helvetica"/>
                <a:cs typeface="Helvetica"/>
              </a:rPr>
              <a:t>git</a:t>
            </a:r>
            <a:r>
              <a:rPr lang="en-US" sz="3600" b="1" dirty="0" smtClean="0">
                <a:solidFill>
                  <a:srgbClr val="002060"/>
                </a:solidFill>
                <a:latin typeface="Helvetica"/>
                <a:cs typeface="Helvetica"/>
              </a:rPr>
              <a:t> repo</a:t>
            </a:r>
            <a:endParaRPr lang="en-US" sz="3600" b="1" dirty="0" smtClean="0">
              <a:solidFill>
                <a:srgbClr val="002060"/>
              </a:solidFill>
              <a:latin typeface="Helvetica"/>
              <a:cs typeface="Helvetica"/>
            </a:endParaRPr>
          </a:p>
        </p:txBody>
      </p:sp>
      <p:sp>
        <p:nvSpPr>
          <p:cNvPr id="49" name="TextBox 48"/>
          <p:cNvSpPr txBox="1"/>
          <p:nvPr/>
        </p:nvSpPr>
        <p:spPr>
          <a:xfrm>
            <a:off x="762000" y="1219200"/>
            <a:ext cx="7620000" cy="1154162"/>
          </a:xfrm>
          <a:prstGeom prst="rect">
            <a:avLst/>
          </a:prstGeom>
          <a:noFill/>
        </p:spPr>
        <p:txBody>
          <a:bodyPr wrap="square" rtlCol="0">
            <a:spAutoFit/>
          </a:bodyPr>
          <a:lstStyle/>
          <a:p>
            <a:pPr>
              <a:spcAft>
                <a:spcPts val="300"/>
              </a:spcAft>
            </a:pPr>
            <a:r>
              <a:rPr lang="en-US" sz="1600" dirty="0" smtClean="0"/>
              <a:t>Using the terminal or command window, navigate to the folder where you want the repo using the cd command followed by the folder path.</a:t>
            </a:r>
          </a:p>
          <a:p>
            <a:pPr>
              <a:spcAft>
                <a:spcPts val="300"/>
              </a:spcAft>
            </a:pPr>
            <a:r>
              <a:rPr lang="en-US" sz="1600" dirty="0" smtClean="0"/>
              <a:t>Type: </a:t>
            </a:r>
            <a:r>
              <a:rPr lang="en-US" sz="1600" dirty="0" err="1" smtClean="0"/>
              <a:t>git</a:t>
            </a:r>
            <a:r>
              <a:rPr lang="en-US" sz="1600" dirty="0" smtClean="0"/>
              <a:t> </a:t>
            </a:r>
            <a:r>
              <a:rPr lang="en-US" sz="1600" dirty="0" err="1" smtClean="0"/>
              <a:t>init</a:t>
            </a:r>
            <a:endParaRPr lang="en-US" sz="1600" dirty="0" smtClean="0"/>
          </a:p>
          <a:p>
            <a:pPr>
              <a:spcAft>
                <a:spcPts val="300"/>
              </a:spcAft>
            </a:pPr>
            <a:r>
              <a:rPr lang="en-US" sz="1600" dirty="0" smtClean="0"/>
              <a:t>Then: </a:t>
            </a:r>
            <a:r>
              <a:rPr lang="en-US" sz="1600" dirty="0" err="1" smtClean="0"/>
              <a:t>git</a:t>
            </a:r>
            <a:r>
              <a:rPr lang="en-US" sz="1600" dirty="0" smtClean="0"/>
              <a:t> clone https://</a:t>
            </a:r>
            <a:r>
              <a:rPr lang="en-US" sz="1600" dirty="0" err="1" smtClean="0"/>
              <a:t>github.com</a:t>
            </a:r>
            <a:r>
              <a:rPr lang="en-US" sz="1600" dirty="0" smtClean="0"/>
              <a:t>/</a:t>
            </a:r>
            <a:r>
              <a:rPr lang="en-US" sz="1600" dirty="0" err="1" smtClean="0"/>
              <a:t>StephenHugo</a:t>
            </a:r>
            <a:r>
              <a:rPr lang="en-US" sz="1600" dirty="0" smtClean="0"/>
              <a:t>/BME3053C2019</a:t>
            </a:r>
            <a:endParaRPr lang="en-US" sz="1600" dirty="0" smtClean="0"/>
          </a:p>
        </p:txBody>
      </p:sp>
      <p:pic>
        <p:nvPicPr>
          <p:cNvPr id="2" name="Picture 1" descr="Screen Shot 2019-02-06 at 8.42.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5029200"/>
            <a:ext cx="5486400" cy="1438275"/>
          </a:xfrm>
          <a:prstGeom prst="rect">
            <a:avLst/>
          </a:prstGeom>
        </p:spPr>
      </p:pic>
      <p:pic>
        <p:nvPicPr>
          <p:cNvPr id="3" name="Picture 2" descr="Screen Shot 2019-02-06 at 8.42.3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2438400"/>
            <a:ext cx="7962900" cy="1625600"/>
          </a:xfrm>
          <a:prstGeom prst="rect">
            <a:avLst/>
          </a:prstGeom>
        </p:spPr>
      </p:pic>
      <p:sp>
        <p:nvSpPr>
          <p:cNvPr id="51" name="TextBox 50"/>
          <p:cNvSpPr txBox="1"/>
          <p:nvPr/>
        </p:nvSpPr>
        <p:spPr>
          <a:xfrm>
            <a:off x="762000" y="4114800"/>
            <a:ext cx="7315200" cy="830997"/>
          </a:xfrm>
          <a:prstGeom prst="rect">
            <a:avLst/>
          </a:prstGeom>
          <a:noFill/>
        </p:spPr>
        <p:txBody>
          <a:bodyPr wrap="square" rtlCol="0">
            <a:spAutoFit/>
          </a:bodyPr>
          <a:lstStyle/>
          <a:p>
            <a:pPr>
              <a:spcAft>
                <a:spcPts val="300"/>
              </a:spcAft>
            </a:pPr>
            <a:r>
              <a:rPr lang="en-US" sz="1600" dirty="0" smtClean="0"/>
              <a:t>The code will be placed in that folder on your computer. Navigate there in MATLAB and make sure you add folders to the working path by right clicking and choosing ‘Add to Path’</a:t>
            </a:r>
            <a:endParaRPr lang="en-US" sz="1600" dirty="0" smtClean="0"/>
          </a:p>
        </p:txBody>
      </p:sp>
    </p:spTree>
    <p:extLst>
      <p:ext uri="{BB962C8B-B14F-4D97-AF65-F5344CB8AC3E}">
        <p14:creationId xmlns:p14="http://schemas.microsoft.com/office/powerpoint/2010/main" val="312759094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52400" y="152400"/>
            <a:ext cx="8839200" cy="65532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a:spLocks noChangeArrowheads="1"/>
          </p:cNvSpPr>
          <p:nvPr/>
        </p:nvSpPr>
        <p:spPr bwMode="auto">
          <a:xfrm>
            <a:off x="838200" y="533400"/>
            <a:ext cx="7467600" cy="646331"/>
          </a:xfrm>
          <a:prstGeom prst="rect">
            <a:avLst/>
          </a:prstGeom>
          <a:noFill/>
          <a:ln w="9525">
            <a:noFill/>
            <a:miter lim="800000"/>
            <a:headEnd/>
            <a:tailEnd/>
          </a:ln>
        </p:spPr>
        <p:txBody>
          <a:bodyPr wrap="square">
            <a:spAutoFit/>
          </a:bodyPr>
          <a:lstStyle/>
          <a:p>
            <a:pPr algn="ctr"/>
            <a:r>
              <a:rPr lang="en-US" sz="3600" b="1" dirty="0" smtClean="0">
                <a:solidFill>
                  <a:srgbClr val="002060"/>
                </a:solidFill>
                <a:latin typeface="Helvetica"/>
                <a:cs typeface="Helvetica"/>
              </a:rPr>
              <a:t>Creating a Script</a:t>
            </a:r>
            <a:endParaRPr lang="en-US" sz="3600" b="1" dirty="0" smtClean="0">
              <a:solidFill>
                <a:srgbClr val="002060"/>
              </a:solidFill>
              <a:latin typeface="Helvetica"/>
              <a:cs typeface="Helvetica"/>
            </a:endParaRPr>
          </a:p>
        </p:txBody>
      </p:sp>
      <p:sp>
        <p:nvSpPr>
          <p:cNvPr id="49" name="TextBox 48"/>
          <p:cNvSpPr txBox="1"/>
          <p:nvPr/>
        </p:nvSpPr>
        <p:spPr>
          <a:xfrm>
            <a:off x="762000" y="1219200"/>
            <a:ext cx="7620000" cy="1077218"/>
          </a:xfrm>
          <a:prstGeom prst="rect">
            <a:avLst/>
          </a:prstGeom>
          <a:noFill/>
        </p:spPr>
        <p:txBody>
          <a:bodyPr wrap="square" rtlCol="0">
            <a:spAutoFit/>
          </a:bodyPr>
          <a:lstStyle/>
          <a:p>
            <a:pPr>
              <a:spcAft>
                <a:spcPts val="300"/>
              </a:spcAft>
            </a:pPr>
            <a:r>
              <a:rPr lang="en-US" sz="1600" dirty="0" smtClean="0"/>
              <a:t>There are several ways to work with MATLAB. I prefer using function and console commands, but you may prefer working with scripts. To create a script, type ‘edit’ and a name for your script file. Below I start a blank script named notes and MATLAB tells me it doesn’t exist, so go ahead and create it.</a:t>
            </a:r>
            <a:endParaRPr lang="en-US" sz="1600" dirty="0" smtClean="0"/>
          </a:p>
        </p:txBody>
      </p:sp>
      <p:pic>
        <p:nvPicPr>
          <p:cNvPr id="4" name="Picture 3" descr="Screen Shot 2019-02-06 at 8.51.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62200"/>
            <a:ext cx="5486400" cy="2265570"/>
          </a:xfrm>
          <a:prstGeom prst="rect">
            <a:avLst/>
          </a:prstGeom>
        </p:spPr>
      </p:pic>
    </p:spTree>
    <p:extLst>
      <p:ext uri="{BB962C8B-B14F-4D97-AF65-F5344CB8AC3E}">
        <p14:creationId xmlns:p14="http://schemas.microsoft.com/office/powerpoint/2010/main" val="191482514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52400" y="152400"/>
            <a:ext cx="8839200" cy="65532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a:spLocks noChangeArrowheads="1"/>
          </p:cNvSpPr>
          <p:nvPr/>
        </p:nvSpPr>
        <p:spPr bwMode="auto">
          <a:xfrm>
            <a:off x="838200" y="533400"/>
            <a:ext cx="7467600" cy="646331"/>
          </a:xfrm>
          <a:prstGeom prst="rect">
            <a:avLst/>
          </a:prstGeom>
          <a:noFill/>
          <a:ln w="9525">
            <a:noFill/>
            <a:miter lim="800000"/>
            <a:headEnd/>
            <a:tailEnd/>
          </a:ln>
        </p:spPr>
        <p:txBody>
          <a:bodyPr wrap="square">
            <a:spAutoFit/>
          </a:bodyPr>
          <a:lstStyle/>
          <a:p>
            <a:pPr algn="ctr"/>
            <a:r>
              <a:rPr lang="en-US" sz="3600" b="1" dirty="0" smtClean="0">
                <a:solidFill>
                  <a:srgbClr val="002060"/>
                </a:solidFill>
                <a:latin typeface="Helvetica"/>
                <a:cs typeface="Helvetica"/>
              </a:rPr>
              <a:t>Running a Script</a:t>
            </a:r>
            <a:endParaRPr lang="en-US" sz="3600" b="1" dirty="0" smtClean="0">
              <a:solidFill>
                <a:srgbClr val="002060"/>
              </a:solidFill>
              <a:latin typeface="Helvetica"/>
              <a:cs typeface="Helvetica"/>
            </a:endParaRPr>
          </a:p>
        </p:txBody>
      </p:sp>
      <p:sp>
        <p:nvSpPr>
          <p:cNvPr id="49" name="TextBox 48"/>
          <p:cNvSpPr txBox="1"/>
          <p:nvPr/>
        </p:nvSpPr>
        <p:spPr>
          <a:xfrm>
            <a:off x="762000" y="1219200"/>
            <a:ext cx="7620000" cy="3600986"/>
          </a:xfrm>
          <a:prstGeom prst="rect">
            <a:avLst/>
          </a:prstGeom>
          <a:noFill/>
        </p:spPr>
        <p:txBody>
          <a:bodyPr wrap="square" rtlCol="0">
            <a:spAutoFit/>
          </a:bodyPr>
          <a:lstStyle/>
          <a:p>
            <a:pPr>
              <a:spcAft>
                <a:spcPts val="300"/>
              </a:spcAft>
            </a:pPr>
            <a:r>
              <a:rPr lang="en-US" sz="1600" dirty="0" smtClean="0"/>
              <a:t>Once you type some code in your script, you can run the code using the button in the text editor window. I prefer running scripts from the command window (I love the command window).</a:t>
            </a:r>
          </a:p>
          <a:p>
            <a:pPr>
              <a:spcAft>
                <a:spcPts val="300"/>
              </a:spcAft>
            </a:pPr>
            <a:endParaRPr lang="en-US" sz="1600" dirty="0"/>
          </a:p>
          <a:p>
            <a:pPr>
              <a:spcAft>
                <a:spcPts val="300"/>
              </a:spcAft>
            </a:pPr>
            <a:endParaRPr lang="en-US" sz="1600" dirty="0" smtClean="0"/>
          </a:p>
          <a:p>
            <a:pPr>
              <a:spcAft>
                <a:spcPts val="300"/>
              </a:spcAft>
            </a:pPr>
            <a:endParaRPr lang="en-US" sz="1600" dirty="0"/>
          </a:p>
          <a:p>
            <a:pPr>
              <a:spcAft>
                <a:spcPts val="300"/>
              </a:spcAft>
            </a:pPr>
            <a:endParaRPr lang="en-US" sz="1600" dirty="0" smtClean="0"/>
          </a:p>
          <a:p>
            <a:pPr>
              <a:spcAft>
                <a:spcPts val="300"/>
              </a:spcAft>
            </a:pPr>
            <a:r>
              <a:rPr lang="en-US" sz="1600" dirty="0" smtClean="0"/>
              <a:t>The variables stored in memory appear in the workspace. This picture demonstrates how the notes script creates two variables: x and y.</a:t>
            </a:r>
            <a:endParaRPr lang="en-US" sz="1600" dirty="0"/>
          </a:p>
          <a:p>
            <a:pPr>
              <a:spcAft>
                <a:spcPts val="300"/>
              </a:spcAft>
            </a:pPr>
            <a:endParaRPr lang="en-US" sz="1600" dirty="0" smtClean="0"/>
          </a:p>
          <a:p>
            <a:pPr>
              <a:spcAft>
                <a:spcPts val="300"/>
              </a:spcAft>
            </a:pPr>
            <a:r>
              <a:rPr lang="en-US" sz="1600" dirty="0" smtClean="0"/>
              <a:t>The ‘</a:t>
            </a:r>
            <a:r>
              <a:rPr lang="en-US" sz="1600" dirty="0" err="1" smtClean="0"/>
              <a:t>whos</a:t>
            </a:r>
            <a:r>
              <a:rPr lang="en-US" sz="1600" dirty="0" smtClean="0"/>
              <a:t>’ command also displays variables in the workspace. X uses 8 bytes of memory and y uses only 1 byte, or 8 bits. The binary value for y = 1 is 0000 0001.</a:t>
            </a:r>
          </a:p>
          <a:p>
            <a:pPr>
              <a:spcAft>
                <a:spcPts val="300"/>
              </a:spcAft>
            </a:pPr>
            <a:r>
              <a:rPr lang="en-US" sz="1600" dirty="0" smtClean="0"/>
              <a:t>The binary value for x = 1 is 63 zeroes and a 1.</a:t>
            </a:r>
            <a:endParaRPr lang="en-US" sz="1600" dirty="0" smtClean="0"/>
          </a:p>
        </p:txBody>
      </p:sp>
      <p:pic>
        <p:nvPicPr>
          <p:cNvPr id="5" name="Picture 4" descr="Screen Shot 2019-02-06 at 8.55.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33600"/>
            <a:ext cx="9144000" cy="859507"/>
          </a:xfrm>
          <a:prstGeom prst="rect">
            <a:avLst/>
          </a:prstGeom>
        </p:spPr>
      </p:pic>
      <p:pic>
        <p:nvPicPr>
          <p:cNvPr id="2" name="Picture 1" descr="Screen Shot 2019-02-06 at 9.02.4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4800600"/>
            <a:ext cx="5816600" cy="1803400"/>
          </a:xfrm>
          <a:prstGeom prst="rect">
            <a:avLst/>
          </a:prstGeom>
        </p:spPr>
      </p:pic>
    </p:spTree>
    <p:extLst>
      <p:ext uri="{BB962C8B-B14F-4D97-AF65-F5344CB8AC3E}">
        <p14:creationId xmlns:p14="http://schemas.microsoft.com/office/powerpoint/2010/main" val="50177495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52400" y="152400"/>
            <a:ext cx="8839200" cy="65532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a:spLocks noChangeArrowheads="1"/>
          </p:cNvSpPr>
          <p:nvPr/>
        </p:nvSpPr>
        <p:spPr bwMode="auto">
          <a:xfrm>
            <a:off x="838200" y="533400"/>
            <a:ext cx="7467600" cy="646331"/>
          </a:xfrm>
          <a:prstGeom prst="rect">
            <a:avLst/>
          </a:prstGeom>
          <a:noFill/>
          <a:ln w="9525">
            <a:noFill/>
            <a:miter lim="800000"/>
            <a:headEnd/>
            <a:tailEnd/>
          </a:ln>
        </p:spPr>
        <p:txBody>
          <a:bodyPr wrap="square">
            <a:spAutoFit/>
          </a:bodyPr>
          <a:lstStyle/>
          <a:p>
            <a:pPr algn="ctr"/>
            <a:r>
              <a:rPr lang="en-US" sz="3600" b="1" dirty="0" smtClean="0">
                <a:solidFill>
                  <a:srgbClr val="002060"/>
                </a:solidFill>
                <a:latin typeface="Helvetica"/>
                <a:cs typeface="Helvetica"/>
              </a:rPr>
              <a:t>Variable types</a:t>
            </a:r>
            <a:endParaRPr lang="en-US" sz="3600" b="1" dirty="0" smtClean="0">
              <a:solidFill>
                <a:srgbClr val="002060"/>
              </a:solidFill>
              <a:latin typeface="Helvetica"/>
              <a:cs typeface="Helvetica"/>
            </a:endParaRPr>
          </a:p>
        </p:txBody>
      </p:sp>
      <p:sp>
        <p:nvSpPr>
          <p:cNvPr id="49" name="TextBox 48"/>
          <p:cNvSpPr txBox="1"/>
          <p:nvPr/>
        </p:nvSpPr>
        <p:spPr>
          <a:xfrm>
            <a:off x="762000" y="1219200"/>
            <a:ext cx="7620000" cy="5062925"/>
          </a:xfrm>
          <a:prstGeom prst="rect">
            <a:avLst/>
          </a:prstGeom>
          <a:noFill/>
        </p:spPr>
        <p:txBody>
          <a:bodyPr wrap="square" rtlCol="0">
            <a:spAutoFit/>
          </a:bodyPr>
          <a:lstStyle/>
          <a:p>
            <a:pPr>
              <a:spcAft>
                <a:spcPts val="300"/>
              </a:spcAft>
            </a:pPr>
            <a:r>
              <a:rPr lang="en-US" sz="1600" dirty="0" smtClean="0"/>
              <a:t>The extra bits dedicated to x allow us to assign it large and small values, even fractions.</a:t>
            </a:r>
          </a:p>
          <a:p>
            <a:pPr>
              <a:spcAft>
                <a:spcPts val="300"/>
              </a:spcAft>
            </a:pPr>
            <a:r>
              <a:rPr lang="en-US" sz="1600" dirty="0" smtClean="0"/>
              <a:t>Since y only has 8 bits, it’s max value is 127 (2^7 -1 because you count from zero). </a:t>
            </a:r>
            <a:r>
              <a:rPr lang="en-US" sz="1600" dirty="0" smtClean="0"/>
              <a:t>The 8</a:t>
            </a:r>
            <a:r>
              <a:rPr lang="en-US" sz="1600" baseline="30000" dirty="0" smtClean="0"/>
              <a:t>th</a:t>
            </a:r>
            <a:r>
              <a:rPr lang="en-US" sz="1600" dirty="0" smtClean="0"/>
              <a:t> bit is dedicated to the sign of the number, so while you can’t give y larger values or fractions, it can be negative.</a:t>
            </a:r>
          </a:p>
          <a:p>
            <a:pPr>
              <a:spcAft>
                <a:spcPts val="300"/>
              </a:spcAft>
            </a:pPr>
            <a:endParaRPr lang="en-US" sz="1600" dirty="0"/>
          </a:p>
          <a:p>
            <a:pPr>
              <a:spcAft>
                <a:spcPts val="300"/>
              </a:spcAft>
            </a:pPr>
            <a:endParaRPr lang="en-US" sz="1600" dirty="0" smtClean="0"/>
          </a:p>
          <a:p>
            <a:pPr>
              <a:spcAft>
                <a:spcPts val="300"/>
              </a:spcAft>
            </a:pPr>
            <a:endParaRPr lang="en-US" sz="1600" dirty="0"/>
          </a:p>
          <a:p>
            <a:pPr>
              <a:spcAft>
                <a:spcPts val="300"/>
              </a:spcAft>
            </a:pPr>
            <a:endParaRPr lang="en-US" sz="1600" dirty="0" smtClean="0"/>
          </a:p>
          <a:p>
            <a:pPr>
              <a:spcAft>
                <a:spcPts val="300"/>
              </a:spcAft>
            </a:pPr>
            <a:endParaRPr lang="en-US" sz="1600" dirty="0"/>
          </a:p>
          <a:p>
            <a:pPr>
              <a:spcAft>
                <a:spcPts val="300"/>
              </a:spcAft>
            </a:pPr>
            <a:endParaRPr lang="en-US" sz="1600" dirty="0" smtClean="0"/>
          </a:p>
          <a:p>
            <a:pPr>
              <a:spcAft>
                <a:spcPts val="300"/>
              </a:spcAft>
            </a:pPr>
            <a:endParaRPr lang="en-US" sz="1600" dirty="0"/>
          </a:p>
          <a:p>
            <a:pPr>
              <a:spcAft>
                <a:spcPts val="300"/>
              </a:spcAft>
            </a:pPr>
            <a:endParaRPr lang="en-US" sz="1600" dirty="0" smtClean="0"/>
          </a:p>
          <a:p>
            <a:pPr>
              <a:spcAft>
                <a:spcPts val="300"/>
              </a:spcAft>
            </a:pPr>
            <a:endParaRPr lang="en-US" sz="1600" dirty="0"/>
          </a:p>
          <a:p>
            <a:pPr>
              <a:spcAft>
                <a:spcPts val="300"/>
              </a:spcAft>
            </a:pPr>
            <a:endParaRPr lang="en-US" sz="1600" dirty="0" smtClean="0"/>
          </a:p>
          <a:p>
            <a:pPr>
              <a:spcAft>
                <a:spcPts val="300"/>
              </a:spcAft>
            </a:pPr>
            <a:r>
              <a:rPr lang="en-US" sz="1600" dirty="0" smtClean="0"/>
              <a:t>Check out the </a:t>
            </a:r>
            <a:r>
              <a:rPr lang="en-US" sz="1600" dirty="0" err="1" smtClean="0"/>
              <a:t>notes.m</a:t>
            </a:r>
            <a:r>
              <a:rPr lang="en-US" sz="1600" dirty="0" smtClean="0"/>
              <a:t> file for more info about precision. </a:t>
            </a:r>
          </a:p>
          <a:p>
            <a:pPr>
              <a:spcAft>
                <a:spcPts val="300"/>
              </a:spcAft>
            </a:pPr>
            <a:endParaRPr lang="en-US" sz="1600" dirty="0"/>
          </a:p>
          <a:p>
            <a:pPr>
              <a:spcAft>
                <a:spcPts val="300"/>
              </a:spcAft>
            </a:pPr>
            <a:r>
              <a:rPr lang="en-US" sz="1600" dirty="0" smtClean="0"/>
              <a:t>TLDR cast values to double precision to perform complex math operations.</a:t>
            </a:r>
            <a:endParaRPr lang="en-US" sz="1600" dirty="0" smtClean="0"/>
          </a:p>
        </p:txBody>
      </p:sp>
      <p:pic>
        <p:nvPicPr>
          <p:cNvPr id="2" name="Picture 1" descr="Screen Shot 2019-02-06 at 9.07.1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667000"/>
            <a:ext cx="4419600" cy="2552700"/>
          </a:xfrm>
          <a:prstGeom prst="rect">
            <a:avLst/>
          </a:prstGeom>
        </p:spPr>
      </p:pic>
    </p:spTree>
    <p:extLst>
      <p:ext uri="{BB962C8B-B14F-4D97-AF65-F5344CB8AC3E}">
        <p14:creationId xmlns:p14="http://schemas.microsoft.com/office/powerpoint/2010/main" val="74913473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52400" y="152400"/>
            <a:ext cx="8839200" cy="65532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a:spLocks noChangeArrowheads="1"/>
          </p:cNvSpPr>
          <p:nvPr/>
        </p:nvSpPr>
        <p:spPr bwMode="auto">
          <a:xfrm>
            <a:off x="838200" y="533400"/>
            <a:ext cx="7467600" cy="646331"/>
          </a:xfrm>
          <a:prstGeom prst="rect">
            <a:avLst/>
          </a:prstGeom>
          <a:noFill/>
          <a:ln w="9525">
            <a:noFill/>
            <a:miter lim="800000"/>
            <a:headEnd/>
            <a:tailEnd/>
          </a:ln>
        </p:spPr>
        <p:txBody>
          <a:bodyPr wrap="square">
            <a:spAutoFit/>
          </a:bodyPr>
          <a:lstStyle/>
          <a:p>
            <a:pPr algn="ctr"/>
            <a:r>
              <a:rPr lang="en-US" sz="3600" b="1" dirty="0" smtClean="0">
                <a:solidFill>
                  <a:srgbClr val="002060"/>
                </a:solidFill>
                <a:latin typeface="Helvetica"/>
                <a:cs typeface="Helvetica"/>
              </a:rPr>
              <a:t>Functions</a:t>
            </a:r>
            <a:endParaRPr lang="en-US" sz="3600" b="1" dirty="0" smtClean="0">
              <a:solidFill>
                <a:srgbClr val="002060"/>
              </a:solidFill>
              <a:latin typeface="Helvetica"/>
              <a:cs typeface="Helvetica"/>
            </a:endParaRPr>
          </a:p>
        </p:txBody>
      </p:sp>
      <p:sp>
        <p:nvSpPr>
          <p:cNvPr id="49" name="TextBox 48"/>
          <p:cNvSpPr txBox="1"/>
          <p:nvPr/>
        </p:nvSpPr>
        <p:spPr>
          <a:xfrm>
            <a:off x="762000" y="1219200"/>
            <a:ext cx="7620000" cy="338554"/>
          </a:xfrm>
          <a:prstGeom prst="rect">
            <a:avLst/>
          </a:prstGeom>
          <a:noFill/>
        </p:spPr>
        <p:txBody>
          <a:bodyPr wrap="square" rtlCol="0">
            <a:spAutoFit/>
          </a:bodyPr>
          <a:lstStyle/>
          <a:p>
            <a:pPr>
              <a:spcAft>
                <a:spcPts val="300"/>
              </a:spcAft>
            </a:pPr>
            <a:r>
              <a:rPr lang="en-US" sz="1600" dirty="0" smtClean="0"/>
              <a:t>Functions are VERY useful. Here is an example:</a:t>
            </a:r>
            <a:endParaRPr lang="en-US" sz="1600" dirty="0" smtClean="0"/>
          </a:p>
        </p:txBody>
      </p:sp>
      <p:pic>
        <p:nvPicPr>
          <p:cNvPr id="3" name="Picture 2" descr="Screen Shot 2019-02-06 at 9.28.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4495800"/>
            <a:ext cx="3378200" cy="2209800"/>
          </a:xfrm>
          <a:prstGeom prst="rect">
            <a:avLst/>
          </a:prstGeom>
        </p:spPr>
      </p:pic>
      <p:pic>
        <p:nvPicPr>
          <p:cNvPr id="4" name="Picture 3" descr="Screen Shot 2019-02-06 at 9.29.0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1600200"/>
            <a:ext cx="5486400" cy="2665806"/>
          </a:xfrm>
          <a:prstGeom prst="rect">
            <a:avLst/>
          </a:prstGeom>
        </p:spPr>
      </p:pic>
      <p:sp>
        <p:nvSpPr>
          <p:cNvPr id="8" name="TextBox 7"/>
          <p:cNvSpPr txBox="1"/>
          <p:nvPr/>
        </p:nvSpPr>
        <p:spPr>
          <a:xfrm>
            <a:off x="4191000" y="4419600"/>
            <a:ext cx="4648200" cy="2139047"/>
          </a:xfrm>
          <a:prstGeom prst="rect">
            <a:avLst/>
          </a:prstGeom>
          <a:noFill/>
        </p:spPr>
        <p:txBody>
          <a:bodyPr wrap="square" rtlCol="0">
            <a:spAutoFit/>
          </a:bodyPr>
          <a:lstStyle/>
          <a:p>
            <a:pPr>
              <a:spcAft>
                <a:spcPts val="300"/>
              </a:spcAft>
            </a:pPr>
            <a:r>
              <a:rPr lang="en-US" sz="1600" dirty="0" smtClean="0"/>
              <a:t>You can call a function from the command window like this. The 12 and 34 become input1 and input2 when the function runs, and output1 and output2 within the function are returned as a and b once the function finishes running.</a:t>
            </a:r>
          </a:p>
          <a:p>
            <a:pPr>
              <a:spcAft>
                <a:spcPts val="300"/>
              </a:spcAft>
            </a:pPr>
            <a:endParaRPr lang="en-US" sz="1600" dirty="0"/>
          </a:p>
          <a:p>
            <a:pPr>
              <a:spcAft>
                <a:spcPts val="300"/>
              </a:spcAft>
            </a:pPr>
            <a:r>
              <a:rPr lang="en-US" sz="1600" dirty="0" smtClean="0"/>
              <a:t>Other than handling inputs/outputs, code inside functions runs like a script.</a:t>
            </a:r>
            <a:endParaRPr lang="en-US" sz="1600" dirty="0" smtClean="0"/>
          </a:p>
        </p:txBody>
      </p:sp>
    </p:spTree>
    <p:extLst>
      <p:ext uri="{BB962C8B-B14F-4D97-AF65-F5344CB8AC3E}">
        <p14:creationId xmlns:p14="http://schemas.microsoft.com/office/powerpoint/2010/main" val="218336062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52400" y="152400"/>
            <a:ext cx="8839200" cy="65532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a:spLocks noChangeArrowheads="1"/>
          </p:cNvSpPr>
          <p:nvPr/>
        </p:nvSpPr>
        <p:spPr bwMode="auto">
          <a:xfrm>
            <a:off x="838200" y="533400"/>
            <a:ext cx="7467600" cy="646331"/>
          </a:xfrm>
          <a:prstGeom prst="rect">
            <a:avLst/>
          </a:prstGeom>
          <a:noFill/>
          <a:ln w="9525">
            <a:noFill/>
            <a:miter lim="800000"/>
            <a:headEnd/>
            <a:tailEnd/>
          </a:ln>
        </p:spPr>
        <p:txBody>
          <a:bodyPr wrap="square">
            <a:spAutoFit/>
          </a:bodyPr>
          <a:lstStyle/>
          <a:p>
            <a:pPr algn="ctr"/>
            <a:r>
              <a:rPr lang="en-US" sz="3600" b="1" dirty="0" smtClean="0">
                <a:solidFill>
                  <a:srgbClr val="002060"/>
                </a:solidFill>
                <a:latin typeface="Helvetica"/>
                <a:cs typeface="Helvetica"/>
              </a:rPr>
              <a:t>Functions</a:t>
            </a:r>
            <a:endParaRPr lang="en-US" sz="3600" b="1" dirty="0" smtClean="0">
              <a:solidFill>
                <a:srgbClr val="002060"/>
              </a:solidFill>
              <a:latin typeface="Helvetica"/>
              <a:cs typeface="Helvetica"/>
            </a:endParaRPr>
          </a:p>
        </p:txBody>
      </p:sp>
      <p:sp>
        <p:nvSpPr>
          <p:cNvPr id="49" name="TextBox 48"/>
          <p:cNvSpPr txBox="1"/>
          <p:nvPr/>
        </p:nvSpPr>
        <p:spPr>
          <a:xfrm>
            <a:off x="762000" y="1143000"/>
            <a:ext cx="2667000" cy="5416869"/>
          </a:xfrm>
          <a:prstGeom prst="rect">
            <a:avLst/>
          </a:prstGeom>
          <a:noFill/>
        </p:spPr>
        <p:txBody>
          <a:bodyPr wrap="square" rtlCol="0">
            <a:spAutoFit/>
          </a:bodyPr>
          <a:lstStyle/>
          <a:p>
            <a:pPr>
              <a:spcAft>
                <a:spcPts val="300"/>
              </a:spcAft>
            </a:pPr>
            <a:r>
              <a:rPr lang="en-US" sz="1600" dirty="0" smtClean="0"/>
              <a:t>Functions can also contain other functions without explicitly saving separate m-files. Nested functions share the workspace they are written in. Here, output1 is used without passing it into the nested function as an input.</a:t>
            </a:r>
          </a:p>
          <a:p>
            <a:pPr>
              <a:spcAft>
                <a:spcPts val="300"/>
              </a:spcAft>
            </a:pPr>
            <a:endParaRPr lang="en-US" sz="1600" dirty="0"/>
          </a:p>
          <a:p>
            <a:pPr>
              <a:spcAft>
                <a:spcPts val="300"/>
              </a:spcAft>
            </a:pPr>
            <a:r>
              <a:rPr lang="en-US" sz="1600" dirty="0" smtClean="0"/>
              <a:t>Internal functions outside of the scope of the first function create their own workspaces.</a:t>
            </a:r>
          </a:p>
          <a:p>
            <a:pPr>
              <a:spcAft>
                <a:spcPts val="300"/>
              </a:spcAft>
            </a:pPr>
            <a:endParaRPr lang="en-US" sz="1600" dirty="0"/>
          </a:p>
          <a:p>
            <a:pPr>
              <a:spcAft>
                <a:spcPts val="300"/>
              </a:spcAft>
            </a:pPr>
            <a:r>
              <a:rPr lang="en-US" sz="1600" dirty="0" smtClean="0"/>
              <a:t>Neither nested nor internal functions will appear if you search using ‘help’, ‘edit’ or ‘doc’ commands in the main MATLAB command window.</a:t>
            </a:r>
            <a:endParaRPr lang="en-US" sz="1600" dirty="0" smtClean="0"/>
          </a:p>
        </p:txBody>
      </p:sp>
      <p:pic>
        <p:nvPicPr>
          <p:cNvPr id="3" name="Picture 2" descr="Screen Shot 2019-02-06 at 9.37.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1600200"/>
            <a:ext cx="5041900" cy="3810000"/>
          </a:xfrm>
          <a:prstGeom prst="rect">
            <a:avLst/>
          </a:prstGeom>
        </p:spPr>
      </p:pic>
    </p:spTree>
    <p:extLst>
      <p:ext uri="{BB962C8B-B14F-4D97-AF65-F5344CB8AC3E}">
        <p14:creationId xmlns:p14="http://schemas.microsoft.com/office/powerpoint/2010/main" val="26328041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52400" y="152400"/>
            <a:ext cx="8839200" cy="65532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a:spLocks noChangeArrowheads="1"/>
          </p:cNvSpPr>
          <p:nvPr/>
        </p:nvSpPr>
        <p:spPr bwMode="auto">
          <a:xfrm>
            <a:off x="838200" y="533400"/>
            <a:ext cx="7467600" cy="646331"/>
          </a:xfrm>
          <a:prstGeom prst="rect">
            <a:avLst/>
          </a:prstGeom>
          <a:noFill/>
          <a:ln w="9525">
            <a:noFill/>
            <a:miter lim="800000"/>
            <a:headEnd/>
            <a:tailEnd/>
          </a:ln>
        </p:spPr>
        <p:txBody>
          <a:bodyPr wrap="square">
            <a:spAutoFit/>
          </a:bodyPr>
          <a:lstStyle/>
          <a:p>
            <a:pPr algn="ctr"/>
            <a:r>
              <a:rPr lang="en-US" sz="3600" b="1" dirty="0" smtClean="0">
                <a:solidFill>
                  <a:srgbClr val="002060"/>
                </a:solidFill>
                <a:latin typeface="Helvetica"/>
                <a:cs typeface="Helvetica"/>
              </a:rPr>
              <a:t>Functions for figures</a:t>
            </a:r>
            <a:endParaRPr lang="en-US" sz="3600" b="1" dirty="0" smtClean="0">
              <a:solidFill>
                <a:srgbClr val="002060"/>
              </a:solidFill>
              <a:latin typeface="Helvetica"/>
              <a:cs typeface="Helvetica"/>
            </a:endParaRPr>
          </a:p>
        </p:txBody>
      </p:sp>
      <p:sp>
        <p:nvSpPr>
          <p:cNvPr id="49" name="TextBox 48"/>
          <p:cNvSpPr txBox="1"/>
          <p:nvPr/>
        </p:nvSpPr>
        <p:spPr>
          <a:xfrm>
            <a:off x="762000" y="1219200"/>
            <a:ext cx="7620000" cy="3277820"/>
          </a:xfrm>
          <a:prstGeom prst="rect">
            <a:avLst/>
          </a:prstGeom>
          <a:noFill/>
        </p:spPr>
        <p:txBody>
          <a:bodyPr wrap="square" rtlCol="0">
            <a:spAutoFit/>
          </a:bodyPr>
          <a:lstStyle/>
          <a:p>
            <a:pPr>
              <a:spcAft>
                <a:spcPts val="300"/>
              </a:spcAft>
            </a:pPr>
            <a:r>
              <a:rPr lang="en-US" sz="1600" dirty="0" smtClean="0"/>
              <a:t>We have used several functions to format figures. In general, there are multiple ways to display images and plot data in MATLAB. The best way to understand how to use each function is to actually use each function and practice.</a:t>
            </a:r>
          </a:p>
          <a:p>
            <a:pPr>
              <a:spcAft>
                <a:spcPts val="300"/>
              </a:spcAft>
            </a:pPr>
            <a:endParaRPr lang="en-US" sz="1600" dirty="0"/>
          </a:p>
          <a:p>
            <a:pPr>
              <a:spcAft>
                <a:spcPts val="300"/>
              </a:spcAft>
            </a:pPr>
            <a:r>
              <a:rPr lang="en-US" sz="1600" dirty="0" smtClean="0"/>
              <a:t>Get to the point where you can write your own code to do things you want. Do not copy and paste code from class unless you absolutely understand EACH LINE.</a:t>
            </a:r>
          </a:p>
          <a:p>
            <a:pPr>
              <a:spcAft>
                <a:spcPts val="300"/>
              </a:spcAft>
            </a:pPr>
            <a:endParaRPr lang="en-US" sz="1600" dirty="0"/>
          </a:p>
          <a:p>
            <a:pPr>
              <a:spcAft>
                <a:spcPts val="300"/>
              </a:spcAft>
            </a:pPr>
            <a:r>
              <a:rPr lang="en-US" sz="1600" dirty="0" smtClean="0"/>
              <a:t>If you do not understand each line, you can explore what each line does one at a time in the command window. </a:t>
            </a:r>
          </a:p>
          <a:p>
            <a:pPr>
              <a:spcAft>
                <a:spcPts val="300"/>
              </a:spcAft>
            </a:pPr>
            <a:endParaRPr lang="en-US" sz="1600" dirty="0"/>
          </a:p>
          <a:p>
            <a:pPr>
              <a:spcAft>
                <a:spcPts val="300"/>
              </a:spcAft>
            </a:pPr>
            <a:r>
              <a:rPr lang="en-US" sz="1600" dirty="0" smtClean="0"/>
              <a:t>The next slide goes through </a:t>
            </a:r>
            <a:r>
              <a:rPr lang="en-US" sz="1600" dirty="0" err="1" smtClean="0"/>
              <a:t>bjff.m</a:t>
            </a:r>
            <a:r>
              <a:rPr lang="en-US" sz="1600" dirty="0" smtClean="0"/>
              <a:t>, but you should plot a figure and run each line one by one to understand what the code is doing.</a:t>
            </a:r>
            <a:endParaRPr lang="en-US" sz="1600" dirty="0" smtClean="0"/>
          </a:p>
        </p:txBody>
      </p:sp>
      <p:pic>
        <p:nvPicPr>
          <p:cNvPr id="2" name="Picture 1"/>
          <p:cNvPicPr>
            <a:picLocks noChangeAspect="1"/>
          </p:cNvPicPr>
          <p:nvPr/>
        </p:nvPicPr>
        <p:blipFill>
          <a:blip r:embed="rId3"/>
          <a:stretch>
            <a:fillRect/>
          </a:stretch>
        </p:blipFill>
        <p:spPr>
          <a:xfrm>
            <a:off x="1066800" y="4648200"/>
            <a:ext cx="2743200" cy="2057400"/>
          </a:xfrm>
          <a:prstGeom prst="rect">
            <a:avLst/>
          </a:prstGeom>
        </p:spPr>
      </p:pic>
      <p:pic>
        <p:nvPicPr>
          <p:cNvPr id="3" name="Picture 2"/>
          <p:cNvPicPr>
            <a:picLocks noChangeAspect="1"/>
          </p:cNvPicPr>
          <p:nvPr/>
        </p:nvPicPr>
        <p:blipFill>
          <a:blip r:embed="rId4"/>
          <a:stretch>
            <a:fillRect/>
          </a:stretch>
        </p:blipFill>
        <p:spPr>
          <a:xfrm>
            <a:off x="5029200" y="4648200"/>
            <a:ext cx="2743200" cy="2063635"/>
          </a:xfrm>
          <a:prstGeom prst="rect">
            <a:avLst/>
          </a:prstGeom>
        </p:spPr>
      </p:pic>
      <p:sp>
        <p:nvSpPr>
          <p:cNvPr id="8" name="TextBox 7"/>
          <p:cNvSpPr txBox="1"/>
          <p:nvPr/>
        </p:nvSpPr>
        <p:spPr>
          <a:xfrm>
            <a:off x="5791200" y="4462046"/>
            <a:ext cx="1295400" cy="338554"/>
          </a:xfrm>
          <a:prstGeom prst="rect">
            <a:avLst/>
          </a:prstGeom>
          <a:noFill/>
        </p:spPr>
        <p:txBody>
          <a:bodyPr wrap="square" rtlCol="0">
            <a:spAutoFit/>
          </a:bodyPr>
          <a:lstStyle/>
          <a:p>
            <a:pPr>
              <a:spcAft>
                <a:spcPts val="300"/>
              </a:spcAft>
            </a:pPr>
            <a:r>
              <a:rPr lang="en-US" sz="1600" dirty="0" smtClean="0"/>
              <a:t>after </a:t>
            </a:r>
            <a:r>
              <a:rPr lang="en-US" sz="1600" dirty="0" err="1" smtClean="0"/>
              <a:t>bjff.m</a:t>
            </a:r>
            <a:endParaRPr lang="en-US" sz="1600" dirty="0" smtClean="0"/>
          </a:p>
        </p:txBody>
      </p:sp>
      <p:sp>
        <p:nvSpPr>
          <p:cNvPr id="9" name="TextBox 8"/>
          <p:cNvSpPr txBox="1"/>
          <p:nvPr/>
        </p:nvSpPr>
        <p:spPr>
          <a:xfrm>
            <a:off x="1828800" y="4495800"/>
            <a:ext cx="1371600" cy="338554"/>
          </a:xfrm>
          <a:prstGeom prst="rect">
            <a:avLst/>
          </a:prstGeom>
          <a:noFill/>
        </p:spPr>
        <p:txBody>
          <a:bodyPr wrap="square" rtlCol="0">
            <a:spAutoFit/>
          </a:bodyPr>
          <a:lstStyle/>
          <a:p>
            <a:pPr>
              <a:spcAft>
                <a:spcPts val="300"/>
              </a:spcAft>
            </a:pPr>
            <a:r>
              <a:rPr lang="en-US" sz="1600" dirty="0" smtClean="0"/>
              <a:t>before </a:t>
            </a:r>
            <a:r>
              <a:rPr lang="en-US" sz="1600" dirty="0" err="1" smtClean="0"/>
              <a:t>bjff.m</a:t>
            </a:r>
            <a:endParaRPr lang="en-US" sz="1600" dirty="0" smtClean="0"/>
          </a:p>
        </p:txBody>
      </p:sp>
    </p:spTree>
    <p:extLst>
      <p:ext uri="{BB962C8B-B14F-4D97-AF65-F5344CB8AC3E}">
        <p14:creationId xmlns:p14="http://schemas.microsoft.com/office/powerpoint/2010/main" val="263280418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52400" y="152400"/>
            <a:ext cx="8839200" cy="65532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a:spLocks noChangeArrowheads="1"/>
          </p:cNvSpPr>
          <p:nvPr/>
        </p:nvSpPr>
        <p:spPr bwMode="auto">
          <a:xfrm>
            <a:off x="838200" y="533400"/>
            <a:ext cx="7467600" cy="646331"/>
          </a:xfrm>
          <a:prstGeom prst="rect">
            <a:avLst/>
          </a:prstGeom>
          <a:noFill/>
          <a:ln w="9525">
            <a:noFill/>
            <a:miter lim="800000"/>
            <a:headEnd/>
            <a:tailEnd/>
          </a:ln>
        </p:spPr>
        <p:txBody>
          <a:bodyPr wrap="square">
            <a:spAutoFit/>
          </a:bodyPr>
          <a:lstStyle/>
          <a:p>
            <a:pPr algn="ctr"/>
            <a:r>
              <a:rPr lang="en-US" sz="3600" b="1" dirty="0" smtClean="0">
                <a:solidFill>
                  <a:srgbClr val="002060"/>
                </a:solidFill>
                <a:latin typeface="Helvetica"/>
                <a:cs typeface="Helvetica"/>
              </a:rPr>
              <a:t>Looking at </a:t>
            </a:r>
            <a:r>
              <a:rPr lang="en-US" sz="3600" b="1" dirty="0" err="1" smtClean="0">
                <a:solidFill>
                  <a:srgbClr val="002060"/>
                </a:solidFill>
                <a:latin typeface="Helvetica"/>
                <a:cs typeface="Helvetica"/>
              </a:rPr>
              <a:t>bjff.m</a:t>
            </a:r>
            <a:endParaRPr lang="en-US" sz="3600" b="1" dirty="0" smtClean="0">
              <a:solidFill>
                <a:srgbClr val="002060"/>
              </a:solidFill>
              <a:latin typeface="Helvetica"/>
              <a:cs typeface="Helvetica"/>
            </a:endParaRPr>
          </a:p>
        </p:txBody>
      </p:sp>
      <p:sp>
        <p:nvSpPr>
          <p:cNvPr id="49" name="TextBox 48"/>
          <p:cNvSpPr txBox="1"/>
          <p:nvPr/>
        </p:nvSpPr>
        <p:spPr>
          <a:xfrm>
            <a:off x="4648200" y="1752600"/>
            <a:ext cx="4343400" cy="2254463"/>
          </a:xfrm>
          <a:prstGeom prst="rect">
            <a:avLst/>
          </a:prstGeom>
          <a:noFill/>
        </p:spPr>
        <p:txBody>
          <a:bodyPr wrap="square" rtlCol="0">
            <a:spAutoFit/>
          </a:bodyPr>
          <a:lstStyle/>
          <a:p>
            <a:pPr>
              <a:spcAft>
                <a:spcPts val="300"/>
              </a:spcAft>
            </a:pPr>
            <a:r>
              <a:rPr lang="en-US" sz="1600" dirty="0" smtClean="0"/>
              <a:t>dpi sets a value for ‘dots per inch’ used in the function later for sizing the figure window.</a:t>
            </a:r>
          </a:p>
          <a:p>
            <a:pPr>
              <a:spcAft>
                <a:spcPts val="300"/>
              </a:spcAft>
            </a:pPr>
            <a:endParaRPr lang="en-US" sz="1600" dirty="0"/>
          </a:p>
          <a:p>
            <a:pPr>
              <a:spcAft>
                <a:spcPts val="300"/>
              </a:spcAft>
            </a:pPr>
            <a:r>
              <a:rPr lang="en-US" sz="1600" dirty="0" err="1" smtClean="0"/>
              <a:t>hxl</a:t>
            </a:r>
            <a:r>
              <a:rPr lang="en-US" sz="1600" dirty="0"/>
              <a:t> </a:t>
            </a:r>
            <a:r>
              <a:rPr lang="en-US" sz="1600" dirty="0" smtClean="0"/>
              <a:t>is a handle object for the </a:t>
            </a:r>
            <a:r>
              <a:rPr lang="en-US" sz="1600" dirty="0" err="1" smtClean="0"/>
              <a:t>xlabel</a:t>
            </a:r>
            <a:r>
              <a:rPr lang="en-US" sz="1600" dirty="0" smtClean="0"/>
              <a:t> on the plot</a:t>
            </a:r>
          </a:p>
          <a:p>
            <a:pPr>
              <a:spcAft>
                <a:spcPts val="300"/>
              </a:spcAft>
            </a:pPr>
            <a:r>
              <a:rPr lang="en-US" sz="1600" dirty="0" smtClean="0"/>
              <a:t>If there is no </a:t>
            </a:r>
            <a:r>
              <a:rPr lang="en-US" sz="1600" dirty="0" err="1" smtClean="0"/>
              <a:t>xlabel</a:t>
            </a:r>
            <a:r>
              <a:rPr lang="en-US" sz="1600" dirty="0"/>
              <a:t> </a:t>
            </a:r>
            <a:r>
              <a:rPr lang="en-US" sz="1600" dirty="0" smtClean="0"/>
              <a:t>set, this creates an object with a blank ‘String’ property</a:t>
            </a:r>
          </a:p>
          <a:p>
            <a:pPr>
              <a:spcAft>
                <a:spcPts val="300"/>
              </a:spcAft>
            </a:pPr>
            <a:endParaRPr lang="en-US" sz="1600" dirty="0"/>
          </a:p>
          <a:p>
            <a:pPr>
              <a:spcAft>
                <a:spcPts val="300"/>
              </a:spcAft>
            </a:pPr>
            <a:r>
              <a:rPr lang="en-US" sz="1600" dirty="0" smtClean="0"/>
              <a:t>Try box off/on and grid off/on on your own</a:t>
            </a:r>
          </a:p>
        </p:txBody>
      </p:sp>
      <p:pic>
        <p:nvPicPr>
          <p:cNvPr id="2" name="Picture 1" descr="Screen Shot 2019-02-06 at 9.47.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00200"/>
            <a:ext cx="4162926" cy="2743200"/>
          </a:xfrm>
          <a:prstGeom prst="rect">
            <a:avLst/>
          </a:prstGeom>
        </p:spPr>
      </p:pic>
      <p:sp>
        <p:nvSpPr>
          <p:cNvPr id="6" name="TextBox 5"/>
          <p:cNvSpPr txBox="1"/>
          <p:nvPr/>
        </p:nvSpPr>
        <p:spPr>
          <a:xfrm>
            <a:off x="381000" y="4495800"/>
            <a:ext cx="8610600" cy="2008242"/>
          </a:xfrm>
          <a:prstGeom prst="rect">
            <a:avLst/>
          </a:prstGeom>
          <a:noFill/>
        </p:spPr>
        <p:txBody>
          <a:bodyPr wrap="square" rtlCol="0">
            <a:spAutoFit/>
          </a:bodyPr>
          <a:lstStyle/>
          <a:p>
            <a:pPr>
              <a:spcAft>
                <a:spcPts val="300"/>
              </a:spcAft>
            </a:pPr>
            <a:r>
              <a:rPr lang="en-US" sz="1600" dirty="0" smtClean="0"/>
              <a:t>The set function changes values for graphical objects on the figure/axes/plot</a:t>
            </a:r>
          </a:p>
          <a:p>
            <a:pPr>
              <a:spcAft>
                <a:spcPts val="300"/>
              </a:spcAft>
            </a:pPr>
            <a:r>
              <a:rPr lang="en-US" sz="1600" dirty="0" err="1" smtClean="0"/>
              <a:t>gcf</a:t>
            </a:r>
            <a:r>
              <a:rPr lang="en-US" sz="1600" dirty="0" smtClean="0"/>
              <a:t> points to the current figure object (figures are ‘parents’ for other graphics objects)</a:t>
            </a:r>
          </a:p>
          <a:p>
            <a:pPr>
              <a:spcAft>
                <a:spcPts val="300"/>
              </a:spcAft>
            </a:pPr>
            <a:r>
              <a:rPr lang="en-US" sz="1600" dirty="0" err="1" smtClean="0"/>
              <a:t>gca</a:t>
            </a:r>
            <a:r>
              <a:rPr lang="en-US" sz="1600" dirty="0" smtClean="0"/>
              <a:t> points to the current axes object (a child of the figure)</a:t>
            </a:r>
          </a:p>
          <a:p>
            <a:pPr>
              <a:spcAft>
                <a:spcPts val="300"/>
              </a:spcAft>
            </a:pPr>
            <a:r>
              <a:rPr lang="en-US" sz="1600" dirty="0" err="1" smtClean="0"/>
              <a:t>gco</a:t>
            </a:r>
            <a:r>
              <a:rPr lang="en-US" sz="1600" dirty="0" smtClean="0"/>
              <a:t> points to the currently SELECTED object (you must plot first, then select and object)</a:t>
            </a:r>
          </a:p>
          <a:p>
            <a:pPr>
              <a:spcAft>
                <a:spcPts val="300"/>
              </a:spcAft>
            </a:pPr>
            <a:endParaRPr lang="en-US" sz="1600" dirty="0"/>
          </a:p>
          <a:p>
            <a:pPr>
              <a:spcAft>
                <a:spcPts val="300"/>
              </a:spcAft>
            </a:pPr>
            <a:r>
              <a:rPr lang="en-US" sz="1600" dirty="0" smtClean="0"/>
              <a:t>The ‘</a:t>
            </a:r>
            <a:r>
              <a:rPr lang="en-US" sz="1600" dirty="0" err="1" smtClean="0"/>
              <a:t>findobj</a:t>
            </a:r>
            <a:r>
              <a:rPr lang="en-US" sz="1600" dirty="0" smtClean="0"/>
              <a:t>’ function looks for graphics objects with the specified attribute at the given value. In </a:t>
            </a:r>
            <a:r>
              <a:rPr lang="en-US" sz="1600" dirty="0" err="1" smtClean="0"/>
              <a:t>bjff</a:t>
            </a:r>
            <a:r>
              <a:rPr lang="en-US" sz="1600" dirty="0" smtClean="0"/>
              <a:t>, the f variable is a vector of handles to objects with 0.5 </a:t>
            </a:r>
            <a:r>
              <a:rPr lang="en-US" sz="1600" dirty="0" err="1" smtClean="0"/>
              <a:t>LineWidth</a:t>
            </a:r>
            <a:r>
              <a:rPr lang="en-US" sz="1600" dirty="0" smtClean="0"/>
              <a:t> (default lines). </a:t>
            </a:r>
          </a:p>
        </p:txBody>
      </p:sp>
    </p:spTree>
    <p:extLst>
      <p:ext uri="{BB962C8B-B14F-4D97-AF65-F5344CB8AC3E}">
        <p14:creationId xmlns:p14="http://schemas.microsoft.com/office/powerpoint/2010/main" val="288454672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52400" y="152400"/>
            <a:ext cx="8839200" cy="65532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a:spLocks noChangeArrowheads="1"/>
          </p:cNvSpPr>
          <p:nvPr/>
        </p:nvSpPr>
        <p:spPr bwMode="auto">
          <a:xfrm>
            <a:off x="838200" y="533400"/>
            <a:ext cx="7467600" cy="646331"/>
          </a:xfrm>
          <a:prstGeom prst="rect">
            <a:avLst/>
          </a:prstGeom>
          <a:noFill/>
          <a:ln w="9525">
            <a:noFill/>
            <a:miter lim="800000"/>
            <a:headEnd/>
            <a:tailEnd/>
          </a:ln>
        </p:spPr>
        <p:txBody>
          <a:bodyPr wrap="square">
            <a:spAutoFit/>
          </a:bodyPr>
          <a:lstStyle/>
          <a:p>
            <a:pPr algn="ctr"/>
            <a:r>
              <a:rPr lang="en-US" sz="3600" b="1" dirty="0" smtClean="0">
                <a:solidFill>
                  <a:srgbClr val="002060"/>
                </a:solidFill>
                <a:latin typeface="Helvetica"/>
                <a:cs typeface="Helvetica"/>
              </a:rPr>
              <a:t>Plotting points not lines</a:t>
            </a:r>
            <a:endParaRPr lang="en-US" sz="3600" b="1" dirty="0" smtClean="0">
              <a:solidFill>
                <a:srgbClr val="002060"/>
              </a:solidFill>
              <a:latin typeface="Helvetica"/>
              <a:cs typeface="Helvetica"/>
            </a:endParaRPr>
          </a:p>
        </p:txBody>
      </p:sp>
      <p:sp>
        <p:nvSpPr>
          <p:cNvPr id="6" name="TextBox 5"/>
          <p:cNvSpPr txBox="1"/>
          <p:nvPr/>
        </p:nvSpPr>
        <p:spPr>
          <a:xfrm>
            <a:off x="381000" y="1447800"/>
            <a:ext cx="8153400" cy="830997"/>
          </a:xfrm>
          <a:prstGeom prst="rect">
            <a:avLst/>
          </a:prstGeom>
          <a:noFill/>
        </p:spPr>
        <p:txBody>
          <a:bodyPr wrap="square" rtlCol="0">
            <a:spAutoFit/>
          </a:bodyPr>
          <a:lstStyle/>
          <a:p>
            <a:pPr>
              <a:spcAft>
                <a:spcPts val="300"/>
              </a:spcAft>
            </a:pPr>
            <a:r>
              <a:rPr lang="en-US" sz="1600" dirty="0" smtClean="0"/>
              <a:t>Sometimes you don’t want to plot connected lines, and it’s tedious to always edit lines into points using get and set functions. The plot command and similar functions can take extra arguments as inputs to change how data is shown.</a:t>
            </a:r>
            <a:endParaRPr lang="en-US" sz="1600" dirty="0" smtClean="0"/>
          </a:p>
        </p:txBody>
      </p:sp>
      <p:pic>
        <p:nvPicPr>
          <p:cNvPr id="3" name="Picture 2"/>
          <p:cNvPicPr>
            <a:picLocks noChangeAspect="1"/>
          </p:cNvPicPr>
          <p:nvPr/>
        </p:nvPicPr>
        <p:blipFill>
          <a:blip r:embed="rId3"/>
          <a:stretch>
            <a:fillRect/>
          </a:stretch>
        </p:blipFill>
        <p:spPr>
          <a:xfrm>
            <a:off x="533400" y="2590800"/>
            <a:ext cx="2743200" cy="2063635"/>
          </a:xfrm>
          <a:prstGeom prst="rect">
            <a:avLst/>
          </a:prstGeom>
        </p:spPr>
      </p:pic>
      <p:pic>
        <p:nvPicPr>
          <p:cNvPr id="4" name="Picture 3" descr="Screen Shot 2019-02-06 at 10.03.4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4800600"/>
            <a:ext cx="1600200" cy="889000"/>
          </a:xfrm>
          <a:prstGeom prst="rect">
            <a:avLst/>
          </a:prstGeom>
        </p:spPr>
      </p:pic>
      <p:sp>
        <p:nvSpPr>
          <p:cNvPr id="12" name="TextBox 11"/>
          <p:cNvSpPr txBox="1"/>
          <p:nvPr/>
        </p:nvSpPr>
        <p:spPr>
          <a:xfrm>
            <a:off x="609600" y="5791200"/>
            <a:ext cx="8153400" cy="830997"/>
          </a:xfrm>
          <a:prstGeom prst="rect">
            <a:avLst/>
          </a:prstGeom>
          <a:noFill/>
        </p:spPr>
        <p:txBody>
          <a:bodyPr wrap="square" rtlCol="0">
            <a:spAutoFit/>
          </a:bodyPr>
          <a:lstStyle/>
          <a:p>
            <a:pPr>
              <a:spcAft>
                <a:spcPts val="300"/>
              </a:spcAft>
            </a:pPr>
            <a:r>
              <a:rPr lang="en-US" sz="1600" dirty="0" smtClean="0"/>
              <a:t>Use what you think is appropriate for the data you want to display. Individual measurements should be plotted as points, whereas simulated data or fitted lines can be plotted as lines.</a:t>
            </a:r>
            <a:endParaRPr lang="en-US" sz="1600" dirty="0" smtClean="0"/>
          </a:p>
        </p:txBody>
      </p:sp>
      <p:pic>
        <p:nvPicPr>
          <p:cNvPr id="9" name="Picture 8"/>
          <p:cNvPicPr>
            <a:picLocks noChangeAspect="1"/>
          </p:cNvPicPr>
          <p:nvPr/>
        </p:nvPicPr>
        <p:blipFill>
          <a:blip r:embed="rId5"/>
          <a:stretch>
            <a:fillRect/>
          </a:stretch>
        </p:blipFill>
        <p:spPr>
          <a:xfrm>
            <a:off x="4648200" y="2590800"/>
            <a:ext cx="2743200" cy="2063635"/>
          </a:xfrm>
          <a:prstGeom prst="rect">
            <a:avLst/>
          </a:prstGeom>
        </p:spPr>
      </p:pic>
      <p:pic>
        <p:nvPicPr>
          <p:cNvPr id="10" name="Picture 9" descr="Screen Shot 2019-02-06 at 10.10.57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2800" y="4648200"/>
            <a:ext cx="5486400" cy="1078612"/>
          </a:xfrm>
          <a:prstGeom prst="rect">
            <a:avLst/>
          </a:prstGeom>
        </p:spPr>
      </p:pic>
    </p:spTree>
    <p:extLst>
      <p:ext uri="{BB962C8B-B14F-4D97-AF65-F5344CB8AC3E}">
        <p14:creationId xmlns:p14="http://schemas.microsoft.com/office/powerpoint/2010/main" val="110075283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14079</TotalTime>
  <Words>913</Words>
  <Application>Microsoft Macintosh PowerPoint</Application>
  <PresentationFormat>On-screen Show (4:3)</PresentationFormat>
  <Paragraphs>70</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dc:creator>
  <cp:lastModifiedBy>s a</cp:lastModifiedBy>
  <cp:revision>1793</cp:revision>
  <dcterms:created xsi:type="dcterms:W3CDTF">2011-03-22T16:16:16Z</dcterms:created>
  <dcterms:modified xsi:type="dcterms:W3CDTF">2019-02-07T03:12:50Z</dcterms:modified>
</cp:coreProperties>
</file>