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55" r:id="rId2"/>
    <p:sldId id="356" r:id="rId3"/>
    <p:sldId id="357" r:id="rId4"/>
    <p:sldId id="358" r:id="rId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137" autoAdjust="0"/>
  </p:normalViewPr>
  <p:slideViewPr>
    <p:cSldViewPr>
      <p:cViewPr>
        <p:scale>
          <a:sx n="112" d="100"/>
          <a:sy n="112" d="100"/>
        </p:scale>
        <p:origin x="-552" y="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8C793-5EF2-41BB-AC8D-8880D862910E}" type="datetimeFigureOut">
              <a:rPr lang="en-US" smtClean="0"/>
              <a:pPr/>
              <a:t>2/20/19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A45C0-529B-4529-8B48-2283A0923C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992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4B431-019B-482C-90DE-22134880F392}" type="datetimeFigureOut">
              <a:rPr lang="en-US" smtClean="0"/>
              <a:pPr/>
              <a:t>2/20/19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D7665-D450-443A-AB5F-8000D939AC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510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1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1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1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F10B6-2702-408F-9549-20C8D7C345A6}" type="datetime1">
              <a:rPr lang="en-US" smtClean="0"/>
              <a:pPr>
                <a:defRPr/>
              </a:pPr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437F1-43FF-4CCF-ADCC-B00B623370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400C7-CFB7-4FAE-96CE-A0F2A4493212}" type="datetime1">
              <a:rPr lang="en-US" smtClean="0"/>
              <a:pPr>
                <a:defRPr/>
              </a:pPr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0CE7F-2C22-40F2-9596-9376D9B8F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E23CF-7B81-4EFD-B53E-469AA80B94DE}" type="datetime1">
              <a:rPr lang="en-US" smtClean="0"/>
              <a:pPr>
                <a:defRPr/>
              </a:pPr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7D571-811E-463A-85CE-9CD91508D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22CB5-220E-45B6-A9CF-4D59332CDC0E}" type="datetime1">
              <a:rPr lang="en-US" smtClean="0"/>
              <a:pPr>
                <a:defRPr/>
              </a:pPr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8AF6-2ADC-49A8-AD9E-0F894784BB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1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A63C9-8591-43F9-85F6-1C4E7DBDDEFD}" type="datetime1">
              <a:rPr lang="en-US" smtClean="0"/>
              <a:pPr>
                <a:defRPr/>
              </a:pPr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0FF66-78C6-4E6A-B17E-FE9277F04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B9A31-AF0F-4271-B439-83D18CCBBF65}" type="datetime1">
              <a:rPr lang="en-US" smtClean="0"/>
              <a:pPr>
                <a:defRPr/>
              </a:pPr>
              <a:t>2/20/19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33BA2-3934-4B05-90A8-0CF51784E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A0DBE-ABFC-4C85-997B-EF79EB2F35EE}" type="datetime1">
              <a:rPr lang="en-US" smtClean="0"/>
              <a:pPr>
                <a:defRPr/>
              </a:pPr>
              <a:t>2/20/19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BEC21-C903-4B75-B948-2C74C3EC6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2E09A-27BF-4A67-A7F7-B1B5744F4A87}" type="datetime1">
              <a:rPr lang="en-US" smtClean="0"/>
              <a:pPr>
                <a:defRPr/>
              </a:pPr>
              <a:t>2/20/19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910F6-A62A-4FC3-ADF9-8894E63DE8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694CF-72CC-4071-99D0-E72809D3792D}" type="datetime1">
              <a:rPr lang="en-US" smtClean="0"/>
              <a:pPr>
                <a:defRPr/>
              </a:pPr>
              <a:t>2/20/19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883A-0835-4FF2-AE67-C8BE90B3E3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9" y="273058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0" y="1435108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BCC29-7A5C-41D5-AA20-B14CF75180A3}" type="datetime1">
              <a:rPr lang="en-US" smtClean="0"/>
              <a:pPr>
                <a:defRPr/>
              </a:pPr>
              <a:t>2/20/19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A4FF2-2531-47AA-8400-94AE54348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99C91-3EA6-4D5D-982A-8CC8EAE8CA8B}" type="datetime1">
              <a:rPr lang="en-US" smtClean="0"/>
              <a:pPr>
                <a:defRPr/>
              </a:pPr>
              <a:t>2/20/19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27022-0359-438E-BCA1-6CB69C9CB9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rgbClr val="FFC000">
                <a:alpha val="40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31CF233-DC77-481D-B09C-05D176EFB734}" type="datetime1">
              <a:rPr lang="en-US" smtClean="0"/>
              <a:pPr>
                <a:defRPr/>
              </a:pPr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BD5F87A-A5A0-4CFB-86E1-754E0A4B49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838200" y="533400"/>
            <a:ext cx="7467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Helvetica"/>
                <a:cs typeface="Helvetica"/>
              </a:rPr>
              <a:t>Using </a:t>
            </a:r>
            <a:r>
              <a:rPr lang="en-US" sz="3600" b="1" dirty="0" err="1" smtClean="0">
                <a:solidFill>
                  <a:srgbClr val="002060"/>
                </a:solidFill>
                <a:latin typeface="Helvetica"/>
                <a:cs typeface="Helvetica"/>
              </a:rPr>
              <a:t>particleSim.m</a:t>
            </a:r>
            <a:endParaRPr lang="en-US" sz="3600" b="1" dirty="0" smtClean="0">
              <a:solidFill>
                <a:srgbClr val="002060"/>
              </a:solidFill>
              <a:latin typeface="Helvetica"/>
              <a:cs typeface="Helvetic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2000" y="1219200"/>
            <a:ext cx="7620000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dirty="0" smtClean="0"/>
              <a:t>Using the terminal or command window, navigate to the folder where you want the repo using the cd command followed by the folder path.</a:t>
            </a:r>
          </a:p>
          <a:p>
            <a:pPr>
              <a:spcAft>
                <a:spcPts val="300"/>
              </a:spcAft>
            </a:pPr>
            <a:r>
              <a:rPr lang="en-US" sz="1600" dirty="0" smtClean="0"/>
              <a:t>Type: </a:t>
            </a:r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r>
              <a:rPr lang="en-US" sz="1600" dirty="0" err="1" smtClean="0"/>
              <a:t>init</a:t>
            </a: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dirty="0" smtClean="0"/>
              <a:t>Then: </a:t>
            </a:r>
            <a:r>
              <a:rPr lang="en-US" sz="1600" dirty="0" err="1" smtClean="0"/>
              <a:t>git</a:t>
            </a:r>
            <a:r>
              <a:rPr lang="en-US" sz="1600" dirty="0" smtClean="0"/>
              <a:t> clone https://</a:t>
            </a:r>
            <a:r>
              <a:rPr lang="en-US" sz="1600" dirty="0" err="1" smtClean="0"/>
              <a:t>github.com</a:t>
            </a:r>
            <a:r>
              <a:rPr lang="en-US" sz="1600" dirty="0" smtClean="0"/>
              <a:t>/</a:t>
            </a:r>
            <a:r>
              <a:rPr lang="en-US" sz="1600" dirty="0" err="1" smtClean="0"/>
              <a:t>StephenHugo</a:t>
            </a:r>
            <a:r>
              <a:rPr lang="en-US" sz="1600" dirty="0" smtClean="0"/>
              <a:t>/</a:t>
            </a:r>
            <a:r>
              <a:rPr lang="en-US" sz="1600" dirty="0" smtClean="0"/>
              <a:t>BME3053C2019</a:t>
            </a:r>
          </a:p>
          <a:p>
            <a:pPr>
              <a:spcAft>
                <a:spcPts val="300"/>
              </a:spcAft>
            </a:pPr>
            <a:r>
              <a:rPr lang="en-US" sz="1600" dirty="0" smtClean="0"/>
              <a:t>Specifying the inputs to </a:t>
            </a:r>
            <a:r>
              <a:rPr lang="en-US" sz="1600" dirty="0" err="1" smtClean="0"/>
              <a:t>particleSim</a:t>
            </a:r>
            <a:r>
              <a:rPr lang="en-US" sz="1600" dirty="0" err="1" smtClean="0"/>
              <a:t>.m</a:t>
            </a:r>
            <a:r>
              <a:rPr lang="en-US" sz="1600" dirty="0" smtClean="0"/>
              <a:t> is not necessary, but the image below should be helpful to get you started.</a:t>
            </a:r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endParaRPr lang="en-US" sz="1600" dirty="0" smtClean="0"/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endParaRPr lang="en-US" sz="1600" dirty="0" smtClean="0"/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endParaRPr lang="en-US" sz="1600" dirty="0" smtClean="0"/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dirty="0" smtClean="0"/>
              <a:t>The outputs represent the displacements of the particle BEFORE adding noise. Your job will be to </a:t>
            </a:r>
            <a:r>
              <a:rPr lang="en-US" sz="1600" b="1" dirty="0" err="1" smtClean="0"/>
              <a:t>denoise</a:t>
            </a:r>
            <a:r>
              <a:rPr lang="en-US" sz="1600" dirty="0"/>
              <a:t> </a:t>
            </a:r>
            <a:r>
              <a:rPr lang="en-US" sz="1600" dirty="0" smtClean="0"/>
              <a:t>the images generated and extract the particle location in each frame. The trajectory you measure can be compared to the ideal trajectory.</a:t>
            </a:r>
            <a:endParaRPr lang="en-US" sz="1600" b="1" dirty="0" smtClean="0"/>
          </a:p>
        </p:txBody>
      </p:sp>
      <p:pic>
        <p:nvPicPr>
          <p:cNvPr id="2" name="Picture 1" descr="Screen Shot 2019-02-20 at 9.37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35300"/>
            <a:ext cx="72390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90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838200" y="533400"/>
            <a:ext cx="7467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Helvetica"/>
                <a:cs typeface="Helvetica"/>
              </a:rPr>
              <a:t>Building </a:t>
            </a:r>
            <a:r>
              <a:rPr lang="en-US" sz="3600" b="1" dirty="0" err="1" smtClean="0">
                <a:solidFill>
                  <a:srgbClr val="002060"/>
                </a:solidFill>
                <a:latin typeface="Helvetica"/>
                <a:cs typeface="Helvetica"/>
              </a:rPr>
              <a:t>denoiseFrame.m</a:t>
            </a:r>
            <a:endParaRPr lang="en-US" sz="3600" b="1" dirty="0" smtClean="0">
              <a:solidFill>
                <a:srgbClr val="002060"/>
              </a:solidFill>
              <a:latin typeface="Helvetica"/>
              <a:cs typeface="Helvetic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2000" y="1219200"/>
            <a:ext cx="7620000" cy="331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dirty="0" smtClean="0"/>
              <a:t>Place a function in the </a:t>
            </a:r>
            <a:r>
              <a:rPr lang="en-US" sz="1600" dirty="0" err="1" smtClean="0"/>
              <a:t>particleSim.m</a:t>
            </a:r>
            <a:r>
              <a:rPr lang="en-US" sz="1600" dirty="0" smtClean="0"/>
              <a:t> code here:</a:t>
            </a:r>
          </a:p>
          <a:p>
            <a:pPr>
              <a:spcAft>
                <a:spcPts val="300"/>
              </a:spcAft>
            </a:pPr>
            <a:endParaRPr lang="en-US" sz="1600" dirty="0" smtClean="0"/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endParaRPr lang="en-US" sz="1600" dirty="0" smtClean="0"/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endParaRPr lang="en-US" sz="1600" dirty="0" smtClean="0"/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dirty="0" smtClean="0"/>
              <a:t>In this example, I’ve placed a function named </a:t>
            </a:r>
            <a:r>
              <a:rPr lang="en-US" sz="1600" dirty="0" err="1" smtClean="0"/>
              <a:t>denoiseFrame.m</a:t>
            </a:r>
            <a:r>
              <a:rPr lang="en-US" sz="1600" dirty="0" smtClean="0"/>
              <a:t> in the </a:t>
            </a:r>
            <a:r>
              <a:rPr lang="en-US" sz="1600" dirty="0" err="1" smtClean="0"/>
              <a:t>particleSim</a:t>
            </a:r>
            <a:r>
              <a:rPr lang="en-US" sz="1600" dirty="0" smtClean="0"/>
              <a:t> code right after adding noise to the particle image, and before the image displays.</a:t>
            </a:r>
            <a:r>
              <a:rPr lang="en-US" sz="1600" dirty="0"/>
              <a:t> </a:t>
            </a:r>
            <a:r>
              <a:rPr lang="en-US" sz="1600" dirty="0" smtClean="0"/>
              <a:t>The two outputs might record the measured position of the particle in the noisy image as </a:t>
            </a:r>
            <a:r>
              <a:rPr lang="en-US" sz="1600" b="1" dirty="0" err="1" smtClean="0"/>
              <a:t>xpos</a:t>
            </a:r>
            <a:r>
              <a:rPr lang="en-US" sz="1600" dirty="0" smtClean="0"/>
              <a:t> and </a:t>
            </a:r>
            <a:r>
              <a:rPr lang="en-US" sz="1600" b="1" dirty="0" err="1" smtClean="0"/>
              <a:t>ypos</a:t>
            </a:r>
            <a:r>
              <a:rPr lang="en-US" sz="1600" dirty="0" smtClean="0"/>
              <a:t>. You can check the accuracy as the </a:t>
            </a:r>
            <a:r>
              <a:rPr lang="en-US" sz="1600" dirty="0" err="1" smtClean="0"/>
              <a:t>sim</a:t>
            </a:r>
            <a:r>
              <a:rPr lang="en-US" sz="1600" dirty="0" smtClean="0"/>
              <a:t> runs by plotting these values.</a:t>
            </a:r>
            <a:endParaRPr lang="en-US" sz="1600" dirty="0" smtClean="0"/>
          </a:p>
        </p:txBody>
      </p:sp>
      <p:pic>
        <p:nvPicPr>
          <p:cNvPr id="5" name="Picture 4" descr="Screen Shot 2019-02-20 at 9.47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7708900" cy="13335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917700" y="1950904"/>
            <a:ext cx="3962400" cy="685800"/>
          </a:xfrm>
          <a:prstGeom prst="ellipse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creen Shot 2019-02-20 at 9.53.0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4597400"/>
            <a:ext cx="76708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25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838200" y="533400"/>
            <a:ext cx="7467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Helvetica"/>
                <a:cs typeface="Helvetica"/>
              </a:rPr>
              <a:t>Modify </a:t>
            </a:r>
            <a:r>
              <a:rPr lang="en-US" sz="3600" b="1" dirty="0" err="1" smtClean="0">
                <a:solidFill>
                  <a:srgbClr val="002060"/>
                </a:solidFill>
                <a:latin typeface="Helvetica"/>
                <a:cs typeface="Helvetica"/>
              </a:rPr>
              <a:t>denoiseFrame</a:t>
            </a:r>
            <a:r>
              <a:rPr lang="en-US" sz="3600" b="1" dirty="0" err="1" smtClean="0">
                <a:solidFill>
                  <a:srgbClr val="002060"/>
                </a:solidFill>
                <a:latin typeface="Helvetica"/>
                <a:cs typeface="Helvetica"/>
              </a:rPr>
              <a:t>.m</a:t>
            </a:r>
            <a:endParaRPr lang="en-US" sz="3600" b="1" dirty="0" smtClean="0">
              <a:solidFill>
                <a:srgbClr val="002060"/>
              </a:solidFill>
              <a:latin typeface="Helvetica"/>
              <a:cs typeface="Helvetic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2000" y="1219200"/>
            <a:ext cx="7620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dirty="0" smtClean="0"/>
              <a:t>Use what we learned in class to modify the code below to have it localize the particle better than the arbitrary threshold it currently uses.</a:t>
            </a:r>
            <a:endParaRPr lang="en-US" sz="1600" b="1" dirty="0" smtClean="0"/>
          </a:p>
        </p:txBody>
      </p:sp>
      <p:pic>
        <p:nvPicPr>
          <p:cNvPr id="3" name="Picture 2" descr="Screen Shot 2019-02-20 at 10.07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5000"/>
            <a:ext cx="5486400" cy="407761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85800" y="2286000"/>
            <a:ext cx="4191000" cy="1143000"/>
          </a:xfrm>
          <a:prstGeom prst="ellipse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54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838200" y="533400"/>
            <a:ext cx="7467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Helvetica"/>
                <a:cs typeface="Helvetica"/>
              </a:rPr>
              <a:t>Things to try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62000" y="1219200"/>
            <a:ext cx="7620000" cy="4170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dirty="0" smtClean="0"/>
              <a:t>In class we used three methods to improve our chance of localizing a particle in a noisy image: </a:t>
            </a:r>
          </a:p>
          <a:p>
            <a:pPr>
              <a:spcAft>
                <a:spcPts val="300"/>
              </a:spcAft>
            </a:pPr>
            <a:r>
              <a:rPr lang="en-US" sz="1600" dirty="0" smtClean="0"/>
              <a:t>	</a:t>
            </a:r>
            <a:r>
              <a:rPr lang="en-US" sz="1600" dirty="0"/>
              <a:t>1) </a:t>
            </a:r>
            <a:r>
              <a:rPr lang="en-US" sz="1600" dirty="0" smtClean="0"/>
              <a:t>Convolution</a:t>
            </a: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dirty="0" smtClean="0"/>
              <a:t>	2) Fourier Transforms</a:t>
            </a:r>
          </a:p>
          <a:p>
            <a:pPr>
              <a:spcAft>
                <a:spcPts val="300"/>
              </a:spcAft>
            </a:pPr>
            <a:r>
              <a:rPr lang="en-US" sz="1600" dirty="0" smtClean="0"/>
              <a:t>	3</a:t>
            </a:r>
            <a:r>
              <a:rPr lang="en-US" sz="1600" dirty="0"/>
              <a:t>) Expectation </a:t>
            </a:r>
            <a:r>
              <a:rPr lang="en-US" sz="1600" dirty="0" smtClean="0"/>
              <a:t>Maximization</a:t>
            </a:r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dirty="0" smtClean="0"/>
              <a:t>These methods are packed in the bottom of the </a:t>
            </a:r>
            <a:r>
              <a:rPr lang="en-US" sz="1600" dirty="0" err="1" smtClean="0"/>
              <a:t>denoiseFrame.m</a:t>
            </a:r>
            <a:r>
              <a:rPr lang="en-US" sz="1600" dirty="0" smtClean="0"/>
              <a:t> template I have provided you. Figure out how to apply them for this assignment, and generate a </a:t>
            </a:r>
            <a:r>
              <a:rPr lang="en-US" sz="1600" b="1" dirty="0" smtClean="0"/>
              <a:t>lab report </a:t>
            </a:r>
            <a:r>
              <a:rPr lang="en-US" sz="1600" dirty="0" smtClean="0"/>
              <a:t>about which method worked best for you for 3 different cases that </a:t>
            </a:r>
            <a:r>
              <a:rPr lang="en-US" sz="1600" dirty="0"/>
              <a:t>u</a:t>
            </a:r>
            <a:r>
              <a:rPr lang="en-US" sz="1600" dirty="0" smtClean="0"/>
              <a:t>se the following noise levels: </a:t>
            </a:r>
            <a:r>
              <a:rPr lang="en-US" sz="1600" dirty="0" err="1" smtClean="0"/>
              <a:t>noiz</a:t>
            </a:r>
            <a:r>
              <a:rPr lang="en-US" sz="1600" dirty="0" smtClean="0"/>
              <a:t> = [0.05, 0.1, 0.3]</a:t>
            </a:r>
          </a:p>
        </p:txBody>
      </p:sp>
      <p:pic>
        <p:nvPicPr>
          <p:cNvPr id="2" name="Picture 1" descr="Screen Shot 2019-02-20 at 10.24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806700"/>
            <a:ext cx="44196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8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15525</TotalTime>
  <Words>232</Words>
  <Application>Microsoft Macintosh PowerPoint</Application>
  <PresentationFormat>On-screen Show (4:3)</PresentationFormat>
  <Paragraphs>36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s a</cp:lastModifiedBy>
  <cp:revision>1809</cp:revision>
  <dcterms:created xsi:type="dcterms:W3CDTF">2011-03-22T16:16:16Z</dcterms:created>
  <dcterms:modified xsi:type="dcterms:W3CDTF">2019-02-21T03:31:10Z</dcterms:modified>
</cp:coreProperties>
</file>