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73" r:id="rId4"/>
    <p:sldId id="279" r:id="rId5"/>
    <p:sldId id="280" r:id="rId6"/>
    <p:sldId id="281" r:id="rId7"/>
    <p:sldId id="267" r:id="rId8"/>
    <p:sldId id="278" r:id="rId9"/>
    <p:sldId id="282" r:id="rId10"/>
    <p:sldId id="274" r:id="rId11"/>
    <p:sldId id="275" r:id="rId12"/>
    <p:sldId id="283" r:id="rId13"/>
    <p:sldId id="284" r:id="rId14"/>
    <p:sldId id="285" r:id="rId15"/>
    <p:sldId id="286" r:id="rId16"/>
    <p:sldId id="272" r:id="rId17"/>
    <p:sldId id="259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37" autoAdjust="0"/>
  </p:normalViewPr>
  <p:slideViewPr>
    <p:cSldViewPr>
      <p:cViewPr>
        <p:scale>
          <a:sx n="108" d="100"/>
          <a:sy n="108" d="100"/>
        </p:scale>
        <p:origin x="-9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8C793-5EF2-41BB-AC8D-8880D862910E}" type="datetimeFigureOut">
              <a:rPr lang="en-US" smtClean="0"/>
              <a:pPr/>
              <a:t>4/14/17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A45C0-529B-4529-8B48-2283A0923C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992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B431-019B-482C-90DE-22134880F392}" type="datetimeFigureOut">
              <a:rPr lang="en-US" smtClean="0"/>
              <a:pPr/>
              <a:t>4/14/17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D7665-D450-443A-AB5F-8000D939AC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510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10B6-2702-408F-9549-20C8D7C345A6}" type="datetime1">
              <a:rPr lang="en-US" smtClean="0"/>
              <a:pPr>
                <a:defRPr/>
              </a:pPr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437F1-43FF-4CCF-ADCC-B00B62337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400C7-CFB7-4FAE-96CE-A0F2A4493212}" type="datetime1">
              <a:rPr lang="en-US" smtClean="0"/>
              <a:pPr>
                <a:defRPr/>
              </a:pPr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0CE7F-2C22-40F2-9596-9376D9B8F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E23CF-7B81-4EFD-B53E-469AA80B94DE}" type="datetime1">
              <a:rPr lang="en-US" smtClean="0"/>
              <a:pPr>
                <a:defRPr/>
              </a:pPr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7D571-811E-463A-85CE-9CD91508D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22CB5-220E-45B6-A9CF-4D59332CDC0E}" type="datetime1">
              <a:rPr lang="en-US" smtClean="0"/>
              <a:pPr>
                <a:defRPr/>
              </a:pPr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8AF6-2ADC-49A8-AD9E-0F894784B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A63C9-8591-43F9-85F6-1C4E7DBDDEFD}" type="datetime1">
              <a:rPr lang="en-US" smtClean="0"/>
              <a:pPr>
                <a:defRPr/>
              </a:pPr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0FF66-78C6-4E6A-B17E-FE9277F04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B9A31-AF0F-4271-B439-83D18CCBBF65}" type="datetime1">
              <a:rPr lang="en-US" smtClean="0"/>
              <a:pPr>
                <a:defRPr/>
              </a:pPr>
              <a:t>4/14/17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33BA2-3934-4B05-90A8-0CF51784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A0DBE-ABFC-4C85-997B-EF79EB2F35EE}" type="datetime1">
              <a:rPr lang="en-US" smtClean="0"/>
              <a:pPr>
                <a:defRPr/>
              </a:pPr>
              <a:t>4/14/17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BEC21-C903-4B75-B948-2C74C3EC6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2E09A-27BF-4A67-A7F7-B1B5744F4A87}" type="datetime1">
              <a:rPr lang="en-US" smtClean="0"/>
              <a:pPr>
                <a:defRPr/>
              </a:pPr>
              <a:t>4/14/17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910F6-A62A-4FC3-ADF9-8894E63DE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694CF-72CC-4071-99D0-E72809D3792D}" type="datetime1">
              <a:rPr lang="en-US" smtClean="0"/>
              <a:pPr>
                <a:defRPr/>
              </a:pPr>
              <a:t>4/14/17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883A-0835-4FF2-AE67-C8BE90B3E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9" y="273058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43510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BCC29-7A5C-41D5-AA20-B14CF75180A3}" type="datetime1">
              <a:rPr lang="en-US" smtClean="0"/>
              <a:pPr>
                <a:defRPr/>
              </a:pPr>
              <a:t>4/14/17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A4FF2-2531-47AA-8400-94AE54348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99C91-3EA6-4D5D-982A-8CC8EAE8CA8B}" type="datetime1">
              <a:rPr lang="en-US" smtClean="0"/>
              <a:pPr>
                <a:defRPr/>
              </a:pPr>
              <a:t>4/14/17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27022-0359-438E-BCA1-6CB69C9CB9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rgbClr val="FFC000">
                <a:alpha val="40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1CF233-DC77-481D-B09C-05D176EFB734}" type="datetime1">
              <a:rPr lang="en-US" smtClean="0"/>
              <a:pPr>
                <a:defRPr/>
              </a:pPr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BD5F87A-A5A0-4CFB-86E1-754E0A4B4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hyperlink" Target="https://www.twitch.tv" TargetMode="External"/><Relationship Id="rId12" Type="http://schemas.openxmlformats.org/officeDocument/2006/relationships/hyperlink" Target="http://stackoverflow.com" TargetMode="External"/><Relationship Id="rId13" Type="http://schemas.openxmlformats.org/officeDocument/2006/relationships/hyperlink" Target="https://www.reddit.com/r/gamedev/" TargetMode="External"/><Relationship Id="rId14" Type="http://schemas.openxmlformats.org/officeDocument/2006/relationships/hyperlink" Target="https://www.reddit.com/r/truegamedev/" TargetMode="External"/><Relationship Id="rId15" Type="http://schemas.openxmlformats.org/officeDocument/2006/relationships/image" Target="../media/image2.jpeg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StephenHugo/ProtonU" TargetMode="External"/><Relationship Id="rId4" Type="http://schemas.openxmlformats.org/officeDocument/2006/relationships/hyperlink" Target="https://www.youtube.com/playlist?list=PLRtjMdoYXLf4od_bOKN3WjAPr7snPXzoe" TargetMode="External"/><Relationship Id="rId5" Type="http://schemas.openxmlformats.org/officeDocument/2006/relationships/hyperlink" Target="https://www.youtube.com/watch?v=EbVb5Kl9A0o&amp;list=PLRtjMdoYXLf7GSD9crXIjMQiRuIZ7mUVp" TargetMode="External"/><Relationship Id="rId6" Type="http://schemas.openxmlformats.org/officeDocument/2006/relationships/hyperlink" Target="https://www.youtube.com/playlist?list=PLOpeoDNlbwUEpdGJSezUD-nc1_WOZXkKb" TargetMode="External"/><Relationship Id="rId7" Type="http://schemas.openxmlformats.org/officeDocument/2006/relationships/hyperlink" Target="https://forums.tigsource.com" TargetMode="External"/><Relationship Id="rId8" Type="http://schemas.openxmlformats.org/officeDocument/2006/relationships/hyperlink" Target="http://www.gdcvault.com/free" TargetMode="External"/><Relationship Id="rId9" Type="http://schemas.openxmlformats.org/officeDocument/2006/relationships/hyperlink" Target="http://ludumdare.com/compo/" TargetMode="External"/><Relationship Id="rId10" Type="http://schemas.openxmlformats.org/officeDocument/2006/relationships/hyperlink" Target="https://itch.io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hyperlink" Target="http://icon.angrymarmot.org/index.html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_character_do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52600"/>
            <a:ext cx="2406290" cy="4114800"/>
          </a:xfrm>
          <a:prstGeom prst="rect">
            <a:avLst/>
          </a:prstGeom>
        </p:spPr>
      </p:pic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04800" y="533400"/>
            <a:ext cx="85344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Quick and Dirty Guide to Mobile Apps:</a:t>
            </a:r>
          </a:p>
          <a:p>
            <a:pPr algn="ctr"/>
            <a:endParaRPr lang="en-US" sz="28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algn="ctr"/>
            <a:r>
              <a:rPr lang="en-US" sz="28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Session 3</a:t>
            </a:r>
            <a:endParaRPr lang="en-US" sz="2800" dirty="0">
              <a:solidFill>
                <a:srgbClr val="1F497D"/>
              </a:solidFill>
              <a:latin typeface="Sniglet Regular"/>
              <a:cs typeface="Sniglet Regula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2_character_clspecialis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910" y="1752600"/>
            <a:ext cx="2406290" cy="4114800"/>
          </a:xfrm>
          <a:prstGeom prst="rect">
            <a:avLst/>
          </a:prstGeom>
        </p:spPr>
      </p:pic>
      <p:pic>
        <p:nvPicPr>
          <p:cNvPr id="8" name="Picture 7" descr="Jefferson_Waving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510" y="3581400"/>
            <a:ext cx="2528689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Archiving the App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219200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In 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Xcode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: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Xcode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-&gt; Product -&gt; Archive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Xcode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-&gt; Window -&gt; Organizer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Choose: ‘Upload to App Store’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Select correct provisioning files and cross your fingers</a:t>
            </a:r>
            <a:r>
              <a:rPr lang="mr-IN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…</a:t>
            </a: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811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iTunes Connect</a:t>
            </a:r>
            <a:endParaRPr lang="en-US" sz="3200" dirty="0" smtClean="0">
              <a:solidFill>
                <a:schemeClr val="tx2"/>
              </a:solidFill>
              <a:latin typeface="Sniglet Regular"/>
              <a:cs typeface="Sniglet Regular"/>
            </a:endParaRPr>
          </a:p>
        </p:txBody>
      </p:sp>
      <p:pic>
        <p:nvPicPr>
          <p:cNvPr id="5" name="Picture 4" descr="Screen Shot 2017-04-14 at 11.29.0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789638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1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My Apps</a:t>
            </a:r>
            <a:endParaRPr lang="en-US" sz="3200" dirty="0" smtClean="0">
              <a:solidFill>
                <a:schemeClr val="tx2"/>
              </a:solidFill>
              <a:latin typeface="Sniglet Regular"/>
              <a:cs typeface="Sniglet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475125"/>
            <a:ext cx="731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Add Preview and Screenshots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Create Description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Select the build from uploaded archive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Choose pricing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Provide </a:t>
            </a:r>
            <a:r>
              <a:rPr lang="en-US" sz="2000" dirty="0">
                <a:solidFill>
                  <a:srgbClr val="1F497D"/>
                </a:solidFill>
                <a:latin typeface="Sniglet Regular"/>
                <a:cs typeface="Sniglet Regular"/>
              </a:rPr>
              <a:t>requested App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info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Submit for review!</a:t>
            </a: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</p:txBody>
      </p:sp>
      <p:pic>
        <p:nvPicPr>
          <p:cNvPr id="5" name="Picture 4" descr="Screen Shot 2017-04-14 at 11.33.4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1524000"/>
            <a:ext cx="2717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3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Users &amp; Roles</a:t>
            </a:r>
            <a:endParaRPr lang="en-US" sz="3200" dirty="0" smtClean="0">
              <a:solidFill>
                <a:schemeClr val="tx2"/>
              </a:solidFill>
              <a:latin typeface="Sniglet Regular"/>
              <a:cs typeface="Sniglet Regular"/>
            </a:endParaRPr>
          </a:p>
        </p:txBody>
      </p:sp>
      <p:pic>
        <p:nvPicPr>
          <p:cNvPr id="6" name="Picture 5" descr="Screen Shot 2017-04-14 at 12.52.4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670005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49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App Analytics</a:t>
            </a:r>
            <a:endParaRPr lang="en-US" sz="3200" dirty="0" smtClean="0">
              <a:solidFill>
                <a:schemeClr val="tx2"/>
              </a:solidFill>
              <a:latin typeface="Sniglet Regular"/>
              <a:cs typeface="Sniglet Regular"/>
            </a:endParaRPr>
          </a:p>
        </p:txBody>
      </p:sp>
      <p:pic>
        <p:nvPicPr>
          <p:cNvPr id="6" name="Picture 5" descr="Screen Shot 2017-04-14 at 12.54.3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809395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49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Fun, Difficulty and Accessibility</a:t>
            </a:r>
            <a:endParaRPr lang="en-US" sz="3200" dirty="0" smtClean="0">
              <a:solidFill>
                <a:schemeClr val="tx2"/>
              </a:solidFill>
              <a:latin typeface="Sniglet Regular"/>
              <a:cs typeface="Snigle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65939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hlinkClick r:id="rId3"/>
          </p:cNvPr>
          <p:cNvSpPr txBox="1"/>
          <p:nvPr/>
        </p:nvSpPr>
        <p:spPr>
          <a:xfrm>
            <a:off x="914400" y="1219200"/>
            <a:ext cx="7239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Here are some excellent resources: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algn="ctr"/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Sonar Systems: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4"/>
              </a:rPr>
              <a:t>Cocos Tutorial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and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5"/>
              </a:rPr>
              <a:t>Flappy Bird Tutorial</a:t>
            </a: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algn="ctr"/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Nathaniel Weiss: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6"/>
              </a:rPr>
              <a:t>Making Songbringer</a:t>
            </a: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algn="ctr"/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algn="ctr"/>
            <a:r>
              <a:rPr lang="en-US" sz="2000" dirty="0" smtClean="0">
                <a:solidFill>
                  <a:srgbClr val="E46C0A"/>
                </a:solidFill>
                <a:latin typeface="Sniglet Regular"/>
                <a:cs typeface="Sniglet Regular"/>
              </a:rPr>
              <a:t>ProtonU </a:t>
            </a:r>
            <a:r>
              <a:rPr lang="en-US" sz="2000" dirty="0">
                <a:solidFill>
                  <a:srgbClr val="E46C0A"/>
                </a:solidFill>
                <a:latin typeface="Sniglet Regular"/>
                <a:cs typeface="Sniglet Regular"/>
              </a:rPr>
              <a:t>Source Code: </a:t>
            </a:r>
            <a:endParaRPr lang="en-US" sz="2000" dirty="0" smtClean="0">
              <a:solidFill>
                <a:srgbClr val="E46C0A"/>
              </a:solidFill>
              <a:latin typeface="Sniglet Regular"/>
              <a:cs typeface="Sniglet Regular"/>
            </a:endParaRPr>
          </a:p>
          <a:p>
            <a:pPr algn="ctr"/>
            <a:r>
              <a:rPr lang="en-US" sz="2000" dirty="0" smtClean="0">
                <a:solidFill>
                  <a:srgbClr val="E46C0A"/>
                </a:solidFill>
                <a:latin typeface="Sniglet Regular"/>
                <a:cs typeface="Sniglet Regular"/>
              </a:rPr>
              <a:t>https</a:t>
            </a:r>
            <a:r>
              <a:rPr lang="en-US" sz="2000" dirty="0">
                <a:solidFill>
                  <a:srgbClr val="E46C0A"/>
                </a:solidFill>
                <a:latin typeface="Sniglet Regular"/>
                <a:cs typeface="Sniglet Regular"/>
              </a:rPr>
              <a:t>://</a:t>
            </a:r>
            <a:r>
              <a:rPr lang="en-US" sz="2000" dirty="0" err="1">
                <a:solidFill>
                  <a:srgbClr val="E46C0A"/>
                </a:solidFill>
                <a:latin typeface="Sniglet Regular"/>
                <a:cs typeface="Sniglet Regular"/>
              </a:rPr>
              <a:t>github.com</a:t>
            </a:r>
            <a:r>
              <a:rPr lang="en-US" sz="2000" dirty="0">
                <a:solidFill>
                  <a:srgbClr val="E46C0A"/>
                </a:solidFill>
                <a:latin typeface="Sniglet Regular"/>
                <a:cs typeface="Sniglet Regular"/>
              </a:rPr>
              <a:t>/</a:t>
            </a:r>
            <a:r>
              <a:rPr lang="en-US" sz="2000" dirty="0" err="1">
                <a:solidFill>
                  <a:srgbClr val="E46C0A"/>
                </a:solidFill>
                <a:latin typeface="Sniglet Regular"/>
                <a:cs typeface="Sniglet Regular"/>
              </a:rPr>
              <a:t>StephenHugo</a:t>
            </a:r>
            <a:r>
              <a:rPr lang="en-US" sz="2000" dirty="0">
                <a:solidFill>
                  <a:srgbClr val="E46C0A"/>
                </a:solidFill>
                <a:latin typeface="Sniglet Regular"/>
                <a:cs typeface="Sniglet Regular"/>
              </a:rPr>
              <a:t>/</a:t>
            </a:r>
            <a:r>
              <a:rPr lang="en-US" sz="2000" dirty="0" err="1" smtClean="0">
                <a:solidFill>
                  <a:srgbClr val="E46C0A"/>
                </a:solidFill>
                <a:latin typeface="Sniglet Regular"/>
                <a:cs typeface="Sniglet Regular"/>
              </a:rPr>
              <a:t>ProtonU</a:t>
            </a:r>
            <a:endParaRPr lang="en-US" sz="2000" dirty="0" smtClean="0">
              <a:solidFill>
                <a:srgbClr val="E46C0A"/>
              </a:solidFill>
              <a:latin typeface="Sniglet Regular"/>
              <a:cs typeface="Sniglet Regular"/>
            </a:endParaRPr>
          </a:p>
          <a:p>
            <a:pPr algn="ctr"/>
            <a:r>
              <a:rPr lang="en-US" sz="2000" dirty="0">
                <a:solidFill>
                  <a:srgbClr val="E46C0A"/>
                </a:solidFill>
                <a:latin typeface="Sniglet Regular"/>
                <a:cs typeface="Sniglet Regular"/>
              </a:rPr>
              <a:t>https://</a:t>
            </a:r>
            <a:r>
              <a:rPr lang="en-US" sz="2000" dirty="0" err="1">
                <a:solidFill>
                  <a:srgbClr val="E46C0A"/>
                </a:solidFill>
                <a:latin typeface="Sniglet Regular"/>
                <a:cs typeface="Sniglet Regular"/>
              </a:rPr>
              <a:t>github.com</a:t>
            </a:r>
            <a:r>
              <a:rPr lang="en-US" sz="2000" dirty="0">
                <a:solidFill>
                  <a:srgbClr val="E46C0A"/>
                </a:solidFill>
                <a:latin typeface="Sniglet Regular"/>
                <a:cs typeface="Sniglet Regular"/>
              </a:rPr>
              <a:t>/</a:t>
            </a:r>
            <a:r>
              <a:rPr lang="en-US" sz="2000" dirty="0" err="1">
                <a:solidFill>
                  <a:srgbClr val="E46C0A"/>
                </a:solidFill>
                <a:latin typeface="Sniglet Regular"/>
                <a:cs typeface="Sniglet Regular"/>
              </a:rPr>
              <a:t>StephenHugo</a:t>
            </a:r>
            <a:r>
              <a:rPr lang="en-US" sz="2000" dirty="0">
                <a:solidFill>
                  <a:srgbClr val="E46C0A"/>
                </a:solidFill>
                <a:latin typeface="Sniglet Regular"/>
                <a:cs typeface="Sniglet Regular"/>
              </a:rPr>
              <a:t>/</a:t>
            </a:r>
            <a:r>
              <a:rPr lang="en-US" sz="2000" dirty="0" smtClean="0">
                <a:solidFill>
                  <a:srgbClr val="E46C0A"/>
                </a:solidFill>
                <a:latin typeface="Sniglet Regular"/>
                <a:cs typeface="Sniglet Regular"/>
              </a:rPr>
              <a:t>How2App</a:t>
            </a:r>
          </a:p>
          <a:p>
            <a:pPr algn="ctr"/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algn="ctr"/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GameDev Community:</a:t>
            </a: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algn="ctr"/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7"/>
              </a:rPr>
              <a:t>Tigsource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-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8"/>
              </a:rPr>
              <a:t>Game Developers Conference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-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9"/>
              </a:rPr>
              <a:t>Ludum Dare</a:t>
            </a: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algn="ctr"/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algn="ctr"/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10"/>
              </a:rPr>
              <a:t>Itch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–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11"/>
              </a:rPr>
              <a:t>Twitch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-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12"/>
              </a:rPr>
              <a:t>Stack Overflow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(advanced)</a:t>
            </a:r>
          </a:p>
          <a:p>
            <a:pPr algn="ctr"/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algn="ctr"/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Reddit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: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13"/>
              </a:rPr>
              <a:t>GameDev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14"/>
              </a:rPr>
              <a:t>TrueGameDev</a:t>
            </a: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16927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4"/>
          <p:cNvSpPr txBox="1">
            <a:spLocks noChangeArrowheads="1"/>
          </p:cNvSpPr>
          <p:nvPr/>
        </p:nvSpPr>
        <p:spPr bwMode="auto">
          <a:xfrm>
            <a:off x="1371600" y="76200"/>
            <a:ext cx="640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5400" dirty="0" smtClean="0"/>
              <a:t>Thank You!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914400" y="813376"/>
            <a:ext cx="7315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 smtClean="0"/>
              <a:t>Questions?</a:t>
            </a:r>
          </a:p>
        </p:txBody>
      </p:sp>
      <p:pic>
        <p:nvPicPr>
          <p:cNvPr id="6" name="Picture 3" descr="C:\Users\Stephen\Desktop\Stuffs\3727570737_5d1b420d48_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1400" y="1446212"/>
            <a:ext cx="7035800" cy="464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976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398925"/>
            <a:ext cx="7239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The Apple 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Dev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Program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Preparing for Distribution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Recap: Compiling for 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iOS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and Android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Archiving on 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Xcode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and Distribution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iTunes Connect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Discussion: Fun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, Difficulty and Accessibility</a:t>
            </a:r>
          </a:p>
        </p:txBody>
      </p:sp>
    </p:spTree>
    <p:extLst>
      <p:ext uri="{BB962C8B-B14F-4D97-AF65-F5344CB8AC3E}">
        <p14:creationId xmlns:p14="http://schemas.microsoft.com/office/powerpoint/2010/main" val="1910771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The Apple </a:t>
            </a:r>
            <a:r>
              <a:rPr lang="en-US" sz="3200" dirty="0" err="1" smtClean="0">
                <a:solidFill>
                  <a:schemeClr val="tx2"/>
                </a:solidFill>
                <a:latin typeface="Sniglet Regular"/>
                <a:cs typeface="Sniglet Regular"/>
              </a:rPr>
              <a:t>Dev</a:t>
            </a:r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 Program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392972"/>
            <a:ext cx="4648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F497D"/>
                </a:solidFill>
                <a:latin typeface="Sniglet Regular"/>
                <a:cs typeface="Sniglet Regular"/>
              </a:rPr>
              <a:t>https://</a:t>
            </a:r>
            <a:r>
              <a:rPr lang="en-US" sz="2000" dirty="0" err="1">
                <a:solidFill>
                  <a:srgbClr val="1F497D"/>
                </a:solidFill>
                <a:latin typeface="Sniglet Regular"/>
                <a:cs typeface="Sniglet Regular"/>
              </a:rPr>
              <a:t>developer.apple.com</a:t>
            </a:r>
            <a:r>
              <a:rPr lang="en-US" sz="2000" dirty="0">
                <a:solidFill>
                  <a:srgbClr val="1F497D"/>
                </a:solidFill>
                <a:latin typeface="Sniglet Regular"/>
                <a:cs typeface="Sniglet Regular"/>
              </a:rPr>
              <a:t>/account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/</a:t>
            </a:r>
          </a:p>
          <a:p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Membership and people describe the 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dev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team and their roles.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We will revisit 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iTune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Connect</a:t>
            </a:r>
            <a:b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</a:b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/>
            </a:r>
            <a:b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</a:b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The 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CloudKit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and Support will not be discussed.</a:t>
            </a:r>
            <a:b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</a:b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/>
            </a:r>
            <a:b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</a:b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For now, we will focus on Certificates, IDs &amp; Profiles</a:t>
            </a: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</p:txBody>
      </p:sp>
      <p:pic>
        <p:nvPicPr>
          <p:cNvPr id="5" name="Picture 4" descr="Screen Shot 2017-04-14 at 1.55.0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95400"/>
            <a:ext cx="3200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1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The Apple </a:t>
            </a:r>
            <a:r>
              <a:rPr lang="en-US" sz="3200" dirty="0" err="1" smtClean="0">
                <a:solidFill>
                  <a:schemeClr val="tx2"/>
                </a:solidFill>
                <a:latin typeface="Sniglet Regular"/>
                <a:cs typeface="Sniglet Regular"/>
              </a:rPr>
              <a:t>Dev</a:t>
            </a:r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 Program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219200"/>
            <a:ext cx="6096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Within Certificates, IDs &amp; Profiles: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Certificates (Identify you: distribution or development)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Identifiers (Identify Apps: 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com.company.app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)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Devices (Identify Devices by UDID)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Provisioning Profiles (Used for signing your Apps: distribution or development)</a:t>
            </a: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*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Xcode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now automatically manages signing</a:t>
            </a:r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</p:txBody>
      </p:sp>
      <p:pic>
        <p:nvPicPr>
          <p:cNvPr id="5" name="Picture 4" descr="Screen Shot 2017-04-14 at 10.40.2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57200"/>
            <a:ext cx="1828800" cy="2945975"/>
          </a:xfrm>
          <a:prstGeom prst="rect">
            <a:avLst/>
          </a:prstGeom>
        </p:spPr>
      </p:pic>
      <p:pic>
        <p:nvPicPr>
          <p:cNvPr id="6" name="Picture 5" descr="Screen Shot 2017-04-14 at 10.40.31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352800"/>
            <a:ext cx="1828800" cy="255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27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Preparing for Distribution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2192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In 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Xcode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: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Xcode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-&gt; Preferences -&gt; Accounts (Manage your profiles)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</p:txBody>
      </p:sp>
      <p:pic>
        <p:nvPicPr>
          <p:cNvPr id="5" name="Picture 4" descr="Screen Shot 2017-04-14 at 10.46.3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362200"/>
            <a:ext cx="436898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8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Preparing for Distribution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219200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In </a:t>
            </a:r>
            <a:r>
              <a:rPr lang="en-US" sz="20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Xcode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: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Click the project: Targets -&gt; mobile -&gt; General</a:t>
            </a:r>
          </a:p>
          <a:p>
            <a:endParaRPr lang="en-US" sz="20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Set Identity (version and build), Signing (automatic), Icons and Launch Images</a:t>
            </a:r>
          </a:p>
          <a:p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Angry Marmot: </a:t>
            </a:r>
            <a:r>
              <a:rPr lang="en-US" sz="2000" dirty="0" smtClean="0">
                <a:solidFill>
                  <a:srgbClr val="1F497D"/>
                </a:solidFill>
                <a:latin typeface="Sniglet Regular"/>
                <a:cs typeface="Sniglet Regular"/>
                <a:hlinkClick r:id="rId5"/>
              </a:rPr>
              <a:t>Generate Icons!</a:t>
            </a:r>
            <a:endParaRPr lang="en-US" sz="20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</p:txBody>
      </p:sp>
      <p:pic>
        <p:nvPicPr>
          <p:cNvPr id="6" name="Picture 5" descr="Screen Shot 2017-04-14 at 10.48.53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71800"/>
            <a:ext cx="405367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8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4-14 at 10.53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4627709" cy="1371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Compiling for </a:t>
            </a:r>
            <a:r>
              <a:rPr lang="en-US" sz="3200" dirty="0" err="1" smtClean="0">
                <a:solidFill>
                  <a:schemeClr val="tx2"/>
                </a:solidFill>
                <a:latin typeface="Sniglet Regular"/>
                <a:cs typeface="Sniglet Regular"/>
              </a:rPr>
              <a:t>iOS</a:t>
            </a:r>
            <a:endParaRPr lang="en-US" sz="3200" dirty="0" smtClean="0">
              <a:solidFill>
                <a:schemeClr val="tx2"/>
              </a:solidFill>
              <a:latin typeface="Sniglet Regular"/>
              <a:cs typeface="Snigle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219200"/>
            <a:ext cx="7239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1. Connect your device via USB</a:t>
            </a:r>
          </a:p>
          <a:p>
            <a:endParaRPr lang="en-US" sz="16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2. Window -&gt; Devices </a:t>
            </a:r>
            <a:r>
              <a:rPr lang="mr-IN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–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See devices available for 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installation</a:t>
            </a:r>
          </a:p>
          <a:p>
            <a:endParaRPr lang="en-US" sz="16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sz="16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sz="16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sz="16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sz="1600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sz="16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sz="16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3. Product -&gt; Scheme -&gt; App-mobile</a:t>
            </a:r>
          </a:p>
          <a:p>
            <a:endParaRPr lang="en-US" sz="16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4. Product -&gt; Destination -&gt; Your Device</a:t>
            </a:r>
          </a:p>
          <a:p>
            <a:endParaRPr lang="en-US" sz="16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5. Hit “Play”</a:t>
            </a:r>
          </a:p>
          <a:p>
            <a:endParaRPr lang="en-US" sz="1600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The App should install to your device. You may have to allow permission to run the app if you haven’t associated your device with your </a:t>
            </a:r>
            <a:r>
              <a:rPr lang="en-US" sz="1600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dev</a:t>
            </a:r>
            <a:r>
              <a:rPr lang="en-US" sz="1600" dirty="0" smtClean="0">
                <a:solidFill>
                  <a:srgbClr val="1F497D"/>
                </a:solidFill>
                <a:latin typeface="Sniglet Regular"/>
                <a:cs typeface="Sniglet Regular"/>
              </a:rPr>
              <a:t> account.</a:t>
            </a:r>
            <a:endParaRPr lang="en-US" sz="1600" dirty="0">
              <a:solidFill>
                <a:srgbClr val="1F497D"/>
              </a:solidFill>
              <a:latin typeface="Sniglet Regular"/>
              <a:cs typeface="Snigle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187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Compiling for Android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865055"/>
            <a:ext cx="495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1. Connect your device via USB and open the terminal</a:t>
            </a:r>
          </a:p>
          <a:p>
            <a:endParaRPr lang="en-US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2. user$ </a:t>
            </a:r>
            <a:r>
              <a:rPr lang="en-US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adb</a:t>
            </a:r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 devices </a:t>
            </a:r>
            <a:r>
              <a:rPr lang="mr-IN" dirty="0" smtClean="0">
                <a:solidFill>
                  <a:srgbClr val="1F497D"/>
                </a:solidFill>
                <a:latin typeface="Sniglet Regular"/>
                <a:cs typeface="Sniglet Regular"/>
              </a:rPr>
              <a:t>–</a:t>
            </a:r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 check connected </a:t>
            </a:r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devices</a:t>
            </a:r>
          </a:p>
          <a:p>
            <a:endParaRPr lang="en-US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dirty="0">
                <a:solidFill>
                  <a:srgbClr val="1F497D"/>
                </a:solidFill>
                <a:latin typeface="Sniglet Regular"/>
                <a:cs typeface="Sniglet Regular"/>
              </a:rPr>
              <a:t>3. </a:t>
            </a:r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open: </a:t>
            </a:r>
            <a:r>
              <a:rPr lang="en-US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AppDirectory</a:t>
            </a:r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/</a:t>
            </a:r>
            <a:r>
              <a:rPr lang="en-US" dirty="0" err="1">
                <a:solidFill>
                  <a:srgbClr val="1F497D"/>
                </a:solidFill>
                <a:latin typeface="Sniglet Regular"/>
                <a:cs typeface="Sniglet Regular"/>
              </a:rPr>
              <a:t>proj.android</a:t>
            </a:r>
            <a:r>
              <a:rPr lang="en-US" dirty="0">
                <a:solidFill>
                  <a:srgbClr val="1F497D"/>
                </a:solidFill>
                <a:latin typeface="Sniglet Regular"/>
                <a:cs typeface="Sniglet Regular"/>
              </a:rPr>
              <a:t>-studio/app/</a:t>
            </a:r>
            <a:r>
              <a:rPr lang="en-US" dirty="0" err="1">
                <a:solidFill>
                  <a:srgbClr val="1F497D"/>
                </a:solidFill>
                <a:latin typeface="Sniglet Regular"/>
                <a:cs typeface="Sniglet Regular"/>
              </a:rPr>
              <a:t>jni</a:t>
            </a:r>
            <a:r>
              <a:rPr lang="en-US" dirty="0">
                <a:solidFill>
                  <a:srgbClr val="1F497D"/>
                </a:solidFill>
                <a:latin typeface="Sniglet Regular"/>
                <a:cs typeface="Sniglet Regular"/>
              </a:rPr>
              <a:t>/</a:t>
            </a:r>
            <a:r>
              <a:rPr lang="en-US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Android.mk</a:t>
            </a:r>
            <a:endParaRPr lang="en-US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4. Update the list of class </a:t>
            </a:r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files</a:t>
            </a:r>
            <a:endParaRPr lang="en-US" dirty="0" smtClean="0">
              <a:solidFill>
                <a:srgbClr val="1F497D"/>
              </a:solidFill>
              <a:latin typeface="Sniglet Regular"/>
              <a:cs typeface="Sniglet Regular"/>
            </a:endParaRPr>
          </a:p>
        </p:txBody>
      </p:sp>
      <p:pic>
        <p:nvPicPr>
          <p:cNvPr id="5" name="Picture 4" descr="Screen Shot 2017-04-14 at 11.05.1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75000"/>
            <a:ext cx="4483100" cy="558800"/>
          </a:xfrm>
          <a:prstGeom prst="rect">
            <a:avLst/>
          </a:prstGeom>
        </p:spPr>
      </p:pic>
      <p:pic>
        <p:nvPicPr>
          <p:cNvPr id="8" name="Picture 7" descr="Screen Shot 2017-04-14 at 11.15.1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0"/>
            <a:ext cx="258485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3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2" y="6022790"/>
            <a:ext cx="2246612" cy="2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5967167"/>
            <a:ext cx="2134494" cy="7176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21499" y="6354248"/>
            <a:ext cx="8614449" cy="0"/>
          </a:xfrm>
          <a:prstGeom prst="line">
            <a:avLst/>
          </a:prstGeom>
          <a:ln>
            <a:solidFill>
              <a:srgbClr val="005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1600" y="254000"/>
            <a:ext cx="6400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Sniglet Regular"/>
                <a:cs typeface="Sniglet Regular"/>
              </a:rPr>
              <a:t>Compiling for Android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219200"/>
            <a:ext cx="7239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5</a:t>
            </a:r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. user$ </a:t>
            </a:r>
            <a:r>
              <a:rPr lang="en-US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cocos</a:t>
            </a:r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 </a:t>
            </a:r>
            <a:r>
              <a:rPr lang="en-US" dirty="0">
                <a:solidFill>
                  <a:srgbClr val="1F497D"/>
                </a:solidFill>
                <a:latin typeface="Sniglet Regular"/>
                <a:cs typeface="Sniglet Regular"/>
              </a:rPr>
              <a:t>compile -p android --</a:t>
            </a:r>
            <a:r>
              <a:rPr lang="en-US" dirty="0" err="1">
                <a:solidFill>
                  <a:srgbClr val="1F497D"/>
                </a:solidFill>
                <a:latin typeface="Sniglet Regular"/>
                <a:cs typeface="Sniglet Regular"/>
              </a:rPr>
              <a:t>ap</a:t>
            </a:r>
            <a:r>
              <a:rPr lang="en-US" dirty="0">
                <a:solidFill>
                  <a:srgbClr val="1F497D"/>
                </a:solidFill>
                <a:latin typeface="Sniglet Regular"/>
                <a:cs typeface="Sniglet Regular"/>
              </a:rPr>
              <a:t> android</a:t>
            </a:r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-XX </a:t>
            </a:r>
            <a:r>
              <a:rPr lang="en-US" dirty="0">
                <a:solidFill>
                  <a:srgbClr val="1F497D"/>
                </a:solidFill>
                <a:latin typeface="Sniglet Regular"/>
                <a:cs typeface="Sniglet Regular"/>
              </a:rPr>
              <a:t>--</a:t>
            </a:r>
            <a:r>
              <a:rPr lang="en-US" dirty="0" err="1">
                <a:solidFill>
                  <a:srgbClr val="1F497D"/>
                </a:solidFill>
                <a:latin typeface="Sniglet Regular"/>
                <a:cs typeface="Sniglet Regular"/>
              </a:rPr>
              <a:t>ndk</a:t>
            </a:r>
            <a:r>
              <a:rPr lang="en-US" dirty="0">
                <a:solidFill>
                  <a:srgbClr val="1F497D"/>
                </a:solidFill>
                <a:latin typeface="Sniglet Regular"/>
                <a:cs typeface="Sniglet Regular"/>
              </a:rPr>
              <a:t>-mode </a:t>
            </a:r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release</a:t>
            </a:r>
          </a:p>
          <a:p>
            <a:endParaRPr lang="en-US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mr-IN" dirty="0" smtClean="0">
                <a:solidFill>
                  <a:srgbClr val="1F497D"/>
                </a:solidFill>
                <a:latin typeface="Sniglet Regular"/>
                <a:cs typeface="Sniglet Regular"/>
              </a:rPr>
              <a:t>…</a:t>
            </a:r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if there is an error try the following:</a:t>
            </a:r>
          </a:p>
          <a:p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Move</a:t>
            </a:r>
            <a:r>
              <a:rPr lang="en-US" dirty="0">
                <a:solidFill>
                  <a:srgbClr val="1F497D"/>
                </a:solidFill>
                <a:latin typeface="Sniglet Regular"/>
                <a:cs typeface="Sniglet Regular"/>
              </a:rPr>
              <a:t>:</a:t>
            </a:r>
          </a:p>
          <a:p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Android-SDK/platforms</a:t>
            </a:r>
            <a:r>
              <a:rPr lang="en-US" dirty="0">
                <a:solidFill>
                  <a:srgbClr val="1F497D"/>
                </a:solidFill>
                <a:latin typeface="Sniglet Regular"/>
                <a:cs typeface="Sniglet Regular"/>
              </a:rPr>
              <a:t>/android-23/optional/</a:t>
            </a:r>
            <a:r>
              <a:rPr lang="en-US" dirty="0" err="1">
                <a:solidFill>
                  <a:srgbClr val="1F497D"/>
                </a:solidFill>
                <a:latin typeface="Sniglet Regular"/>
                <a:cs typeface="Sniglet Regular"/>
              </a:rPr>
              <a:t>org.apache.http.legacy.jar</a:t>
            </a:r>
            <a:r>
              <a:rPr lang="en-US" dirty="0">
                <a:solidFill>
                  <a:srgbClr val="1F497D"/>
                </a:solidFill>
                <a:latin typeface="Sniglet Regular"/>
                <a:cs typeface="Sniglet Regular"/>
              </a:rPr>
              <a:t> </a:t>
            </a:r>
            <a:endParaRPr lang="en-US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To:</a:t>
            </a:r>
            <a:endParaRPr lang="en-US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AppFolder</a:t>
            </a:r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/</a:t>
            </a:r>
            <a:r>
              <a:rPr lang="en-US" dirty="0">
                <a:solidFill>
                  <a:srgbClr val="1F497D"/>
                </a:solidFill>
                <a:latin typeface="Sniglet Regular"/>
                <a:cs typeface="Sniglet Regular"/>
              </a:rPr>
              <a:t>cocos2d/</a:t>
            </a:r>
            <a:r>
              <a:rPr lang="en-US" dirty="0" err="1">
                <a:solidFill>
                  <a:srgbClr val="1F497D"/>
                </a:solidFill>
                <a:latin typeface="Sniglet Regular"/>
                <a:cs typeface="Sniglet Regular"/>
              </a:rPr>
              <a:t>cocos</a:t>
            </a:r>
            <a:r>
              <a:rPr lang="en-US" dirty="0">
                <a:solidFill>
                  <a:srgbClr val="1F497D"/>
                </a:solidFill>
                <a:latin typeface="Sniglet Regular"/>
                <a:cs typeface="Sniglet Regular"/>
              </a:rPr>
              <a:t>/platform/android/java/libs/</a:t>
            </a:r>
            <a:r>
              <a:rPr lang="en-US" dirty="0" err="1">
                <a:solidFill>
                  <a:srgbClr val="1F497D"/>
                </a:solidFill>
                <a:latin typeface="Sniglet Regular"/>
                <a:cs typeface="Sniglet Regular"/>
              </a:rPr>
              <a:t>org.apache.http.legacy.jar</a:t>
            </a:r>
            <a:r>
              <a:rPr lang="en-US" dirty="0">
                <a:solidFill>
                  <a:srgbClr val="1F497D"/>
                </a:solidFill>
                <a:latin typeface="Sniglet Regular"/>
                <a:cs typeface="Sniglet Regular"/>
              </a:rPr>
              <a:t> </a:t>
            </a:r>
            <a:endParaRPr lang="en-US" dirty="0" smtClean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endParaRPr lang="en-US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6. user$ </a:t>
            </a:r>
            <a:r>
              <a:rPr lang="en-US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adb</a:t>
            </a:r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 install </a:t>
            </a:r>
            <a:r>
              <a:rPr lang="en-US" dirty="0" err="1" smtClean="0">
                <a:solidFill>
                  <a:srgbClr val="1F497D"/>
                </a:solidFill>
                <a:latin typeface="Sniglet Regular"/>
                <a:cs typeface="Sniglet Regular"/>
              </a:rPr>
              <a:t>AppFolder</a:t>
            </a:r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/</a:t>
            </a:r>
            <a:r>
              <a:rPr lang="en-US" dirty="0">
                <a:solidFill>
                  <a:srgbClr val="1F497D"/>
                </a:solidFill>
                <a:latin typeface="Sniglet Regular"/>
                <a:cs typeface="Sniglet Regular"/>
              </a:rPr>
              <a:t>bin/debug/android/session2code-</a:t>
            </a:r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debug.apk</a:t>
            </a:r>
          </a:p>
          <a:p>
            <a:endParaRPr lang="en-US" dirty="0">
              <a:solidFill>
                <a:srgbClr val="1F497D"/>
              </a:solidFill>
              <a:latin typeface="Sniglet Regular"/>
              <a:cs typeface="Sniglet Regular"/>
            </a:endParaRPr>
          </a:p>
          <a:p>
            <a:r>
              <a:rPr lang="en-US" dirty="0" smtClean="0">
                <a:solidFill>
                  <a:srgbClr val="1F497D"/>
                </a:solidFill>
                <a:latin typeface="Sniglet Regular"/>
                <a:cs typeface="Sniglet Regular"/>
              </a:rPr>
              <a:t>The App should now run on your android device</a:t>
            </a:r>
          </a:p>
        </p:txBody>
      </p:sp>
    </p:spTree>
    <p:extLst>
      <p:ext uri="{BB962C8B-B14F-4D97-AF65-F5344CB8AC3E}">
        <p14:creationId xmlns:p14="http://schemas.microsoft.com/office/powerpoint/2010/main" val="276949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14975</TotalTime>
  <Words>540</Words>
  <Application>Microsoft Macintosh PowerPoint</Application>
  <PresentationFormat>On-screen Show (4:3)</PresentationFormat>
  <Paragraphs>131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s a</cp:lastModifiedBy>
  <cp:revision>1605</cp:revision>
  <dcterms:created xsi:type="dcterms:W3CDTF">2011-03-22T16:16:16Z</dcterms:created>
  <dcterms:modified xsi:type="dcterms:W3CDTF">2017-04-14T16:55:33Z</dcterms:modified>
</cp:coreProperties>
</file>