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67" r:id="rId4"/>
    <p:sldId id="276" r:id="rId5"/>
    <p:sldId id="277" r:id="rId6"/>
    <p:sldId id="273" r:id="rId7"/>
    <p:sldId id="274" r:id="rId8"/>
    <p:sldId id="275" r:id="rId9"/>
    <p:sldId id="284" r:id="rId10"/>
    <p:sldId id="278" r:id="rId11"/>
    <p:sldId id="263" r:id="rId12"/>
    <p:sldId id="283" r:id="rId13"/>
    <p:sldId id="272" r:id="rId14"/>
    <p:sldId id="259" r:id="rId1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137" autoAdjust="0"/>
  </p:normalViewPr>
  <p:slideViewPr>
    <p:cSldViewPr>
      <p:cViewPr>
        <p:scale>
          <a:sx n="108" d="100"/>
          <a:sy n="108" d="100"/>
        </p:scale>
        <p:origin x="-1008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8C793-5EF2-41BB-AC8D-8880D862910E}" type="datetimeFigureOut">
              <a:rPr lang="en-US" smtClean="0"/>
              <a:pPr/>
              <a:t>3/31/17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A45C0-529B-4529-8B48-2283A0923C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9925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4B431-019B-482C-90DE-22134880F392}" type="datetimeFigureOut">
              <a:rPr lang="en-US" smtClean="0"/>
              <a:pPr/>
              <a:t>3/31/17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D7665-D450-443A-AB5F-8000D939AC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5101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1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1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12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1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1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1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1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1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1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1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1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1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1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3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FF10B6-2702-408F-9549-20C8D7C345A6}" type="datetime1">
              <a:rPr lang="en-US" smtClean="0"/>
              <a:pPr>
                <a:defRPr/>
              </a:pPr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437F1-43FF-4CCF-ADCC-B00B623370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1400C7-CFB7-4FAE-96CE-A0F2A4493212}" type="datetime1">
              <a:rPr lang="en-US" smtClean="0"/>
              <a:pPr>
                <a:defRPr/>
              </a:pPr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D0CE7F-2C22-40F2-9596-9376D9B8F3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6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6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E23CF-7B81-4EFD-B53E-469AA80B94DE}" type="datetime1">
              <a:rPr lang="en-US" smtClean="0"/>
              <a:pPr>
                <a:defRPr/>
              </a:pPr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97D571-811E-463A-85CE-9CD91508DD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22CB5-220E-45B6-A9CF-4D59332CDC0E}" type="datetime1">
              <a:rPr lang="en-US" smtClean="0"/>
              <a:pPr>
                <a:defRPr/>
              </a:pPr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C8AF6-2ADC-49A8-AD9E-0F894784BB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21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A63C9-8591-43F9-85F6-1C4E7DBDDEFD}" type="datetime1">
              <a:rPr lang="en-US" smtClean="0"/>
              <a:pPr>
                <a:defRPr/>
              </a:pPr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0FF66-78C6-4E6A-B17E-FE9277F047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8B9A31-AF0F-4271-B439-83D18CCBBF65}" type="datetime1">
              <a:rPr lang="en-US" smtClean="0"/>
              <a:pPr>
                <a:defRPr/>
              </a:pPr>
              <a:t>3/31/17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C33BA2-3934-4B05-90A8-0CF51784EE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A0DBE-ABFC-4C85-997B-EF79EB2F35EE}" type="datetime1">
              <a:rPr lang="en-US" smtClean="0"/>
              <a:pPr>
                <a:defRPr/>
              </a:pPr>
              <a:t>3/31/17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BEC21-C903-4B75-B948-2C74C3EC64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B2E09A-27BF-4A67-A7F7-B1B5744F4A87}" type="datetime1">
              <a:rPr lang="en-US" smtClean="0"/>
              <a:pPr>
                <a:defRPr/>
              </a:pPr>
              <a:t>3/31/17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6910F6-A62A-4FC3-ADF9-8894E63DE8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F694CF-72CC-4071-99D0-E72809D3792D}" type="datetime1">
              <a:rPr lang="en-US" smtClean="0"/>
              <a:pPr>
                <a:defRPr/>
              </a:pPr>
              <a:t>3/31/17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A883A-0835-4FF2-AE67-C8BE90B3E3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9" y="273058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0" y="1435108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FBCC29-7A5C-41D5-AA20-B14CF75180A3}" type="datetime1">
              <a:rPr lang="en-US" smtClean="0"/>
              <a:pPr>
                <a:defRPr/>
              </a:pPr>
              <a:t>3/31/17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5A4FF2-2531-47AA-8400-94AE54348A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99C91-3EA6-4D5D-982A-8CC8EAE8CA8B}" type="datetime1">
              <a:rPr lang="en-US" smtClean="0"/>
              <a:pPr>
                <a:defRPr/>
              </a:pPr>
              <a:t>3/31/17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27022-0359-438E-BCA1-6CB69C9CB9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rgbClr val="FFC000">
                <a:alpha val="40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31CF233-DC77-481D-B09C-05D176EFB734}" type="datetime1">
              <a:rPr lang="en-US" smtClean="0"/>
              <a:pPr>
                <a:defRPr/>
              </a:pPr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BD5F87A-A5A0-4CFB-86E1-754E0A4B49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hyperlink" Target="https://www.twitch.tv" TargetMode="External"/><Relationship Id="rId12" Type="http://schemas.openxmlformats.org/officeDocument/2006/relationships/hyperlink" Target="http://stackoverflow.com" TargetMode="External"/><Relationship Id="rId13" Type="http://schemas.openxmlformats.org/officeDocument/2006/relationships/hyperlink" Target="https://www.reddit.com/r/gamedev/" TargetMode="External"/><Relationship Id="rId14" Type="http://schemas.openxmlformats.org/officeDocument/2006/relationships/hyperlink" Target="https://www.reddit.com/r/truegamedev/" TargetMode="External"/><Relationship Id="rId15" Type="http://schemas.openxmlformats.org/officeDocument/2006/relationships/image" Target="../media/image1.jpeg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StephenHugo/ProtonU" TargetMode="External"/><Relationship Id="rId4" Type="http://schemas.openxmlformats.org/officeDocument/2006/relationships/hyperlink" Target="https://www.youtube.com/playlist?list=PLRtjMdoYXLf4od_bOKN3WjAPr7snPXzoe" TargetMode="External"/><Relationship Id="rId5" Type="http://schemas.openxmlformats.org/officeDocument/2006/relationships/hyperlink" Target="https://www.youtube.com/watch?v=EbVb5Kl9A0o&amp;list=PLRtjMdoYXLf7GSD9crXIjMQiRuIZ7mUVp" TargetMode="External"/><Relationship Id="rId6" Type="http://schemas.openxmlformats.org/officeDocument/2006/relationships/hyperlink" Target="https://www.youtube.com/playlist?list=PLOpeoDNlbwUEpdGJSezUD-nc1_WOZXkKb" TargetMode="External"/><Relationship Id="rId7" Type="http://schemas.openxmlformats.org/officeDocument/2006/relationships/hyperlink" Target="https://forums.tigsource.com" TargetMode="External"/><Relationship Id="rId8" Type="http://schemas.openxmlformats.org/officeDocument/2006/relationships/hyperlink" Target="http://www.gdcvault.com/free" TargetMode="External"/><Relationship Id="rId9" Type="http://schemas.openxmlformats.org/officeDocument/2006/relationships/hyperlink" Target="http://ludumdare.com/compo/" TargetMode="External"/><Relationship Id="rId10" Type="http://schemas.openxmlformats.org/officeDocument/2006/relationships/hyperlink" Target="https://itch.io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hyperlink" Target="http://ant.apache.org/bindownload.cgi" TargetMode="External"/><Relationship Id="rId12" Type="http://schemas.openxmlformats.org/officeDocument/2006/relationships/hyperlink" Target="https://developer.android.com/studio/index.html" TargetMode="External"/><Relationship Id="rId13" Type="http://schemas.openxmlformats.org/officeDocument/2006/relationships/hyperlink" Target="https://developer.android.com/ndk/downloads/index.html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hyperlink" Target="http://www.gamefromscratch.com/post/2014/09/29/Cocos2D-x-Tutorial-Series-Installation-Creating-a-Project-and-Hello-World.aspx" TargetMode="External"/><Relationship Id="rId6" Type="http://schemas.openxmlformats.org/officeDocument/2006/relationships/hyperlink" Target="https://developer.apple.com/xcode/" TargetMode="External"/><Relationship Id="rId7" Type="http://schemas.openxmlformats.org/officeDocument/2006/relationships/hyperlink" Target="https://developer.apple.com/download/more/" TargetMode="External"/><Relationship Id="rId8" Type="http://schemas.openxmlformats.org/officeDocument/2006/relationships/hyperlink" Target="https://developer.apple.com/library/content/technotes/tn2339/_index.html" TargetMode="External"/><Relationship Id="rId9" Type="http://schemas.openxmlformats.org/officeDocument/2006/relationships/hyperlink" Target="http://www.cocos2d-x.org/download" TargetMode="External"/><Relationship Id="rId10" Type="http://schemas.openxmlformats.org/officeDocument/2006/relationships/hyperlink" Target="https://www.python.org/download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304800" y="533400"/>
            <a:ext cx="853440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Quick and Dirty Guide to Mobile Apps:</a:t>
            </a:r>
          </a:p>
          <a:p>
            <a:pPr algn="ctr"/>
            <a:endParaRPr lang="en-US" sz="2800" dirty="0" smtClean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pPr algn="ctr"/>
            <a:r>
              <a:rPr lang="en-US" sz="28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Session 2</a:t>
            </a:r>
            <a:endParaRPr lang="en-US" sz="2800" dirty="0">
              <a:solidFill>
                <a:srgbClr val="1F497D"/>
              </a:solidFill>
              <a:latin typeface="Sniglet Regular"/>
              <a:cs typeface="Sniglet Regular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952" y="6022790"/>
            <a:ext cx="2246612" cy="293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99" y="5967167"/>
            <a:ext cx="2134494" cy="7176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21499" y="6354248"/>
            <a:ext cx="8614449" cy="0"/>
          </a:xfrm>
          <a:prstGeom prst="line">
            <a:avLst/>
          </a:prstGeom>
          <a:ln>
            <a:solidFill>
              <a:srgbClr val="0054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2_character_clspecialis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710" y="1752600"/>
            <a:ext cx="2406290" cy="4114800"/>
          </a:xfrm>
          <a:prstGeom prst="rect">
            <a:avLst/>
          </a:prstGeom>
        </p:spPr>
      </p:pic>
      <p:pic>
        <p:nvPicPr>
          <p:cNvPr id="8" name="Picture 7" descr="Jefferson_Waving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10" y="3581400"/>
            <a:ext cx="2528689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14400" y="3733800"/>
            <a:ext cx="7239000" cy="1981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14400" y="1219200"/>
            <a:ext cx="7239000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E46C0A"/>
                </a:solidFill>
                <a:latin typeface="Sniglet Regular"/>
                <a:cs typeface="Sniglet Regular"/>
              </a:rPr>
              <a:t>Goal: </a:t>
            </a:r>
            <a:r>
              <a:rPr lang="en-US" sz="15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Have characters and objects move around the screen and add in sound effects and background music</a:t>
            </a:r>
            <a:r>
              <a:rPr lang="en-US" sz="15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.</a:t>
            </a:r>
          </a:p>
          <a:p>
            <a:endParaRPr lang="en-US" sz="1500" dirty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r>
              <a:rPr lang="en-US" sz="1500" dirty="0">
                <a:solidFill>
                  <a:srgbClr val="1F497D"/>
                </a:solidFill>
                <a:latin typeface="Sniglet Regular"/>
                <a:cs typeface="Sniglet Regular"/>
              </a:rPr>
              <a:t>Drag </a:t>
            </a:r>
            <a:r>
              <a:rPr lang="en-US" sz="1500" dirty="0" smtClean="0">
                <a:solidFill>
                  <a:schemeClr val="accent6"/>
                </a:solidFill>
                <a:latin typeface="Sniglet Regular"/>
                <a:cs typeface="Sniglet Regular"/>
              </a:rPr>
              <a:t>Scene4.h</a:t>
            </a:r>
            <a:r>
              <a:rPr lang="en-US" sz="15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 </a:t>
            </a:r>
            <a:r>
              <a:rPr lang="en-US" sz="1500" dirty="0">
                <a:solidFill>
                  <a:srgbClr val="1F497D"/>
                </a:solidFill>
                <a:latin typeface="Sniglet Regular"/>
                <a:cs typeface="Sniglet Regular"/>
              </a:rPr>
              <a:t>and </a:t>
            </a:r>
            <a:r>
              <a:rPr lang="en-US" sz="15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Scene4.cpp </a:t>
            </a:r>
            <a:r>
              <a:rPr lang="en-US" sz="1500" dirty="0">
                <a:solidFill>
                  <a:srgbClr val="1F497D"/>
                </a:solidFill>
                <a:latin typeface="Sniglet Regular"/>
                <a:cs typeface="Sniglet Regular"/>
              </a:rPr>
              <a:t>into the </a:t>
            </a:r>
            <a:r>
              <a:rPr lang="en-US" sz="1500" dirty="0" err="1">
                <a:solidFill>
                  <a:srgbClr val="1F497D"/>
                </a:solidFill>
                <a:latin typeface="Sniglet Regular"/>
                <a:cs typeface="Sniglet Regular"/>
              </a:rPr>
              <a:t>xcode</a:t>
            </a:r>
            <a:r>
              <a:rPr lang="en-US" sz="1500" dirty="0">
                <a:solidFill>
                  <a:srgbClr val="1F497D"/>
                </a:solidFill>
                <a:latin typeface="Sniglet Regular"/>
                <a:cs typeface="Sniglet Regular"/>
              </a:rPr>
              <a:t> project</a:t>
            </a:r>
            <a:br>
              <a:rPr lang="en-US" sz="1500" dirty="0">
                <a:solidFill>
                  <a:srgbClr val="1F497D"/>
                </a:solidFill>
                <a:latin typeface="Sniglet Regular"/>
                <a:cs typeface="Sniglet Regular"/>
              </a:rPr>
            </a:br>
            <a:r>
              <a:rPr lang="en-US" sz="1500" dirty="0">
                <a:solidFill>
                  <a:srgbClr val="1F497D"/>
                </a:solidFill>
                <a:latin typeface="Sniglet Regular"/>
                <a:cs typeface="Sniglet Regular"/>
              </a:rPr>
              <a:t/>
            </a:r>
            <a:br>
              <a:rPr lang="en-US" sz="1500" dirty="0">
                <a:solidFill>
                  <a:srgbClr val="1F497D"/>
                </a:solidFill>
                <a:latin typeface="Sniglet Regular"/>
                <a:cs typeface="Sniglet Regular"/>
              </a:rPr>
            </a:br>
            <a:r>
              <a:rPr lang="en-US" sz="1500" dirty="0">
                <a:solidFill>
                  <a:srgbClr val="1F497D"/>
                </a:solidFill>
                <a:latin typeface="Sniglet Regular"/>
                <a:cs typeface="Sniglet Regular"/>
              </a:rPr>
              <a:t>#include “</a:t>
            </a:r>
            <a:r>
              <a:rPr lang="en-US" sz="15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Scene4.h</a:t>
            </a:r>
            <a:r>
              <a:rPr lang="en-US" sz="1500" dirty="0">
                <a:solidFill>
                  <a:srgbClr val="1F497D"/>
                </a:solidFill>
                <a:latin typeface="Sniglet Regular"/>
                <a:cs typeface="Sniglet Regular"/>
              </a:rPr>
              <a:t>” in </a:t>
            </a:r>
            <a:r>
              <a:rPr lang="en-US" sz="15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Scene3.cpp</a:t>
            </a:r>
            <a:endParaRPr lang="en-US" sz="1500" dirty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endParaRPr lang="en-US" sz="1500" dirty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r>
              <a:rPr lang="en-US" sz="1500" dirty="0">
                <a:solidFill>
                  <a:srgbClr val="1F497D"/>
                </a:solidFill>
                <a:latin typeface="Sniglet Regular"/>
                <a:cs typeface="Sniglet Regular"/>
              </a:rPr>
              <a:t>Line </a:t>
            </a:r>
            <a:r>
              <a:rPr lang="en-US" sz="15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69 </a:t>
            </a:r>
            <a:r>
              <a:rPr lang="en-US" sz="1500" dirty="0">
                <a:solidFill>
                  <a:srgbClr val="1F497D"/>
                </a:solidFill>
                <a:latin typeface="Sniglet Regular"/>
                <a:cs typeface="Sniglet Regular"/>
              </a:rPr>
              <a:t>-&gt; auto </a:t>
            </a:r>
            <a:r>
              <a:rPr lang="en-US" sz="15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scene4 </a:t>
            </a:r>
            <a:r>
              <a:rPr lang="en-US" sz="1500" dirty="0">
                <a:solidFill>
                  <a:srgbClr val="1F497D"/>
                </a:solidFill>
                <a:latin typeface="Sniglet Regular"/>
                <a:cs typeface="Sniglet Regular"/>
              </a:rPr>
              <a:t>= </a:t>
            </a:r>
            <a:r>
              <a:rPr lang="en-US" sz="15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Scene4:</a:t>
            </a:r>
            <a:r>
              <a:rPr lang="en-US" sz="1500" dirty="0">
                <a:solidFill>
                  <a:srgbClr val="1F497D"/>
                </a:solidFill>
                <a:latin typeface="Sniglet Regular"/>
                <a:cs typeface="Sniglet Regular"/>
              </a:rPr>
              <a:t>:</a:t>
            </a:r>
            <a:r>
              <a:rPr lang="en-US" sz="1500" dirty="0" err="1">
                <a:solidFill>
                  <a:srgbClr val="1F497D"/>
                </a:solidFill>
                <a:latin typeface="Sniglet Regular"/>
                <a:cs typeface="Sniglet Regular"/>
              </a:rPr>
              <a:t>createScene</a:t>
            </a:r>
            <a:r>
              <a:rPr lang="en-US" sz="1500" dirty="0">
                <a:solidFill>
                  <a:srgbClr val="1F497D"/>
                </a:solidFill>
                <a:latin typeface="Sniglet Regular"/>
                <a:cs typeface="Sniglet Regular"/>
              </a:rPr>
              <a:t>();</a:t>
            </a:r>
          </a:p>
          <a:p>
            <a:endParaRPr lang="en-US" sz="1500" dirty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r>
              <a:rPr lang="en-US" sz="1500" dirty="0">
                <a:solidFill>
                  <a:srgbClr val="1F497D"/>
                </a:solidFill>
                <a:latin typeface="Sniglet Regular"/>
                <a:cs typeface="Sniglet Regular"/>
              </a:rPr>
              <a:t>Scene 4</a:t>
            </a:r>
            <a:r>
              <a:rPr lang="en-US" sz="15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 </a:t>
            </a:r>
            <a:r>
              <a:rPr lang="en-US" sz="1500" dirty="0">
                <a:solidFill>
                  <a:srgbClr val="1F497D"/>
                </a:solidFill>
                <a:latin typeface="Sniglet Regular"/>
                <a:cs typeface="Sniglet Regular"/>
              </a:rPr>
              <a:t>features:</a:t>
            </a:r>
          </a:p>
          <a:p>
            <a:endParaRPr lang="en-US" sz="1500" dirty="0" smtClean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r>
              <a:rPr lang="en-US" sz="1500" dirty="0" err="1" smtClean="0">
                <a:solidFill>
                  <a:srgbClr val="1F497D"/>
                </a:solidFill>
                <a:latin typeface="Sniglet Regular"/>
                <a:cs typeface="Sniglet Regular"/>
              </a:rPr>
              <a:t>CocosDenshion</a:t>
            </a:r>
            <a:r>
              <a:rPr lang="en-US" sz="15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::</a:t>
            </a:r>
            <a:r>
              <a:rPr lang="en-US" sz="1500" dirty="0" err="1">
                <a:solidFill>
                  <a:srgbClr val="1F497D"/>
                </a:solidFill>
                <a:latin typeface="Sniglet Regular"/>
                <a:cs typeface="Sniglet Regular"/>
              </a:rPr>
              <a:t>S</a:t>
            </a:r>
            <a:r>
              <a:rPr lang="en-US" sz="1500" dirty="0" err="1" smtClean="0">
                <a:solidFill>
                  <a:srgbClr val="1F497D"/>
                </a:solidFill>
                <a:latin typeface="Sniglet Regular"/>
                <a:cs typeface="Sniglet Regular"/>
              </a:rPr>
              <a:t>impleAudioEngine</a:t>
            </a:r>
            <a:r>
              <a:rPr lang="en-US" sz="15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::</a:t>
            </a:r>
            <a:r>
              <a:rPr lang="en-US" sz="1500" dirty="0" err="1" smtClean="0">
                <a:solidFill>
                  <a:srgbClr val="1F497D"/>
                </a:solidFill>
                <a:latin typeface="Sniglet Regular"/>
                <a:cs typeface="Sniglet Regular"/>
              </a:rPr>
              <a:t>getInstance</a:t>
            </a:r>
            <a:r>
              <a:rPr lang="en-US" sz="15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()-&gt;</a:t>
            </a:r>
          </a:p>
          <a:p>
            <a:r>
              <a:rPr lang="en-US" sz="1500" dirty="0">
                <a:solidFill>
                  <a:srgbClr val="1F497D"/>
                </a:solidFill>
                <a:latin typeface="Sniglet Regular"/>
                <a:cs typeface="Sniglet Regular"/>
              </a:rPr>
              <a:t>	</a:t>
            </a:r>
            <a:r>
              <a:rPr lang="en-US" sz="1500" dirty="0" err="1" smtClean="0">
                <a:solidFill>
                  <a:srgbClr val="1F497D"/>
                </a:solidFill>
                <a:latin typeface="Sniglet Regular"/>
                <a:cs typeface="Sniglet Regular"/>
              </a:rPr>
              <a:t>isBackgroundMusicPlaying</a:t>
            </a:r>
            <a:r>
              <a:rPr lang="en-US" sz="15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()</a:t>
            </a:r>
          </a:p>
          <a:p>
            <a:r>
              <a:rPr lang="en-US" sz="1500" dirty="0">
                <a:solidFill>
                  <a:srgbClr val="1F497D"/>
                </a:solidFill>
                <a:latin typeface="Sniglet Regular"/>
                <a:cs typeface="Sniglet Regular"/>
              </a:rPr>
              <a:t>	</a:t>
            </a:r>
            <a:r>
              <a:rPr lang="en-US" sz="1500" dirty="0" err="1" smtClean="0">
                <a:solidFill>
                  <a:srgbClr val="1F497D"/>
                </a:solidFill>
                <a:latin typeface="Sniglet Regular"/>
                <a:cs typeface="Sniglet Regular"/>
              </a:rPr>
              <a:t>preloadBackgroundMusic</a:t>
            </a:r>
            <a:r>
              <a:rPr lang="en-US" sz="15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(</a:t>
            </a:r>
            <a:r>
              <a:rPr lang="en-US" sz="1500" dirty="0">
                <a:solidFill>
                  <a:srgbClr val="FF0000"/>
                </a:solidFill>
                <a:latin typeface="Sniglet Regular"/>
                <a:cs typeface="Sniglet Regular"/>
              </a:rPr>
              <a:t>BCKMUSIC</a:t>
            </a:r>
            <a:r>
              <a:rPr lang="en-US" sz="15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);</a:t>
            </a:r>
          </a:p>
          <a:p>
            <a:r>
              <a:rPr lang="en-US" sz="1500" dirty="0">
                <a:solidFill>
                  <a:srgbClr val="1F497D"/>
                </a:solidFill>
                <a:latin typeface="Sniglet Regular"/>
                <a:cs typeface="Sniglet Regular"/>
              </a:rPr>
              <a:t>	</a:t>
            </a:r>
            <a:r>
              <a:rPr lang="en-US" sz="1500" dirty="0" err="1" smtClean="0">
                <a:solidFill>
                  <a:srgbClr val="1F497D"/>
                </a:solidFill>
                <a:latin typeface="Sniglet Regular"/>
                <a:cs typeface="Sniglet Regular"/>
              </a:rPr>
              <a:t>playBackgroundMusic</a:t>
            </a:r>
            <a:r>
              <a:rPr lang="en-US" sz="15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(</a:t>
            </a:r>
            <a:r>
              <a:rPr lang="en-US" sz="1500" dirty="0" smtClean="0">
                <a:solidFill>
                  <a:srgbClr val="FF0000"/>
                </a:solidFill>
                <a:latin typeface="Sniglet Regular"/>
                <a:cs typeface="Sniglet Regular"/>
              </a:rPr>
              <a:t>BCKMUSIC</a:t>
            </a:r>
            <a:r>
              <a:rPr lang="en-US" sz="15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, </a:t>
            </a:r>
            <a:r>
              <a:rPr lang="en-US" sz="1500" dirty="0" smtClean="0">
                <a:solidFill>
                  <a:schemeClr val="accent6">
                    <a:lumMod val="75000"/>
                  </a:schemeClr>
                </a:solidFill>
                <a:latin typeface="Sniglet Regular"/>
                <a:cs typeface="Sniglet Regular"/>
              </a:rPr>
              <a:t>true</a:t>
            </a:r>
            <a:r>
              <a:rPr lang="en-US" sz="15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);</a:t>
            </a:r>
          </a:p>
          <a:p>
            <a:r>
              <a:rPr lang="en-US" sz="1500" dirty="0">
                <a:solidFill>
                  <a:srgbClr val="1F497D"/>
                </a:solidFill>
                <a:latin typeface="Sniglet Regular"/>
                <a:cs typeface="Sniglet Regular"/>
              </a:rPr>
              <a:t>	</a:t>
            </a:r>
            <a:r>
              <a:rPr lang="en-US" sz="1500" dirty="0" err="1" smtClean="0">
                <a:solidFill>
                  <a:srgbClr val="1F497D"/>
                </a:solidFill>
                <a:latin typeface="Sniglet Regular"/>
                <a:cs typeface="Sniglet Regular"/>
              </a:rPr>
              <a:t>preloadEffect</a:t>
            </a:r>
            <a:r>
              <a:rPr lang="en-US" sz="15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(</a:t>
            </a:r>
            <a:r>
              <a:rPr lang="en-US" sz="1500" dirty="0" smtClean="0">
                <a:solidFill>
                  <a:srgbClr val="FF0000"/>
                </a:solidFill>
                <a:latin typeface="Sniglet Regular"/>
                <a:cs typeface="Sniglet Regular"/>
              </a:rPr>
              <a:t>SOUNDEFFECT</a:t>
            </a:r>
            <a:r>
              <a:rPr lang="en-US" sz="15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);</a:t>
            </a:r>
          </a:p>
          <a:p>
            <a:r>
              <a:rPr lang="en-US" sz="1500" dirty="0">
                <a:solidFill>
                  <a:srgbClr val="1F497D"/>
                </a:solidFill>
                <a:latin typeface="Sniglet Regular"/>
                <a:cs typeface="Sniglet Regular"/>
              </a:rPr>
              <a:t>	</a:t>
            </a:r>
            <a:r>
              <a:rPr lang="en-US" sz="1500" dirty="0" err="1" smtClean="0">
                <a:solidFill>
                  <a:srgbClr val="1F497D"/>
                </a:solidFill>
                <a:latin typeface="Sniglet Regular"/>
                <a:cs typeface="Sniglet Regular"/>
              </a:rPr>
              <a:t>playEffect</a:t>
            </a:r>
            <a:r>
              <a:rPr lang="en-US" sz="1500" dirty="0">
                <a:solidFill>
                  <a:srgbClr val="1F497D"/>
                </a:solidFill>
                <a:latin typeface="Sniglet Regular"/>
                <a:cs typeface="Sniglet Regular"/>
              </a:rPr>
              <a:t>(</a:t>
            </a:r>
            <a:r>
              <a:rPr lang="en-US" sz="1500" dirty="0">
                <a:solidFill>
                  <a:srgbClr val="FF0000"/>
                </a:solidFill>
                <a:latin typeface="Sniglet Regular"/>
                <a:cs typeface="Sniglet Regular"/>
              </a:rPr>
              <a:t>SOUNDEFFECT</a:t>
            </a:r>
            <a:r>
              <a:rPr lang="en-US" sz="1500" dirty="0">
                <a:solidFill>
                  <a:srgbClr val="1F497D"/>
                </a:solidFill>
                <a:latin typeface="Sniglet Regular"/>
                <a:cs typeface="Sniglet Regular"/>
              </a:rPr>
              <a:t>)</a:t>
            </a:r>
            <a:r>
              <a:rPr lang="en-US" sz="15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;</a:t>
            </a:r>
          </a:p>
          <a:p>
            <a:endParaRPr lang="en-US" sz="1500" dirty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r>
              <a:rPr lang="en-US" sz="15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+ many actions for a </a:t>
            </a:r>
            <a:r>
              <a:rPr lang="en-US" sz="1500" dirty="0" err="1" smtClean="0">
                <a:solidFill>
                  <a:schemeClr val="accent3">
                    <a:lumMod val="50000"/>
                  </a:schemeClr>
                </a:solidFill>
                <a:latin typeface="Sniglet Regular"/>
                <a:cs typeface="Sniglet Regular"/>
              </a:rPr>
              <a:t>starSprite</a:t>
            </a:r>
            <a:endParaRPr lang="en-US" sz="1500" dirty="0">
              <a:solidFill>
                <a:schemeClr val="accent3">
                  <a:lumMod val="50000"/>
                </a:schemeClr>
              </a:solidFill>
              <a:latin typeface="Sniglet Regular"/>
              <a:cs typeface="Sniglet Regular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952" y="6022790"/>
            <a:ext cx="2246612" cy="2937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99" y="5967167"/>
            <a:ext cx="2134494" cy="71760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221499" y="6354248"/>
            <a:ext cx="8614449" cy="0"/>
          </a:xfrm>
          <a:prstGeom prst="line">
            <a:avLst/>
          </a:prstGeom>
          <a:ln>
            <a:solidFill>
              <a:srgbClr val="0054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371600" y="254000"/>
            <a:ext cx="640080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chemeClr val="tx2"/>
                </a:solidFill>
                <a:latin typeface="Sniglet Regular"/>
                <a:cs typeface="Sniglet Regular"/>
              </a:rPr>
              <a:t>7.  Animate Sprites, Add Sound</a:t>
            </a:r>
          </a:p>
        </p:txBody>
      </p:sp>
    </p:spTree>
    <p:extLst>
      <p:ext uri="{BB962C8B-B14F-4D97-AF65-F5344CB8AC3E}">
        <p14:creationId xmlns:p14="http://schemas.microsoft.com/office/powerpoint/2010/main" val="730887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952" y="6022790"/>
            <a:ext cx="2246612" cy="2937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99" y="5967167"/>
            <a:ext cx="2134494" cy="71760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221499" y="6354248"/>
            <a:ext cx="8614449" cy="0"/>
          </a:xfrm>
          <a:prstGeom prst="line">
            <a:avLst/>
          </a:prstGeom>
          <a:ln>
            <a:solidFill>
              <a:srgbClr val="0054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371600" y="254000"/>
            <a:ext cx="640080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chemeClr val="tx2"/>
                </a:solidFill>
                <a:latin typeface="Sniglet Regular"/>
                <a:cs typeface="Sniglet Regular"/>
              </a:rPr>
              <a:t>8. Compile and Run the App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1219200"/>
            <a:ext cx="7239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E46C0A"/>
                </a:solidFill>
                <a:latin typeface="Sniglet Regular"/>
                <a:cs typeface="Sniglet Regular"/>
              </a:rPr>
              <a:t>Goal: </a:t>
            </a: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Run the App on a device</a:t>
            </a:r>
            <a:endParaRPr lang="en-US" sz="2000" dirty="0" smtClean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endParaRPr lang="en-US" sz="2000" dirty="0" smtClean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pPr marL="342900" indent="-342900">
              <a:buFont typeface="Wingdings" charset="2"/>
              <a:buChar char="§"/>
            </a:pP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Session2code-&gt;session2code-mobile-&gt;General</a:t>
            </a:r>
            <a:endParaRPr lang="en-US" sz="2000" dirty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pPr marL="342900" indent="-342900">
              <a:buFont typeface="Wingdings" charset="2"/>
              <a:buChar char="§"/>
            </a:pPr>
            <a:endParaRPr lang="en-US" sz="2000" dirty="0" smtClean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pPr marL="342900" indent="-342900">
              <a:buFont typeface="Wingdings" charset="2"/>
              <a:buChar char="§"/>
            </a:pP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Automatically manage signing + choose Signing-&gt;Team</a:t>
            </a:r>
          </a:p>
          <a:p>
            <a:endParaRPr lang="en-US" sz="2000" dirty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pPr marL="342900" indent="-342900">
              <a:buFont typeface="Wingdings" charset="2"/>
              <a:buChar char="§"/>
            </a:pPr>
            <a:r>
              <a:rPr lang="en-US" sz="2000" dirty="0">
                <a:solidFill>
                  <a:srgbClr val="1F497D"/>
                </a:solidFill>
                <a:latin typeface="Sniglet Regular"/>
                <a:cs typeface="Sniglet Regular"/>
              </a:rPr>
              <a:t>Product &gt; Scheme &gt; </a:t>
            </a: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session2code-mobile</a:t>
            </a:r>
          </a:p>
          <a:p>
            <a:pPr marL="342900" indent="-342900">
              <a:buFont typeface="Wingdings" charset="2"/>
              <a:buChar char="§"/>
            </a:pPr>
            <a:endParaRPr lang="en-US" sz="2000" dirty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pPr marL="342900" indent="-342900">
              <a:buFont typeface="Wingdings" charset="2"/>
              <a:buChar char="§"/>
            </a:pP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Window-&gt;Devices to see available options</a:t>
            </a:r>
            <a:endParaRPr lang="en-US" sz="2000" dirty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pPr marL="342900" indent="-342900">
              <a:buFont typeface="Wingdings" charset="2"/>
              <a:buChar char="§"/>
            </a:pPr>
            <a:endParaRPr lang="en-US" sz="2000" dirty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pPr marL="342900" indent="-342900">
              <a:buFont typeface="Wingdings" charset="2"/>
              <a:buChar char="§"/>
            </a:pPr>
            <a:r>
              <a:rPr lang="en-US" sz="2000" dirty="0">
                <a:solidFill>
                  <a:srgbClr val="1F497D"/>
                </a:solidFill>
                <a:latin typeface="Sniglet Regular"/>
                <a:cs typeface="Sniglet Regular"/>
              </a:rPr>
              <a:t>Product &gt; Destination &gt; </a:t>
            </a: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Your device</a:t>
            </a:r>
          </a:p>
          <a:p>
            <a:pPr marL="342900" indent="-342900">
              <a:buFont typeface="Wingdings" charset="2"/>
              <a:buChar char="§"/>
            </a:pPr>
            <a:endParaRPr lang="en-US" sz="2000" dirty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pPr marL="342900" indent="-342900">
              <a:buFont typeface="Wingdings" charset="2"/>
              <a:buChar char="§"/>
            </a:pPr>
            <a:r>
              <a:rPr lang="en-US" sz="2000" dirty="0">
                <a:solidFill>
                  <a:srgbClr val="1F497D"/>
                </a:solidFill>
                <a:latin typeface="Sniglet Regular"/>
                <a:cs typeface="Sniglet Regular"/>
              </a:rPr>
              <a:t>Hit ‘Play’ </a:t>
            </a: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button</a:t>
            </a:r>
            <a:endParaRPr lang="en-US" sz="2000" dirty="0">
              <a:solidFill>
                <a:srgbClr val="1F497D"/>
              </a:solidFill>
              <a:latin typeface="Sniglet Regular"/>
              <a:cs typeface="Snigle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5157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952" y="6022790"/>
            <a:ext cx="2246612" cy="2937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99" y="5967167"/>
            <a:ext cx="2134494" cy="71760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221499" y="6354248"/>
            <a:ext cx="8614449" cy="0"/>
          </a:xfrm>
          <a:prstGeom prst="line">
            <a:avLst/>
          </a:prstGeom>
          <a:ln>
            <a:solidFill>
              <a:srgbClr val="0054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371600" y="254000"/>
            <a:ext cx="640080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chemeClr val="tx2"/>
                </a:solidFill>
                <a:latin typeface="Sniglet Regular"/>
                <a:cs typeface="Sniglet Regular"/>
              </a:rPr>
              <a:t>8. Compile and Run the App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1219200"/>
            <a:ext cx="7239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E46C0A"/>
                </a:solidFill>
                <a:latin typeface="Sniglet Regular"/>
                <a:cs typeface="Sniglet Regular"/>
              </a:rPr>
              <a:t>Goal: </a:t>
            </a: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Recognize the basic elements of a </a:t>
            </a: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program from this session.</a:t>
            </a:r>
            <a:endParaRPr lang="en-US" sz="2000" dirty="0" smtClean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endParaRPr lang="en-US" sz="2000" dirty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1. Initialize</a:t>
            </a:r>
          </a:p>
          <a:p>
            <a:endParaRPr lang="en-US" sz="2000" dirty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~Begin main loop (repeat the steps below)</a:t>
            </a:r>
          </a:p>
          <a:p>
            <a:r>
              <a:rPr lang="en-US" sz="2000" dirty="0">
                <a:solidFill>
                  <a:srgbClr val="1F497D"/>
                </a:solidFill>
                <a:latin typeface="Sniglet Regular"/>
                <a:cs typeface="Sniglet Regular"/>
              </a:rPr>
              <a:t>	</a:t>
            </a:r>
            <a:endParaRPr lang="en-US" sz="2000" dirty="0" smtClean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r>
              <a:rPr lang="en-US" sz="2000" dirty="0">
                <a:solidFill>
                  <a:srgbClr val="1F497D"/>
                </a:solidFill>
                <a:latin typeface="Sniglet Regular"/>
                <a:cs typeface="Sniglet Regular"/>
              </a:rPr>
              <a:t>	</a:t>
            </a: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2. Display the program state</a:t>
            </a:r>
          </a:p>
          <a:p>
            <a:endParaRPr lang="en-US" sz="2000" dirty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	3. Check for Input from a user</a:t>
            </a:r>
          </a:p>
          <a:p>
            <a:endParaRPr lang="en-US" sz="2000" dirty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	4. Handle inputs and update the program state</a:t>
            </a:r>
          </a:p>
          <a:p>
            <a:endParaRPr lang="en-US" sz="2000" dirty="0" smtClean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r>
              <a:rPr lang="en-US" sz="2000" dirty="0">
                <a:solidFill>
                  <a:srgbClr val="1F497D"/>
                </a:solidFill>
                <a:latin typeface="Sniglet Regular"/>
                <a:cs typeface="Sniglet Regular"/>
              </a:rPr>
              <a:t>5</a:t>
            </a: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. Close the </a:t>
            </a: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program</a:t>
            </a:r>
            <a:endParaRPr lang="en-US" sz="2000" dirty="0" smtClean="0">
              <a:solidFill>
                <a:srgbClr val="1F497D"/>
              </a:solidFill>
              <a:latin typeface="Sniglet Regular"/>
              <a:cs typeface="Snigle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02359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hlinkClick r:id="rId3"/>
          </p:cNvPr>
          <p:cNvSpPr txBox="1"/>
          <p:nvPr/>
        </p:nvSpPr>
        <p:spPr>
          <a:xfrm>
            <a:off x="914400" y="1219200"/>
            <a:ext cx="7239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Here are some excellent resources:</a:t>
            </a:r>
          </a:p>
          <a:p>
            <a:endParaRPr lang="en-US" sz="2000" dirty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pPr algn="ctr"/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Sonar Systems: </a:t>
            </a: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  <a:hlinkClick r:id="rId4"/>
              </a:rPr>
              <a:t>Cocos Tutorial</a:t>
            </a: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 and </a:t>
            </a: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  <a:hlinkClick r:id="rId5"/>
              </a:rPr>
              <a:t>Flappy Bird Tutorial</a:t>
            </a:r>
            <a:endParaRPr lang="en-US" sz="2000" dirty="0" smtClean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endParaRPr lang="en-US" sz="2000" dirty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pPr algn="ctr"/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Nathaniel Weiss: </a:t>
            </a: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  <a:hlinkClick r:id="rId6"/>
              </a:rPr>
              <a:t>Making Songbringer</a:t>
            </a:r>
            <a:endParaRPr lang="en-US" sz="2000" dirty="0" smtClean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pPr algn="ctr"/>
            <a:endParaRPr lang="en-US" sz="2000" dirty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pPr algn="ctr"/>
            <a:r>
              <a:rPr lang="en-US" sz="2000" dirty="0" smtClean="0">
                <a:solidFill>
                  <a:srgbClr val="E46C0A"/>
                </a:solidFill>
                <a:latin typeface="Sniglet Regular"/>
                <a:cs typeface="Sniglet Regular"/>
              </a:rPr>
              <a:t>ProtonU </a:t>
            </a:r>
            <a:r>
              <a:rPr lang="en-US" sz="2000" dirty="0">
                <a:solidFill>
                  <a:srgbClr val="E46C0A"/>
                </a:solidFill>
                <a:latin typeface="Sniglet Regular"/>
                <a:cs typeface="Sniglet Regular"/>
              </a:rPr>
              <a:t>Source Code: </a:t>
            </a:r>
            <a:endParaRPr lang="en-US" sz="2000" dirty="0" smtClean="0">
              <a:solidFill>
                <a:srgbClr val="E46C0A"/>
              </a:solidFill>
              <a:latin typeface="Sniglet Regular"/>
              <a:cs typeface="Sniglet Regular"/>
            </a:endParaRPr>
          </a:p>
          <a:p>
            <a:pPr algn="ctr"/>
            <a:r>
              <a:rPr lang="en-US" sz="2000" dirty="0" smtClean="0">
                <a:solidFill>
                  <a:srgbClr val="E46C0A"/>
                </a:solidFill>
                <a:latin typeface="Sniglet Regular"/>
                <a:cs typeface="Sniglet Regular"/>
              </a:rPr>
              <a:t>https</a:t>
            </a:r>
            <a:r>
              <a:rPr lang="en-US" sz="2000" dirty="0">
                <a:solidFill>
                  <a:srgbClr val="E46C0A"/>
                </a:solidFill>
                <a:latin typeface="Sniglet Regular"/>
                <a:cs typeface="Sniglet Regular"/>
              </a:rPr>
              <a:t>://</a:t>
            </a:r>
            <a:r>
              <a:rPr lang="en-US" sz="2000" dirty="0" err="1">
                <a:solidFill>
                  <a:srgbClr val="E46C0A"/>
                </a:solidFill>
                <a:latin typeface="Sniglet Regular"/>
                <a:cs typeface="Sniglet Regular"/>
              </a:rPr>
              <a:t>github.com</a:t>
            </a:r>
            <a:r>
              <a:rPr lang="en-US" sz="2000" dirty="0">
                <a:solidFill>
                  <a:srgbClr val="E46C0A"/>
                </a:solidFill>
                <a:latin typeface="Sniglet Regular"/>
                <a:cs typeface="Sniglet Regular"/>
              </a:rPr>
              <a:t>/</a:t>
            </a:r>
            <a:r>
              <a:rPr lang="en-US" sz="2000" dirty="0" err="1">
                <a:solidFill>
                  <a:srgbClr val="E46C0A"/>
                </a:solidFill>
                <a:latin typeface="Sniglet Regular"/>
                <a:cs typeface="Sniglet Regular"/>
              </a:rPr>
              <a:t>StephenHugo</a:t>
            </a:r>
            <a:r>
              <a:rPr lang="en-US" sz="2000" dirty="0">
                <a:solidFill>
                  <a:srgbClr val="E46C0A"/>
                </a:solidFill>
                <a:latin typeface="Sniglet Regular"/>
                <a:cs typeface="Sniglet Regular"/>
              </a:rPr>
              <a:t>/</a:t>
            </a:r>
            <a:r>
              <a:rPr lang="en-US" sz="2000" dirty="0" err="1" smtClean="0">
                <a:solidFill>
                  <a:srgbClr val="E46C0A"/>
                </a:solidFill>
                <a:latin typeface="Sniglet Regular"/>
                <a:cs typeface="Sniglet Regular"/>
              </a:rPr>
              <a:t>ProtonU</a:t>
            </a:r>
            <a:endParaRPr lang="en-US" sz="2000" dirty="0" smtClean="0">
              <a:solidFill>
                <a:srgbClr val="E46C0A"/>
              </a:solidFill>
              <a:latin typeface="Sniglet Regular"/>
              <a:cs typeface="Sniglet Regular"/>
            </a:endParaRPr>
          </a:p>
          <a:p>
            <a:pPr algn="ctr"/>
            <a:r>
              <a:rPr lang="en-US" sz="2000" dirty="0">
                <a:solidFill>
                  <a:srgbClr val="E46C0A"/>
                </a:solidFill>
                <a:latin typeface="Sniglet Regular"/>
                <a:cs typeface="Sniglet Regular"/>
              </a:rPr>
              <a:t>https://</a:t>
            </a:r>
            <a:r>
              <a:rPr lang="en-US" sz="2000" dirty="0" err="1">
                <a:solidFill>
                  <a:srgbClr val="E46C0A"/>
                </a:solidFill>
                <a:latin typeface="Sniglet Regular"/>
                <a:cs typeface="Sniglet Regular"/>
              </a:rPr>
              <a:t>github.com</a:t>
            </a:r>
            <a:r>
              <a:rPr lang="en-US" sz="2000" dirty="0">
                <a:solidFill>
                  <a:srgbClr val="E46C0A"/>
                </a:solidFill>
                <a:latin typeface="Sniglet Regular"/>
                <a:cs typeface="Sniglet Regular"/>
              </a:rPr>
              <a:t>/</a:t>
            </a:r>
            <a:r>
              <a:rPr lang="en-US" sz="2000" dirty="0" err="1">
                <a:solidFill>
                  <a:srgbClr val="E46C0A"/>
                </a:solidFill>
                <a:latin typeface="Sniglet Regular"/>
                <a:cs typeface="Sniglet Regular"/>
              </a:rPr>
              <a:t>StephenHugo</a:t>
            </a:r>
            <a:r>
              <a:rPr lang="en-US" sz="2000" dirty="0">
                <a:solidFill>
                  <a:srgbClr val="E46C0A"/>
                </a:solidFill>
                <a:latin typeface="Sniglet Regular"/>
                <a:cs typeface="Sniglet Regular"/>
              </a:rPr>
              <a:t>/</a:t>
            </a:r>
            <a:r>
              <a:rPr lang="en-US" sz="2000" dirty="0" smtClean="0">
                <a:solidFill>
                  <a:srgbClr val="E46C0A"/>
                </a:solidFill>
                <a:latin typeface="Sniglet Regular"/>
                <a:cs typeface="Sniglet Regular"/>
              </a:rPr>
              <a:t>How2App</a:t>
            </a:r>
          </a:p>
          <a:p>
            <a:pPr algn="ctr"/>
            <a:endParaRPr lang="en-US" sz="2000" dirty="0" smtClean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pPr algn="ctr"/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GameDev Community:</a:t>
            </a:r>
            <a:endParaRPr lang="en-US" sz="2000" dirty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pPr algn="ctr"/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  <a:hlinkClick r:id="rId7"/>
              </a:rPr>
              <a:t>Tigsource</a:t>
            </a: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 - </a:t>
            </a: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  <a:hlinkClick r:id="rId8"/>
              </a:rPr>
              <a:t>Game Developers Conference</a:t>
            </a: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 - </a:t>
            </a: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  <a:hlinkClick r:id="rId9"/>
              </a:rPr>
              <a:t>Ludum Dare</a:t>
            </a:r>
            <a:endParaRPr lang="en-US" sz="2000" dirty="0" smtClean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pPr algn="ctr"/>
            <a:endParaRPr lang="en-US" sz="2000" dirty="0" smtClean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pPr algn="ctr"/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  <a:hlinkClick r:id="rId10"/>
              </a:rPr>
              <a:t>Itch</a:t>
            </a: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 – </a:t>
            </a: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  <a:hlinkClick r:id="rId11"/>
              </a:rPr>
              <a:t>Twitch</a:t>
            </a: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 - </a:t>
            </a: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  <a:hlinkClick r:id="rId12"/>
              </a:rPr>
              <a:t>Stack Overflow</a:t>
            </a: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 (advanced)</a:t>
            </a:r>
          </a:p>
          <a:p>
            <a:pPr algn="ctr"/>
            <a:endParaRPr lang="en-US" sz="2000" dirty="0" smtClean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pPr algn="ctr"/>
            <a:r>
              <a:rPr lang="en-US" sz="2000" dirty="0" err="1" smtClean="0">
                <a:solidFill>
                  <a:srgbClr val="1F497D"/>
                </a:solidFill>
                <a:latin typeface="Sniglet Regular"/>
                <a:cs typeface="Sniglet Regular"/>
              </a:rPr>
              <a:t>Reddit</a:t>
            </a: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: </a:t>
            </a: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  <a:hlinkClick r:id="rId13"/>
              </a:rPr>
              <a:t>GameDev</a:t>
            </a: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 </a:t>
            </a: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  <a:hlinkClick r:id="rId14"/>
              </a:rPr>
              <a:t>TrueGameDev</a:t>
            </a:r>
            <a:endParaRPr lang="en-US" sz="2000" dirty="0" smtClean="0">
              <a:solidFill>
                <a:srgbClr val="1F497D"/>
              </a:solidFill>
              <a:latin typeface="Sniglet Regular"/>
              <a:cs typeface="Sniglet Regular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952" y="6022790"/>
            <a:ext cx="2246612" cy="2937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6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99" y="5967167"/>
            <a:ext cx="2134494" cy="71760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221499" y="6354248"/>
            <a:ext cx="8614449" cy="0"/>
          </a:xfrm>
          <a:prstGeom prst="line">
            <a:avLst/>
          </a:prstGeom>
          <a:ln>
            <a:solidFill>
              <a:srgbClr val="0054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371600" y="254000"/>
            <a:ext cx="640080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chemeClr val="tx2"/>
                </a:solidFill>
                <a:latin typeface="Sniglet Regular"/>
                <a:cs typeface="Sniglet Regular"/>
              </a:rPr>
              <a:t>Resources</a:t>
            </a:r>
            <a:endParaRPr lang="en-US" sz="3200" dirty="0" smtClean="0">
              <a:solidFill>
                <a:schemeClr val="tx2"/>
              </a:solidFill>
              <a:latin typeface="Sniglet Regular"/>
              <a:cs typeface="Snigle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69271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4"/>
          <p:cNvSpPr txBox="1">
            <a:spLocks noChangeArrowheads="1"/>
          </p:cNvSpPr>
          <p:nvPr/>
        </p:nvSpPr>
        <p:spPr bwMode="auto">
          <a:xfrm>
            <a:off x="1371600" y="76200"/>
            <a:ext cx="6400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5400" dirty="0" smtClean="0"/>
              <a:t>Thank You!</a:t>
            </a: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914400" y="813376"/>
            <a:ext cx="7315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1600" dirty="0" smtClean="0"/>
              <a:t>Questions?</a:t>
            </a:r>
          </a:p>
        </p:txBody>
      </p:sp>
      <p:pic>
        <p:nvPicPr>
          <p:cNvPr id="6" name="Picture 3" descr="C:\Users\Stephen\Desktop\Stuffs\3727570737_5d1b420d48_z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1400" y="1446212"/>
            <a:ext cx="7035800" cy="464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69761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952" y="6022790"/>
            <a:ext cx="2246612" cy="2937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99" y="5967167"/>
            <a:ext cx="2134494" cy="71760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221499" y="6354248"/>
            <a:ext cx="8614449" cy="0"/>
          </a:xfrm>
          <a:prstGeom prst="line">
            <a:avLst/>
          </a:prstGeom>
          <a:ln>
            <a:solidFill>
              <a:srgbClr val="0054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371600" y="254000"/>
            <a:ext cx="640080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chemeClr val="tx2"/>
                </a:solidFill>
                <a:latin typeface="Sniglet Regular"/>
                <a:cs typeface="Sniglet Regular"/>
              </a:rPr>
              <a:t>Overview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914400"/>
            <a:ext cx="7239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1. Installation</a:t>
            </a:r>
          </a:p>
          <a:p>
            <a:endParaRPr lang="en-US" sz="2000" dirty="0" smtClean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2. Run tests</a:t>
            </a:r>
          </a:p>
          <a:p>
            <a:endParaRPr lang="en-US" sz="2000" dirty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3. Create a new </a:t>
            </a:r>
            <a:r>
              <a:rPr lang="en-US" sz="2000" dirty="0" err="1">
                <a:solidFill>
                  <a:srgbClr val="1F497D"/>
                </a:solidFill>
                <a:latin typeface="Sniglet Regular"/>
                <a:cs typeface="Sniglet Regular"/>
              </a:rPr>
              <a:t>C</a:t>
            </a:r>
            <a:r>
              <a:rPr lang="en-US" sz="2000" dirty="0" err="1" smtClean="0">
                <a:solidFill>
                  <a:srgbClr val="1F497D"/>
                </a:solidFill>
                <a:latin typeface="Sniglet Regular"/>
                <a:cs typeface="Sniglet Regular"/>
              </a:rPr>
              <a:t>ocos</a:t>
            </a: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 project</a:t>
            </a:r>
          </a:p>
          <a:p>
            <a:endParaRPr lang="en-US" sz="2000" dirty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4. Plan the App using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Sniglet Regular"/>
                <a:cs typeface="Sniglet Regular"/>
              </a:rPr>
              <a:t>scene graphs</a:t>
            </a:r>
          </a:p>
          <a:p>
            <a:endParaRPr lang="en-US" sz="2000" dirty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5. Add Graphics, use </a:t>
            </a:r>
            <a:r>
              <a:rPr lang="en-US" sz="2000" dirty="0" smtClean="0">
                <a:solidFill>
                  <a:srgbClr val="E46C0A"/>
                </a:solidFill>
                <a:latin typeface="Sniglet Regular"/>
                <a:cs typeface="Sniglet Regular"/>
              </a:rPr>
              <a:t>scene transitions</a:t>
            </a:r>
          </a:p>
          <a:p>
            <a:endParaRPr lang="en-US" sz="2000" dirty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6. Add </a:t>
            </a:r>
            <a:r>
              <a:rPr lang="en-US" sz="2000" dirty="0" smtClean="0">
                <a:solidFill>
                  <a:srgbClr val="E46C0A"/>
                </a:solidFill>
                <a:latin typeface="Sniglet Regular"/>
                <a:cs typeface="Sniglet Regular"/>
              </a:rPr>
              <a:t>Text</a:t>
            </a: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 and </a:t>
            </a:r>
            <a:r>
              <a:rPr lang="en-US" sz="2000" dirty="0" smtClean="0">
                <a:solidFill>
                  <a:srgbClr val="E46C0A"/>
                </a:solidFill>
                <a:latin typeface="Sniglet Regular"/>
                <a:cs typeface="Sniglet Regular"/>
              </a:rPr>
              <a:t>Listen for User Input</a:t>
            </a:r>
          </a:p>
          <a:p>
            <a:endParaRPr lang="en-US" sz="2000" dirty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7. </a:t>
            </a:r>
            <a:r>
              <a:rPr lang="en-US" sz="2000" dirty="0" smtClean="0">
                <a:solidFill>
                  <a:srgbClr val="E46C0A"/>
                </a:solidFill>
                <a:latin typeface="Sniglet Regular"/>
                <a:cs typeface="Sniglet Regular"/>
              </a:rPr>
              <a:t>Animate Sprites </a:t>
            </a: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and add </a:t>
            </a:r>
            <a:r>
              <a:rPr lang="en-US" sz="2000" dirty="0" smtClean="0">
                <a:solidFill>
                  <a:srgbClr val="E46C0A"/>
                </a:solidFill>
                <a:latin typeface="Sniglet Regular"/>
                <a:cs typeface="Sniglet Regular"/>
              </a:rPr>
              <a:t>Sound</a:t>
            </a:r>
          </a:p>
          <a:p>
            <a:endParaRPr lang="en-US" sz="2000" dirty="0">
              <a:solidFill>
                <a:srgbClr val="E46C0A"/>
              </a:solidFill>
              <a:latin typeface="Sniglet Regular"/>
              <a:cs typeface="Sniglet Regular"/>
            </a:endParaRPr>
          </a:p>
          <a:p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8. Compile and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Sniglet Regular"/>
                <a:cs typeface="Sniglet Regular"/>
              </a:rPr>
              <a:t>Run the App</a:t>
            </a:r>
          </a:p>
        </p:txBody>
      </p:sp>
    </p:spTree>
    <p:extLst>
      <p:ext uri="{BB962C8B-B14F-4D97-AF65-F5344CB8AC3E}">
        <p14:creationId xmlns:p14="http://schemas.microsoft.com/office/powerpoint/2010/main" val="1910771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4400" y="4572000"/>
            <a:ext cx="6705600" cy="1066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952" y="6022790"/>
            <a:ext cx="2246612" cy="2937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99" y="5967167"/>
            <a:ext cx="2134494" cy="71760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221499" y="6354248"/>
            <a:ext cx="8614449" cy="0"/>
          </a:xfrm>
          <a:prstGeom prst="line">
            <a:avLst/>
          </a:prstGeom>
          <a:ln>
            <a:solidFill>
              <a:srgbClr val="0054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371600" y="254000"/>
            <a:ext cx="640080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chemeClr val="tx2"/>
                </a:solidFill>
                <a:latin typeface="Sniglet Regular"/>
                <a:cs typeface="Sniglet Regular"/>
              </a:rPr>
              <a:t>1. Installation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1219200"/>
            <a:ext cx="7239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Here’s what we need (</a:t>
            </a: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  <a:hlinkClick r:id="rId5"/>
              </a:rPr>
              <a:t>Instructions!</a:t>
            </a: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):</a:t>
            </a:r>
          </a:p>
          <a:p>
            <a:endParaRPr lang="en-US" sz="2000" dirty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pPr marL="342900" indent="-342900">
              <a:buFont typeface="Wingdings" charset="2"/>
              <a:buChar char="§"/>
            </a:pP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  <a:hlinkClick r:id="rId6"/>
              </a:rPr>
              <a:t>xco</a:t>
            </a: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  <a:hlinkClick r:id="rId7"/>
              </a:rPr>
              <a:t>d</a:t>
            </a: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  <a:hlinkClick r:id="rId6"/>
              </a:rPr>
              <a:t>e</a:t>
            </a: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 + </a:t>
            </a: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  <a:hlinkClick r:id="rId8"/>
              </a:rPr>
              <a:t>command line tools</a:t>
            </a: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 (Use Visual Studio on Windows)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  <a:hlinkClick r:id="rId9"/>
              </a:rPr>
              <a:t>Cocos2d-x </a:t>
            </a: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another thing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  <a:hlinkClick r:id="rId10"/>
              </a:rPr>
              <a:t>Python 2.7.x</a:t>
            </a: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 (not 3.x.x)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  <a:hlinkClick r:id="rId11"/>
              </a:rPr>
              <a:t>ANT</a:t>
            </a:r>
            <a:endParaRPr lang="en-US" sz="2000" dirty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pPr marL="342900" indent="-342900">
              <a:buFont typeface="Wingdings" charset="2"/>
              <a:buChar char="§"/>
            </a:pP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  <a:hlinkClick r:id="rId12"/>
              </a:rPr>
              <a:t>Android SDK</a:t>
            </a: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 (just get the command line tools)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  <a:hlinkClick r:id="rId13"/>
              </a:rPr>
              <a:t>Android NDK</a:t>
            </a: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 (also need </a:t>
            </a:r>
            <a:r>
              <a:rPr lang="en-US" sz="2000" dirty="0" err="1" smtClean="0">
                <a:solidFill>
                  <a:srgbClr val="1F497D"/>
                </a:solidFill>
                <a:latin typeface="Sniglet Regular"/>
                <a:cs typeface="Sniglet Regular"/>
              </a:rPr>
              <a:t>cygwin</a:t>
            </a: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 on Windows)</a:t>
            </a:r>
          </a:p>
          <a:p>
            <a:pPr marL="342900" indent="-342900">
              <a:buFont typeface="Wingdings" charset="2"/>
              <a:buChar char="§"/>
            </a:pPr>
            <a:endParaRPr lang="en-US" sz="2000" dirty="0" smtClean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Then, in the terminal:</a:t>
            </a:r>
            <a:endParaRPr lang="en-US" sz="2000" dirty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endParaRPr lang="en-US" sz="2000" dirty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r>
              <a:rPr lang="en-US" sz="2000" dirty="0">
                <a:solidFill>
                  <a:srgbClr val="1F497D"/>
                </a:solidFill>
                <a:latin typeface="Sniglet Regular"/>
                <a:cs typeface="Sniglet Regular"/>
              </a:rPr>
              <a:t>$</a:t>
            </a: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 cd cocos2d-x</a:t>
            </a:r>
            <a:b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</a:b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$ python </a:t>
            </a:r>
            <a:r>
              <a:rPr lang="en-US" sz="2000" dirty="0" err="1" smtClean="0">
                <a:solidFill>
                  <a:srgbClr val="1F497D"/>
                </a:solidFill>
                <a:latin typeface="Sniglet Regular"/>
                <a:cs typeface="Sniglet Regular"/>
              </a:rPr>
              <a:t>setup.py</a:t>
            </a:r>
            <a:endParaRPr lang="en-US" sz="2000" dirty="0" smtClean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$ source Users/username/.</a:t>
            </a:r>
            <a:r>
              <a:rPr lang="en-US" sz="2000" dirty="0" err="1" smtClean="0">
                <a:solidFill>
                  <a:srgbClr val="1F497D"/>
                </a:solidFill>
                <a:latin typeface="Sniglet Regular"/>
                <a:cs typeface="Sniglet Regular"/>
              </a:rPr>
              <a:t>bash_profile</a:t>
            </a:r>
            <a:endParaRPr lang="en-US" sz="2000" dirty="0">
              <a:solidFill>
                <a:srgbClr val="1F497D"/>
              </a:solidFill>
              <a:latin typeface="Sniglet Regular"/>
              <a:cs typeface="Snigle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71871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14400" y="1219200"/>
            <a:ext cx="7239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E46C0A"/>
                </a:solidFill>
                <a:latin typeface="Sniglet Regular"/>
                <a:cs typeface="Sniglet Regular"/>
              </a:rPr>
              <a:t>Goal: </a:t>
            </a: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Load the prebuilt </a:t>
            </a:r>
            <a:r>
              <a:rPr lang="en-US" sz="2000" dirty="0" err="1" smtClean="0">
                <a:solidFill>
                  <a:srgbClr val="1F497D"/>
                </a:solidFill>
                <a:latin typeface="Sniglet Regular"/>
                <a:cs typeface="Sniglet Regular"/>
              </a:rPr>
              <a:t>c++</a:t>
            </a: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 tests for Mac into Xcode and make sure everything runs smoothly</a:t>
            </a:r>
          </a:p>
          <a:p>
            <a:endParaRPr lang="en-US" sz="2000" dirty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pPr marL="342900" indent="-342900">
              <a:buFont typeface="Wingdings" charset="2"/>
              <a:buChar char="§"/>
            </a:pP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Cocos2d-x/build/cocos2d_tests.xcodeproj</a:t>
            </a:r>
          </a:p>
          <a:p>
            <a:pPr marL="342900" indent="-342900">
              <a:buFont typeface="Wingdings" charset="2"/>
              <a:buChar char="§"/>
            </a:pPr>
            <a:endParaRPr lang="en-US" sz="2000" dirty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pPr marL="342900" indent="-342900">
              <a:buFont typeface="Wingdings" charset="2"/>
              <a:buChar char="§"/>
            </a:pP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Xcode &gt; Preferences &gt; Text Editing &gt; Line numbers </a:t>
            </a:r>
            <a:r>
              <a:rPr lang="en-US" sz="2000" dirty="0" smtClean="0">
                <a:solidFill>
                  <a:srgbClr val="1F497D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</a:p>
          <a:p>
            <a:pPr marL="342900" indent="-342900">
              <a:buFont typeface="Wingdings" charset="2"/>
              <a:buChar char="§"/>
            </a:pPr>
            <a:endParaRPr lang="en-US" sz="2000" dirty="0">
              <a:solidFill>
                <a:srgbClr val="1F497D"/>
              </a:solidFill>
              <a:latin typeface="Zapf Dingbats"/>
              <a:ea typeface="Zapf Dingbats"/>
              <a:cs typeface="Zapf Dingbats"/>
              <a:sym typeface="Zapf Dingbats"/>
            </a:endParaRPr>
          </a:p>
          <a:p>
            <a:pPr marL="342900" indent="-342900">
              <a:buFont typeface="Wingdings" charset="2"/>
              <a:buChar char="§"/>
            </a:pP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Product &gt; Scheme &gt; </a:t>
            </a:r>
            <a:r>
              <a:rPr lang="en-US" sz="2000" dirty="0" err="1" smtClean="0">
                <a:solidFill>
                  <a:srgbClr val="1F497D"/>
                </a:solidFill>
                <a:latin typeface="Sniglet Regular"/>
                <a:cs typeface="Sniglet Regular"/>
              </a:rPr>
              <a:t>cpp</a:t>
            </a: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-tests Mac</a:t>
            </a:r>
          </a:p>
          <a:p>
            <a:pPr marL="342900" indent="-342900">
              <a:buFont typeface="Wingdings" charset="2"/>
              <a:buChar char="§"/>
            </a:pPr>
            <a:endParaRPr lang="en-US" sz="2000" dirty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pPr marL="342900" indent="-342900">
              <a:buFont typeface="Wingdings" charset="2"/>
              <a:buChar char="§"/>
            </a:pP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Product &gt; Destination &gt; My Mac</a:t>
            </a:r>
          </a:p>
          <a:p>
            <a:pPr marL="342900" indent="-342900">
              <a:buFont typeface="Wingdings" charset="2"/>
              <a:buChar char="§"/>
            </a:pPr>
            <a:endParaRPr lang="en-US" sz="2000" dirty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pPr marL="342900" indent="-342900">
              <a:buFont typeface="Wingdings" charset="2"/>
              <a:buChar char="§"/>
            </a:pP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Hit ‘Play’ button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952" y="6022790"/>
            <a:ext cx="2246612" cy="2937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99" y="5967167"/>
            <a:ext cx="2134494" cy="71760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221499" y="6354248"/>
            <a:ext cx="8614449" cy="0"/>
          </a:xfrm>
          <a:prstGeom prst="line">
            <a:avLst/>
          </a:prstGeom>
          <a:ln>
            <a:solidFill>
              <a:srgbClr val="0054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371600" y="254000"/>
            <a:ext cx="640080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Sniglet Regular"/>
                <a:cs typeface="Sniglet Regular"/>
              </a:rPr>
              <a:t>2</a:t>
            </a:r>
            <a:r>
              <a:rPr lang="en-US" sz="3200" dirty="0" smtClean="0">
                <a:solidFill>
                  <a:schemeClr val="tx2"/>
                </a:solidFill>
                <a:latin typeface="Sniglet Regular"/>
                <a:cs typeface="Sniglet Regular"/>
              </a:rPr>
              <a:t>. Running Tests</a:t>
            </a:r>
          </a:p>
        </p:txBody>
      </p:sp>
    </p:spTree>
    <p:extLst>
      <p:ext uri="{BB962C8B-B14F-4D97-AF65-F5344CB8AC3E}">
        <p14:creationId xmlns:p14="http://schemas.microsoft.com/office/powerpoint/2010/main" val="4241181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4400" y="2426642"/>
            <a:ext cx="72390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952" y="6022790"/>
            <a:ext cx="2246612" cy="2937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99" y="5967167"/>
            <a:ext cx="2134494" cy="71760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221499" y="6354248"/>
            <a:ext cx="8614449" cy="0"/>
          </a:xfrm>
          <a:prstGeom prst="line">
            <a:avLst/>
          </a:prstGeom>
          <a:ln>
            <a:solidFill>
              <a:srgbClr val="0054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371600" y="254000"/>
            <a:ext cx="640080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Sniglet Regular"/>
                <a:cs typeface="Sniglet Regular"/>
              </a:rPr>
              <a:t>3</a:t>
            </a:r>
            <a:r>
              <a:rPr lang="en-US" sz="3200" dirty="0" smtClean="0">
                <a:solidFill>
                  <a:schemeClr val="tx2"/>
                </a:solidFill>
                <a:latin typeface="Sniglet Regular"/>
                <a:cs typeface="Sniglet Regular"/>
              </a:rPr>
              <a:t>. Create a new </a:t>
            </a:r>
            <a:r>
              <a:rPr lang="en-US" sz="3200" dirty="0" err="1">
                <a:solidFill>
                  <a:schemeClr val="tx2"/>
                </a:solidFill>
                <a:latin typeface="Sniglet Regular"/>
                <a:cs typeface="Sniglet Regular"/>
              </a:rPr>
              <a:t>C</a:t>
            </a:r>
            <a:r>
              <a:rPr lang="en-US" sz="3200" dirty="0" err="1" smtClean="0">
                <a:solidFill>
                  <a:schemeClr val="tx2"/>
                </a:solidFill>
                <a:latin typeface="Sniglet Regular"/>
                <a:cs typeface="Sniglet Regular"/>
              </a:rPr>
              <a:t>ocos</a:t>
            </a:r>
            <a:r>
              <a:rPr lang="en-US" sz="3200" dirty="0" smtClean="0">
                <a:solidFill>
                  <a:schemeClr val="tx2"/>
                </a:solidFill>
                <a:latin typeface="Sniglet Regular"/>
                <a:cs typeface="Sniglet Regular"/>
              </a:rPr>
              <a:t> project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1219200"/>
            <a:ext cx="7239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E46C0A"/>
                </a:solidFill>
                <a:latin typeface="Sniglet Regular"/>
                <a:cs typeface="Sniglet Regular"/>
              </a:rPr>
              <a:t>Goal: </a:t>
            </a: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Have </a:t>
            </a:r>
            <a:r>
              <a:rPr lang="en-US" sz="2000" dirty="0" err="1" smtClean="0">
                <a:solidFill>
                  <a:srgbClr val="1F497D"/>
                </a:solidFill>
                <a:latin typeface="Sniglet Regular"/>
                <a:cs typeface="Sniglet Regular"/>
              </a:rPr>
              <a:t>cocos</a:t>
            </a: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 set up a new project for our App</a:t>
            </a:r>
          </a:p>
          <a:p>
            <a:pPr marL="342900" indent="-342900">
              <a:buFont typeface="Wingdings" charset="2"/>
              <a:buChar char="§"/>
            </a:pPr>
            <a:endParaRPr lang="en-US" sz="2000" dirty="0" smtClean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In the terminal:</a:t>
            </a:r>
            <a:endParaRPr lang="en-US" sz="2000" dirty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endParaRPr lang="en-US" sz="2000" dirty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r>
              <a:rPr lang="en-US" sz="2000" dirty="0">
                <a:solidFill>
                  <a:srgbClr val="1F497D"/>
                </a:solidFill>
                <a:latin typeface="Sniglet Regular"/>
                <a:cs typeface="Sniglet Regular"/>
              </a:rPr>
              <a:t>$ </a:t>
            </a:r>
            <a:r>
              <a:rPr lang="en-US" sz="2000" dirty="0" err="1">
                <a:solidFill>
                  <a:srgbClr val="1F497D"/>
                </a:solidFill>
                <a:latin typeface="Sniglet Regular"/>
                <a:cs typeface="Sniglet Regular"/>
              </a:rPr>
              <a:t>cocos</a:t>
            </a:r>
            <a:r>
              <a:rPr lang="en-US" sz="2000" dirty="0">
                <a:solidFill>
                  <a:srgbClr val="1F497D"/>
                </a:solidFill>
                <a:latin typeface="Sniglet Regular"/>
                <a:cs typeface="Sniglet Regular"/>
              </a:rPr>
              <a:t> new </a:t>
            </a:r>
            <a:r>
              <a:rPr lang="en-US" sz="2000" dirty="0" err="1" smtClean="0">
                <a:solidFill>
                  <a:srgbClr val="1F497D"/>
                </a:solidFill>
                <a:latin typeface="Sniglet Regular"/>
                <a:cs typeface="Sniglet Regular"/>
              </a:rPr>
              <a:t>projectname</a:t>
            </a: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 </a:t>
            </a:r>
            <a:r>
              <a:rPr lang="en-US" sz="2000" dirty="0">
                <a:solidFill>
                  <a:srgbClr val="1F497D"/>
                </a:solidFill>
                <a:latin typeface="Sniglet Regular"/>
                <a:cs typeface="Sniglet Regular"/>
              </a:rPr>
              <a:t>-p </a:t>
            </a:r>
            <a:r>
              <a:rPr lang="en-US" sz="2000" dirty="0" err="1" smtClean="0">
                <a:solidFill>
                  <a:srgbClr val="1F497D"/>
                </a:solidFill>
                <a:latin typeface="Sniglet Regular"/>
                <a:cs typeface="Sniglet Regular"/>
              </a:rPr>
              <a:t>com.bundle.identifier</a:t>
            </a: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 </a:t>
            </a:r>
            <a:r>
              <a:rPr lang="en-US" sz="2000" dirty="0">
                <a:solidFill>
                  <a:srgbClr val="1F497D"/>
                </a:solidFill>
                <a:latin typeface="Sniglet Regular"/>
                <a:cs typeface="Sniglet Regular"/>
              </a:rPr>
              <a:t>-l </a:t>
            </a:r>
            <a:r>
              <a:rPr lang="en-US" sz="2000" dirty="0" err="1">
                <a:solidFill>
                  <a:srgbClr val="1F497D"/>
                </a:solidFill>
                <a:latin typeface="Sniglet Regular"/>
                <a:cs typeface="Sniglet Regular"/>
              </a:rPr>
              <a:t>cpp</a:t>
            </a:r>
            <a:r>
              <a:rPr lang="en-US" sz="2000" dirty="0">
                <a:solidFill>
                  <a:srgbClr val="1F497D"/>
                </a:solidFill>
                <a:latin typeface="Sniglet Regular"/>
                <a:cs typeface="Sniglet Regular"/>
              </a:rPr>
              <a:t> -d </a:t>
            </a:r>
            <a:endParaRPr lang="en-US" sz="2000" dirty="0" smtClean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~/directory</a:t>
            </a:r>
          </a:p>
          <a:p>
            <a:endParaRPr lang="en-US" sz="2000" dirty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pPr marL="342900" indent="-342900">
              <a:buFont typeface="Wingdings" charset="2"/>
              <a:buChar char="§"/>
            </a:pPr>
            <a:r>
              <a:rPr lang="en-US" sz="2000" dirty="0" err="1" smtClean="0">
                <a:solidFill>
                  <a:srgbClr val="1F497D"/>
                </a:solidFill>
                <a:latin typeface="Sniglet Regular"/>
                <a:cs typeface="Sniglet Regular"/>
              </a:rPr>
              <a:t>Projectname</a:t>
            </a: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/</a:t>
            </a:r>
            <a:r>
              <a:rPr lang="en-US" sz="2000" dirty="0" err="1" smtClean="0">
                <a:solidFill>
                  <a:srgbClr val="1F497D"/>
                </a:solidFill>
                <a:latin typeface="Sniglet Regular"/>
                <a:cs typeface="Sniglet Regular"/>
              </a:rPr>
              <a:t>proj.ios_mac</a:t>
            </a: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/</a:t>
            </a:r>
            <a:r>
              <a:rPr lang="en-US" sz="2000" dirty="0" err="1" smtClean="0">
                <a:solidFill>
                  <a:srgbClr val="1F497D"/>
                </a:solidFill>
                <a:latin typeface="Sniglet Regular"/>
                <a:cs typeface="Sniglet Regular"/>
              </a:rPr>
              <a:t>projectname.xcodeproj</a:t>
            </a:r>
            <a:endParaRPr lang="en-US" sz="2000" dirty="0" smtClean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endParaRPr lang="en-US" sz="2000" dirty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pPr marL="342900" indent="-342900">
              <a:buFont typeface="Wingdings" charset="2"/>
              <a:buChar char="§"/>
            </a:pPr>
            <a:r>
              <a:rPr lang="en-US" sz="2000" dirty="0">
                <a:solidFill>
                  <a:srgbClr val="1F497D"/>
                </a:solidFill>
                <a:latin typeface="Sniglet Regular"/>
                <a:cs typeface="Sniglet Regular"/>
              </a:rPr>
              <a:t>Product &gt; Scheme &gt; </a:t>
            </a:r>
            <a:r>
              <a:rPr lang="en-US" sz="2000" dirty="0" err="1" smtClean="0">
                <a:solidFill>
                  <a:srgbClr val="1F497D"/>
                </a:solidFill>
                <a:latin typeface="Sniglet Regular"/>
                <a:cs typeface="Sniglet Regular"/>
              </a:rPr>
              <a:t>projectname</a:t>
            </a: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-desktop</a:t>
            </a:r>
            <a:endParaRPr lang="en-US" sz="2000" dirty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pPr marL="342900" indent="-342900">
              <a:buFont typeface="Wingdings" charset="2"/>
              <a:buChar char="§"/>
            </a:pPr>
            <a:endParaRPr lang="en-US" sz="2000" dirty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pPr marL="342900" indent="-342900">
              <a:buFont typeface="Wingdings" charset="2"/>
              <a:buChar char="§"/>
            </a:pPr>
            <a:r>
              <a:rPr lang="en-US" sz="2000" dirty="0">
                <a:solidFill>
                  <a:srgbClr val="1F497D"/>
                </a:solidFill>
                <a:latin typeface="Sniglet Regular"/>
                <a:cs typeface="Sniglet Regular"/>
              </a:rPr>
              <a:t>Product &gt; Destination &gt; My Mac</a:t>
            </a:r>
          </a:p>
          <a:p>
            <a:pPr marL="342900" indent="-342900">
              <a:buFont typeface="Wingdings" charset="2"/>
              <a:buChar char="§"/>
            </a:pPr>
            <a:endParaRPr lang="en-US" sz="2000" dirty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pPr marL="342900" indent="-342900">
              <a:buFont typeface="Wingdings" charset="2"/>
              <a:buChar char="§"/>
            </a:pPr>
            <a:r>
              <a:rPr lang="en-US" sz="2000" dirty="0">
                <a:solidFill>
                  <a:srgbClr val="1F497D"/>
                </a:solidFill>
                <a:latin typeface="Sniglet Regular"/>
                <a:cs typeface="Sniglet Regular"/>
              </a:rPr>
              <a:t>Hit ‘Play’ button</a:t>
            </a:r>
          </a:p>
          <a:p>
            <a:endParaRPr lang="en-US" sz="2000" dirty="0">
              <a:solidFill>
                <a:srgbClr val="1F497D"/>
              </a:solidFill>
              <a:latin typeface="Sniglet Regular"/>
              <a:cs typeface="Snigle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475864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14400" y="1219200"/>
            <a:ext cx="723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E46C0A"/>
                </a:solidFill>
                <a:latin typeface="Sniglet Regular"/>
                <a:cs typeface="Sniglet Regular"/>
              </a:rPr>
              <a:t>Goal: </a:t>
            </a: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Determine how a user will see and experience the information in your App, and organize the code to work one scene at a time.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952" y="6022790"/>
            <a:ext cx="2246612" cy="2937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99" y="5967167"/>
            <a:ext cx="2134494" cy="71760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221499" y="6354248"/>
            <a:ext cx="8614449" cy="0"/>
          </a:xfrm>
          <a:prstGeom prst="line">
            <a:avLst/>
          </a:prstGeom>
          <a:ln>
            <a:solidFill>
              <a:srgbClr val="0054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371600" y="254000"/>
            <a:ext cx="640080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Sniglet Regular"/>
                <a:cs typeface="Sniglet Regular"/>
              </a:rPr>
              <a:t>4</a:t>
            </a:r>
            <a:r>
              <a:rPr lang="en-US" sz="3200" dirty="0" smtClean="0">
                <a:solidFill>
                  <a:schemeClr val="tx2"/>
                </a:solidFill>
                <a:latin typeface="Sniglet Regular"/>
                <a:cs typeface="Sniglet Regular"/>
              </a:rPr>
              <a:t>. Plan the App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24000" y="3124200"/>
            <a:ext cx="1219200" cy="457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1F497D"/>
                </a:solidFill>
              </a:rPr>
              <a:t>Scene 1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48000" y="3124200"/>
            <a:ext cx="1219200" cy="457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1F497D"/>
                </a:solidFill>
              </a:rPr>
              <a:t>Scene 2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572000" y="3124200"/>
            <a:ext cx="1219200" cy="457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1F497D"/>
                </a:solidFill>
              </a:rPr>
              <a:t>Scene 3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096000" y="3124200"/>
            <a:ext cx="1219200" cy="457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1F497D"/>
                </a:solidFill>
              </a:rPr>
              <a:t>Scene 4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81000" y="2438400"/>
            <a:ext cx="1219200" cy="457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1F497D"/>
                </a:solidFill>
              </a:rPr>
              <a:t>Director</a:t>
            </a:r>
            <a:endParaRPr lang="en-US" b="1" dirty="0">
              <a:solidFill>
                <a:srgbClr val="1F497D"/>
              </a:solidFill>
            </a:endParaRPr>
          </a:p>
        </p:txBody>
      </p:sp>
      <p:cxnSp>
        <p:nvCxnSpPr>
          <p:cNvPr id="13" name="Straight Connector 12"/>
          <p:cNvCxnSpPr>
            <a:stCxn id="12" idx="3"/>
          </p:cNvCxnSpPr>
          <p:nvPr/>
        </p:nvCxnSpPr>
        <p:spPr>
          <a:xfrm>
            <a:off x="1600200" y="2667000"/>
            <a:ext cx="51054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0"/>
          </p:cNvCxnSpPr>
          <p:nvPr/>
        </p:nvCxnSpPr>
        <p:spPr>
          <a:xfrm flipV="1">
            <a:off x="2133600" y="2667000"/>
            <a:ext cx="0" cy="4572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57600" y="2667000"/>
            <a:ext cx="0" cy="4572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181600" y="2667000"/>
            <a:ext cx="0" cy="4572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6705600" y="2667000"/>
            <a:ext cx="0" cy="4572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38200" y="3962400"/>
            <a:ext cx="1676400" cy="52322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Background Image</a:t>
            </a:r>
          </a:p>
          <a:p>
            <a:pPr algn="ctr"/>
            <a:r>
              <a:rPr lang="en-US" sz="1400" dirty="0">
                <a:solidFill>
                  <a:schemeClr val="tx2"/>
                </a:solidFill>
              </a:rPr>
              <a:t>Scene Transition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67000" y="3962400"/>
            <a:ext cx="1676400" cy="95410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E46C0A"/>
                </a:solidFill>
              </a:rPr>
              <a:t>Background </a:t>
            </a:r>
            <a:r>
              <a:rPr lang="en-US" sz="1400" dirty="0" smtClean="0">
                <a:solidFill>
                  <a:srgbClr val="E46C0A"/>
                </a:solidFill>
              </a:rPr>
              <a:t>Image</a:t>
            </a:r>
          </a:p>
          <a:p>
            <a:pPr algn="ctr"/>
            <a:r>
              <a:rPr lang="en-US" sz="1400" dirty="0" smtClean="0">
                <a:solidFill>
                  <a:srgbClr val="E46C0A"/>
                </a:solidFill>
              </a:rPr>
              <a:t>Text</a:t>
            </a:r>
          </a:p>
          <a:p>
            <a:pPr algn="ctr"/>
            <a:r>
              <a:rPr lang="en-US" sz="1400" dirty="0" smtClean="0">
                <a:solidFill>
                  <a:srgbClr val="E46C0A"/>
                </a:solidFill>
              </a:rPr>
              <a:t>Menu</a:t>
            </a:r>
          </a:p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Scene Transition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95800" y="3972580"/>
            <a:ext cx="1676400" cy="95410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E46C0A"/>
                </a:solidFill>
              </a:rPr>
              <a:t>Background </a:t>
            </a:r>
            <a:r>
              <a:rPr lang="en-US" sz="1400" dirty="0" smtClean="0">
                <a:solidFill>
                  <a:srgbClr val="E46C0A"/>
                </a:solidFill>
              </a:rPr>
              <a:t>Image</a:t>
            </a:r>
          </a:p>
          <a:p>
            <a:pPr algn="ctr"/>
            <a:r>
              <a:rPr lang="en-US" sz="1400" dirty="0" smtClean="0">
                <a:solidFill>
                  <a:srgbClr val="E46C0A"/>
                </a:solidFill>
              </a:rPr>
              <a:t>Text</a:t>
            </a:r>
          </a:p>
          <a:p>
            <a:pPr algn="ctr"/>
            <a:r>
              <a:rPr lang="en-US" sz="1400" dirty="0" smtClean="0">
                <a:solidFill>
                  <a:srgbClr val="1F497D"/>
                </a:solidFill>
              </a:rPr>
              <a:t>Listener</a:t>
            </a:r>
          </a:p>
          <a:p>
            <a:pPr algn="ctr"/>
            <a:r>
              <a:rPr lang="en-US" sz="1400" dirty="0">
                <a:solidFill>
                  <a:schemeClr val="tx2"/>
                </a:solidFill>
              </a:rPr>
              <a:t>Scene </a:t>
            </a:r>
            <a:r>
              <a:rPr lang="en-US" sz="1400" dirty="0" smtClean="0">
                <a:solidFill>
                  <a:schemeClr val="tx2"/>
                </a:solidFill>
              </a:rPr>
              <a:t>Transition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24600" y="3962400"/>
            <a:ext cx="1676400" cy="1600438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E46C0A"/>
                </a:solidFill>
              </a:rPr>
              <a:t>Background Image</a:t>
            </a:r>
          </a:p>
          <a:p>
            <a:r>
              <a:rPr lang="en-US" sz="1400" dirty="0" smtClean="0">
                <a:solidFill>
                  <a:srgbClr val="E46C0A"/>
                </a:solidFill>
              </a:rPr>
              <a:t>Text</a:t>
            </a:r>
          </a:p>
          <a:p>
            <a:r>
              <a:rPr lang="en-US" sz="1400" dirty="0" smtClean="0">
                <a:solidFill>
                  <a:srgbClr val="E46C0A"/>
                </a:solidFill>
              </a:rPr>
              <a:t>Sprite</a:t>
            </a:r>
          </a:p>
          <a:p>
            <a:r>
              <a:rPr lang="en-US" sz="1400" dirty="0" smtClean="0">
                <a:solidFill>
                  <a:srgbClr val="1F497D"/>
                </a:solidFill>
              </a:rPr>
              <a:t>Listener</a:t>
            </a:r>
          </a:p>
          <a:p>
            <a:r>
              <a:rPr lang="en-US" sz="1400" dirty="0" smtClean="0">
                <a:solidFill>
                  <a:srgbClr val="E46C0A"/>
                </a:solidFill>
              </a:rPr>
              <a:t>Music</a:t>
            </a:r>
          </a:p>
          <a:p>
            <a:r>
              <a:rPr lang="en-US" sz="1400" dirty="0" smtClean="0">
                <a:solidFill>
                  <a:srgbClr val="E46C0A"/>
                </a:solidFill>
              </a:rPr>
              <a:t>Sound Effects</a:t>
            </a:r>
          </a:p>
          <a:p>
            <a:r>
              <a:rPr lang="en-US" sz="1400" dirty="0">
                <a:solidFill>
                  <a:schemeClr val="tx2"/>
                </a:solidFill>
              </a:rPr>
              <a:t>Scene </a:t>
            </a:r>
            <a:r>
              <a:rPr lang="en-US" sz="1400" dirty="0" smtClean="0">
                <a:solidFill>
                  <a:schemeClr val="tx2"/>
                </a:solidFill>
              </a:rPr>
              <a:t>Transition</a:t>
            </a:r>
            <a:endParaRPr lang="en-US" sz="1400" dirty="0">
              <a:solidFill>
                <a:schemeClr val="tx2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1676400" y="3581400"/>
            <a:ext cx="0" cy="3810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352800" y="3581400"/>
            <a:ext cx="0" cy="3810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486400" y="3581400"/>
            <a:ext cx="0" cy="3810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7162800" y="3581400"/>
            <a:ext cx="0" cy="3810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38200" y="5181600"/>
            <a:ext cx="3810000" cy="36933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Create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resources.h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+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script.txt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5-Point Star 14"/>
          <p:cNvSpPr/>
          <p:nvPr/>
        </p:nvSpPr>
        <p:spPr>
          <a:xfrm>
            <a:off x="9525000" y="1752600"/>
            <a:ext cx="685800" cy="609600"/>
          </a:xfrm>
          <a:prstGeom prst="star5">
            <a:avLst>
              <a:gd name="adj" fmla="val 28403"/>
              <a:gd name="hf" fmla="val 105146"/>
              <a:gd name="vf" fmla="val 11055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76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14400" y="3657600"/>
            <a:ext cx="7239000" cy="1905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14400" y="1219200"/>
            <a:ext cx="72390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E46C0A"/>
                </a:solidFill>
                <a:latin typeface="Sniglet Regular"/>
                <a:cs typeface="Sniglet Regular"/>
              </a:rPr>
              <a:t>Goal: </a:t>
            </a:r>
            <a:r>
              <a:rPr lang="en-US" sz="16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See something on the screen and switch to the next scene in the App.</a:t>
            </a:r>
          </a:p>
          <a:p>
            <a:endParaRPr lang="en-US" sz="1600" dirty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r>
              <a:rPr lang="en-US" sz="16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Drag </a:t>
            </a:r>
            <a:r>
              <a:rPr lang="en-US" sz="1600" dirty="0" err="1" smtClean="0">
                <a:solidFill>
                  <a:srgbClr val="FF0000"/>
                </a:solidFill>
                <a:latin typeface="Sniglet Regular"/>
                <a:cs typeface="Sniglet Regular"/>
              </a:rPr>
              <a:t>ResourceDefinitions.h</a:t>
            </a:r>
            <a:r>
              <a:rPr lang="en-US" sz="16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, </a:t>
            </a:r>
            <a:r>
              <a:rPr lang="en-US" sz="1600" dirty="0" smtClean="0">
                <a:solidFill>
                  <a:schemeClr val="accent6"/>
                </a:solidFill>
                <a:latin typeface="Sniglet Regular"/>
                <a:cs typeface="Sniglet Regular"/>
              </a:rPr>
              <a:t>Scene1.h</a:t>
            </a:r>
            <a:r>
              <a:rPr lang="en-US" sz="16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 and Scene1.cpp into the </a:t>
            </a:r>
            <a:r>
              <a:rPr lang="en-US" sz="1600" dirty="0" err="1" smtClean="0">
                <a:solidFill>
                  <a:srgbClr val="1F497D"/>
                </a:solidFill>
                <a:latin typeface="Sniglet Regular"/>
                <a:cs typeface="Sniglet Regular"/>
              </a:rPr>
              <a:t>xcode</a:t>
            </a:r>
            <a:r>
              <a:rPr lang="en-US" sz="16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 project</a:t>
            </a:r>
            <a:br>
              <a:rPr lang="en-US" sz="1600" dirty="0" smtClean="0">
                <a:solidFill>
                  <a:srgbClr val="1F497D"/>
                </a:solidFill>
                <a:latin typeface="Sniglet Regular"/>
                <a:cs typeface="Sniglet Regular"/>
              </a:rPr>
            </a:br>
            <a:r>
              <a:rPr lang="en-US" sz="1600" dirty="0" smtClean="0">
                <a:solidFill>
                  <a:srgbClr val="1F497D"/>
                </a:solidFill>
                <a:latin typeface="Sniglet Regular"/>
                <a:cs typeface="Sniglet Regular"/>
              </a:rPr>
              <a:t/>
            </a:r>
            <a:br>
              <a:rPr lang="en-US" sz="1600" dirty="0" smtClean="0">
                <a:solidFill>
                  <a:srgbClr val="1F497D"/>
                </a:solidFill>
                <a:latin typeface="Sniglet Regular"/>
                <a:cs typeface="Sniglet Regular"/>
              </a:rPr>
            </a:br>
            <a:r>
              <a:rPr lang="en-US" sz="16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#include “Scene1.h” in </a:t>
            </a:r>
            <a:r>
              <a:rPr lang="en-US" sz="1600" dirty="0" err="1" smtClean="0">
                <a:solidFill>
                  <a:srgbClr val="1F497D"/>
                </a:solidFill>
                <a:latin typeface="Sniglet Regular"/>
                <a:cs typeface="Sniglet Regular"/>
              </a:rPr>
              <a:t>AppDelegate.cpp</a:t>
            </a:r>
            <a:endParaRPr lang="en-US" sz="1600" dirty="0" smtClean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endParaRPr lang="en-US" sz="1600" dirty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r>
              <a:rPr lang="en-US" sz="16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Line 77 -&gt; auto scene = Scene1::</a:t>
            </a:r>
            <a:r>
              <a:rPr lang="en-US" sz="1600" dirty="0" err="1" smtClean="0">
                <a:solidFill>
                  <a:srgbClr val="1F497D"/>
                </a:solidFill>
                <a:latin typeface="Sniglet Regular"/>
                <a:cs typeface="Sniglet Regular"/>
              </a:rPr>
              <a:t>createScene</a:t>
            </a:r>
            <a:r>
              <a:rPr lang="en-US" sz="16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();</a:t>
            </a:r>
          </a:p>
          <a:p>
            <a:endParaRPr lang="en-US" sz="1600" dirty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r>
              <a:rPr lang="en-US" sz="16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Scene 1 features:</a:t>
            </a:r>
          </a:p>
          <a:p>
            <a:endParaRPr lang="en-US" sz="1600" dirty="0" smtClean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r>
              <a:rPr lang="en-US" sz="16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Auto 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Sniglet Regular"/>
                <a:cs typeface="Sniglet Regular"/>
              </a:rPr>
              <a:t>sprite</a:t>
            </a:r>
            <a:r>
              <a:rPr lang="en-US" sz="16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 = Sprite::create(</a:t>
            </a:r>
            <a:r>
              <a:rPr lang="en-US" sz="1600" dirty="0" smtClean="0">
                <a:solidFill>
                  <a:srgbClr val="FF0000"/>
                </a:solidFill>
                <a:latin typeface="Sniglet Regular"/>
                <a:cs typeface="Sniglet Regular"/>
              </a:rPr>
              <a:t>FILEPATH</a:t>
            </a:r>
            <a:r>
              <a:rPr lang="en-US" sz="16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);</a:t>
            </a:r>
            <a:endParaRPr lang="en-US" sz="1600" dirty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r>
              <a:rPr lang="en-US" sz="1600" dirty="0" smtClean="0">
                <a:solidFill>
                  <a:srgbClr val="77933C"/>
                </a:solidFill>
                <a:latin typeface="Sniglet Regular"/>
                <a:cs typeface="Sniglet Regular"/>
              </a:rPr>
              <a:t>sprite</a:t>
            </a:r>
            <a:r>
              <a:rPr lang="en-US" sz="16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-&gt;</a:t>
            </a:r>
            <a:r>
              <a:rPr lang="en-US" sz="1600" dirty="0" err="1" smtClean="0">
                <a:solidFill>
                  <a:srgbClr val="1F497D"/>
                </a:solidFill>
                <a:latin typeface="Sniglet Regular"/>
                <a:cs typeface="Sniglet Regular"/>
              </a:rPr>
              <a:t>setPosition</a:t>
            </a:r>
            <a:r>
              <a:rPr lang="en-US" sz="16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, </a:t>
            </a:r>
            <a:r>
              <a:rPr lang="en-US" sz="1600" dirty="0" smtClean="0">
                <a:solidFill>
                  <a:srgbClr val="77933C"/>
                </a:solidFill>
                <a:latin typeface="Sniglet Regular"/>
                <a:cs typeface="Sniglet Regular"/>
              </a:rPr>
              <a:t>sprite</a:t>
            </a:r>
            <a:r>
              <a:rPr lang="en-US" sz="16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-&gt;</a:t>
            </a:r>
            <a:r>
              <a:rPr lang="en-US" sz="1600" dirty="0" err="1" smtClean="0">
                <a:solidFill>
                  <a:srgbClr val="1F497D"/>
                </a:solidFill>
                <a:latin typeface="Sniglet Regular"/>
                <a:cs typeface="Sniglet Regular"/>
              </a:rPr>
              <a:t>setScale</a:t>
            </a:r>
            <a:r>
              <a:rPr lang="en-US" sz="16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,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Sniglet Regular"/>
                <a:cs typeface="Sniglet Regular"/>
              </a:rPr>
              <a:t> </a:t>
            </a:r>
          </a:p>
          <a:p>
            <a:endParaRPr lang="en-US" sz="1600" dirty="0">
              <a:solidFill>
                <a:schemeClr val="accent6">
                  <a:lumMod val="75000"/>
                </a:schemeClr>
              </a:solidFill>
              <a:latin typeface="Sniglet Regular"/>
              <a:cs typeface="Sniglet Regular"/>
            </a:endParaRPr>
          </a:p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Sniglet Regular"/>
                <a:cs typeface="Sniglet Regular"/>
              </a:rPr>
              <a:t>this</a:t>
            </a:r>
            <a:r>
              <a:rPr lang="en-US" sz="16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-&gt;</a:t>
            </a:r>
            <a:r>
              <a:rPr lang="en-US" sz="1600" dirty="0" err="1" smtClean="0">
                <a:solidFill>
                  <a:srgbClr val="1F497D"/>
                </a:solidFill>
                <a:latin typeface="Sniglet Regular"/>
                <a:cs typeface="Sniglet Regular"/>
              </a:rPr>
              <a:t>addChild</a:t>
            </a:r>
            <a:r>
              <a:rPr lang="en-US" sz="16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(</a:t>
            </a:r>
            <a:r>
              <a:rPr lang="en-US" sz="1600" dirty="0" smtClean="0">
                <a:solidFill>
                  <a:srgbClr val="77933C"/>
                </a:solidFill>
                <a:latin typeface="Sniglet Regular"/>
                <a:cs typeface="Sniglet Regular"/>
              </a:rPr>
              <a:t>sprite</a:t>
            </a:r>
            <a:r>
              <a:rPr lang="en-US" sz="16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); </a:t>
            </a:r>
          </a:p>
          <a:p>
            <a:r>
              <a:rPr lang="en-US" sz="1600" dirty="0" smtClean="0">
                <a:solidFill>
                  <a:srgbClr val="77933C"/>
                </a:solidFill>
                <a:latin typeface="Sniglet Regular"/>
                <a:cs typeface="Sniglet Regular"/>
              </a:rPr>
              <a:t>this</a:t>
            </a:r>
            <a:r>
              <a:rPr lang="en-US" sz="16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-&gt;</a:t>
            </a:r>
            <a:r>
              <a:rPr lang="en-US" sz="1600" dirty="0" err="1" smtClean="0">
                <a:solidFill>
                  <a:srgbClr val="1F497D"/>
                </a:solidFill>
                <a:latin typeface="Sniglet Regular"/>
                <a:cs typeface="Sniglet Regular"/>
              </a:rPr>
              <a:t>scheduleOnce</a:t>
            </a:r>
            <a:r>
              <a:rPr lang="en-US" sz="16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( </a:t>
            </a:r>
            <a:r>
              <a:rPr lang="en-US" sz="1600" dirty="0" err="1" smtClean="0">
                <a:solidFill>
                  <a:srgbClr val="1F497D"/>
                </a:solidFill>
                <a:latin typeface="Sniglet Regular"/>
                <a:cs typeface="Sniglet Regular"/>
              </a:rPr>
              <a:t>schedule_selector</a:t>
            </a:r>
            <a:r>
              <a:rPr lang="en-US" sz="16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(Scene1::</a:t>
            </a:r>
            <a:r>
              <a:rPr lang="en-US" sz="1600" dirty="0" smtClean="0">
                <a:solidFill>
                  <a:schemeClr val="accent6"/>
                </a:solidFill>
                <a:latin typeface="Sniglet Regular"/>
                <a:cs typeface="Sniglet Regular"/>
              </a:rPr>
              <a:t>function</a:t>
            </a:r>
            <a:r>
              <a:rPr lang="en-US" sz="16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), </a:t>
            </a:r>
            <a:r>
              <a:rPr lang="en-US" sz="1600" dirty="0" smtClean="0">
                <a:solidFill>
                  <a:srgbClr val="FF0000"/>
                </a:solidFill>
                <a:latin typeface="Sniglet Regular"/>
                <a:cs typeface="Sniglet Regular"/>
              </a:rPr>
              <a:t>TIME</a:t>
            </a:r>
            <a:r>
              <a:rPr lang="en-US" sz="16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)</a:t>
            </a:r>
          </a:p>
          <a:p>
            <a:endParaRPr lang="en-US" sz="1600" dirty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r>
              <a:rPr lang="en-US" sz="16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Director::</a:t>
            </a:r>
            <a:r>
              <a:rPr lang="en-US" sz="1600" dirty="0" err="1" smtClean="0">
                <a:solidFill>
                  <a:srgbClr val="1F497D"/>
                </a:solidFill>
                <a:latin typeface="Sniglet Regular"/>
                <a:cs typeface="Sniglet Regular"/>
              </a:rPr>
              <a:t>getInstance</a:t>
            </a:r>
            <a:r>
              <a:rPr lang="en-US" sz="16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()-&gt;</a:t>
            </a:r>
            <a:r>
              <a:rPr lang="en-US" sz="1600" dirty="0" err="1" smtClean="0">
                <a:solidFill>
                  <a:srgbClr val="1F497D"/>
                </a:solidFill>
                <a:latin typeface="Sniglet Regular"/>
                <a:cs typeface="Sniglet Regular"/>
              </a:rPr>
              <a:t>pushScene</a:t>
            </a:r>
            <a:r>
              <a:rPr lang="en-US" sz="16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( Transition::create(</a:t>
            </a:r>
            <a:r>
              <a:rPr lang="en-US" sz="1600" dirty="0" smtClean="0">
                <a:solidFill>
                  <a:srgbClr val="FF0000"/>
                </a:solidFill>
                <a:latin typeface="Sniglet Regular"/>
                <a:cs typeface="Sniglet Regular"/>
              </a:rPr>
              <a:t>TIME</a:t>
            </a:r>
            <a:r>
              <a:rPr lang="en-US" sz="16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, </a:t>
            </a:r>
            <a:r>
              <a:rPr lang="en-US" sz="1600" dirty="0" err="1" smtClean="0">
                <a:solidFill>
                  <a:srgbClr val="1F497D"/>
                </a:solidFill>
                <a:latin typeface="Sniglet Regular"/>
                <a:cs typeface="Sniglet Regular"/>
              </a:rPr>
              <a:t>newScene</a:t>
            </a:r>
            <a:r>
              <a:rPr lang="en-US" sz="16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) );</a:t>
            </a:r>
            <a:endParaRPr lang="en-US" sz="1600" dirty="0" smtClean="0">
              <a:solidFill>
                <a:srgbClr val="1F497D"/>
              </a:solidFill>
              <a:latin typeface="Sniglet Regular"/>
              <a:cs typeface="Sniglet Regular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952" y="6022790"/>
            <a:ext cx="2246612" cy="2937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99" y="5967167"/>
            <a:ext cx="2134494" cy="71760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221499" y="6354248"/>
            <a:ext cx="8614449" cy="0"/>
          </a:xfrm>
          <a:prstGeom prst="line">
            <a:avLst/>
          </a:prstGeom>
          <a:ln>
            <a:solidFill>
              <a:srgbClr val="0054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371600" y="254000"/>
            <a:ext cx="640080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Sniglet Regular"/>
                <a:cs typeface="Sniglet Regular"/>
              </a:rPr>
              <a:t>5</a:t>
            </a:r>
            <a:r>
              <a:rPr lang="en-US" sz="3200" dirty="0" smtClean="0">
                <a:solidFill>
                  <a:schemeClr val="tx2"/>
                </a:solidFill>
                <a:latin typeface="Sniglet Regular"/>
                <a:cs typeface="Sniglet Regular"/>
              </a:rPr>
              <a:t>. Add Graphics, Scene Transitions</a:t>
            </a:r>
          </a:p>
        </p:txBody>
      </p:sp>
    </p:spTree>
    <p:extLst>
      <p:ext uri="{BB962C8B-B14F-4D97-AF65-F5344CB8AC3E}">
        <p14:creationId xmlns:p14="http://schemas.microsoft.com/office/powerpoint/2010/main" val="4241181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14400" y="3505200"/>
            <a:ext cx="7239000" cy="2209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14400" y="1219200"/>
            <a:ext cx="7239000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E46C0A"/>
                </a:solidFill>
                <a:latin typeface="Sniglet Regular"/>
                <a:cs typeface="Sniglet Regular"/>
              </a:rPr>
              <a:t>Goal: </a:t>
            </a:r>
            <a:r>
              <a:rPr lang="en-US" sz="15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Have words show up on the screen and begin to interact with a user</a:t>
            </a:r>
            <a:r>
              <a:rPr lang="en-US" sz="15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.</a:t>
            </a:r>
          </a:p>
          <a:p>
            <a:endParaRPr lang="en-US" sz="1500" dirty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r>
              <a:rPr lang="en-US" sz="1500" dirty="0">
                <a:solidFill>
                  <a:srgbClr val="1F497D"/>
                </a:solidFill>
                <a:latin typeface="Sniglet Regular"/>
                <a:cs typeface="Sniglet Regular"/>
              </a:rPr>
              <a:t>Drag </a:t>
            </a:r>
            <a:r>
              <a:rPr lang="en-US" sz="1500" dirty="0" smtClean="0">
                <a:solidFill>
                  <a:schemeClr val="accent6"/>
                </a:solidFill>
                <a:latin typeface="Sniglet Regular"/>
                <a:cs typeface="Sniglet Regular"/>
              </a:rPr>
              <a:t>Scene2.h</a:t>
            </a:r>
            <a:r>
              <a:rPr lang="en-US" sz="15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 </a:t>
            </a:r>
            <a:r>
              <a:rPr lang="en-US" sz="1500" dirty="0">
                <a:solidFill>
                  <a:srgbClr val="1F497D"/>
                </a:solidFill>
                <a:latin typeface="Sniglet Regular"/>
                <a:cs typeface="Sniglet Regular"/>
              </a:rPr>
              <a:t>and </a:t>
            </a:r>
            <a:r>
              <a:rPr lang="en-US" sz="15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Scene2.cpp </a:t>
            </a:r>
            <a:r>
              <a:rPr lang="en-US" sz="1500" dirty="0">
                <a:solidFill>
                  <a:srgbClr val="1F497D"/>
                </a:solidFill>
                <a:latin typeface="Sniglet Regular"/>
                <a:cs typeface="Sniglet Regular"/>
              </a:rPr>
              <a:t>into the </a:t>
            </a:r>
            <a:r>
              <a:rPr lang="en-US" sz="1500" dirty="0" err="1">
                <a:solidFill>
                  <a:srgbClr val="1F497D"/>
                </a:solidFill>
                <a:latin typeface="Sniglet Regular"/>
                <a:cs typeface="Sniglet Regular"/>
              </a:rPr>
              <a:t>xcode</a:t>
            </a:r>
            <a:r>
              <a:rPr lang="en-US" sz="1500" dirty="0">
                <a:solidFill>
                  <a:srgbClr val="1F497D"/>
                </a:solidFill>
                <a:latin typeface="Sniglet Regular"/>
                <a:cs typeface="Sniglet Regular"/>
              </a:rPr>
              <a:t> project</a:t>
            </a:r>
            <a:br>
              <a:rPr lang="en-US" sz="1500" dirty="0">
                <a:solidFill>
                  <a:srgbClr val="1F497D"/>
                </a:solidFill>
                <a:latin typeface="Sniglet Regular"/>
                <a:cs typeface="Sniglet Regular"/>
              </a:rPr>
            </a:br>
            <a:r>
              <a:rPr lang="en-US" sz="1500" dirty="0">
                <a:solidFill>
                  <a:srgbClr val="1F497D"/>
                </a:solidFill>
                <a:latin typeface="Sniglet Regular"/>
                <a:cs typeface="Sniglet Regular"/>
              </a:rPr>
              <a:t/>
            </a:r>
            <a:br>
              <a:rPr lang="en-US" sz="1500" dirty="0">
                <a:solidFill>
                  <a:srgbClr val="1F497D"/>
                </a:solidFill>
                <a:latin typeface="Sniglet Regular"/>
                <a:cs typeface="Sniglet Regular"/>
              </a:rPr>
            </a:br>
            <a:r>
              <a:rPr lang="en-US" sz="1500" dirty="0">
                <a:solidFill>
                  <a:srgbClr val="1F497D"/>
                </a:solidFill>
                <a:latin typeface="Sniglet Regular"/>
                <a:cs typeface="Sniglet Regular"/>
              </a:rPr>
              <a:t>#include “</a:t>
            </a:r>
            <a:r>
              <a:rPr lang="en-US" sz="15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Scene2.h</a:t>
            </a:r>
            <a:r>
              <a:rPr lang="en-US" sz="1500" dirty="0">
                <a:solidFill>
                  <a:srgbClr val="1F497D"/>
                </a:solidFill>
                <a:latin typeface="Sniglet Regular"/>
                <a:cs typeface="Sniglet Regular"/>
              </a:rPr>
              <a:t>” in </a:t>
            </a:r>
            <a:r>
              <a:rPr lang="en-US" sz="15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Scene1.cpp</a:t>
            </a:r>
            <a:endParaRPr lang="en-US" sz="1500" dirty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endParaRPr lang="en-US" sz="1500" dirty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r>
              <a:rPr lang="en-US" sz="1500" dirty="0">
                <a:solidFill>
                  <a:srgbClr val="1F497D"/>
                </a:solidFill>
                <a:latin typeface="Sniglet Regular"/>
                <a:cs typeface="Sniglet Regular"/>
              </a:rPr>
              <a:t>Line </a:t>
            </a:r>
            <a:r>
              <a:rPr lang="en-US" sz="15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58 </a:t>
            </a:r>
            <a:r>
              <a:rPr lang="en-US" sz="1500" dirty="0">
                <a:solidFill>
                  <a:srgbClr val="1F497D"/>
                </a:solidFill>
                <a:latin typeface="Sniglet Regular"/>
                <a:cs typeface="Sniglet Regular"/>
              </a:rPr>
              <a:t>-&gt; auto </a:t>
            </a:r>
            <a:r>
              <a:rPr lang="en-US" sz="15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scene2 </a:t>
            </a:r>
            <a:r>
              <a:rPr lang="en-US" sz="1500" dirty="0">
                <a:solidFill>
                  <a:srgbClr val="1F497D"/>
                </a:solidFill>
                <a:latin typeface="Sniglet Regular"/>
                <a:cs typeface="Sniglet Regular"/>
              </a:rPr>
              <a:t>= </a:t>
            </a:r>
            <a:r>
              <a:rPr lang="en-US" sz="15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Scene2:</a:t>
            </a:r>
            <a:r>
              <a:rPr lang="en-US" sz="1500" dirty="0">
                <a:solidFill>
                  <a:srgbClr val="1F497D"/>
                </a:solidFill>
                <a:latin typeface="Sniglet Regular"/>
                <a:cs typeface="Sniglet Regular"/>
              </a:rPr>
              <a:t>:</a:t>
            </a:r>
            <a:r>
              <a:rPr lang="en-US" sz="1500" dirty="0" err="1">
                <a:solidFill>
                  <a:srgbClr val="1F497D"/>
                </a:solidFill>
                <a:latin typeface="Sniglet Regular"/>
                <a:cs typeface="Sniglet Regular"/>
              </a:rPr>
              <a:t>createScene</a:t>
            </a:r>
            <a:r>
              <a:rPr lang="en-US" sz="1500" dirty="0">
                <a:solidFill>
                  <a:srgbClr val="1F497D"/>
                </a:solidFill>
                <a:latin typeface="Sniglet Regular"/>
                <a:cs typeface="Sniglet Regular"/>
              </a:rPr>
              <a:t>();</a:t>
            </a:r>
          </a:p>
          <a:p>
            <a:endParaRPr lang="en-US" sz="1500" dirty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r>
              <a:rPr lang="en-US" sz="1500" dirty="0">
                <a:solidFill>
                  <a:srgbClr val="1F497D"/>
                </a:solidFill>
                <a:latin typeface="Sniglet Regular"/>
                <a:cs typeface="Sniglet Regular"/>
              </a:rPr>
              <a:t>Scene </a:t>
            </a:r>
            <a:r>
              <a:rPr lang="en-US" sz="15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2 </a:t>
            </a:r>
            <a:r>
              <a:rPr lang="en-US" sz="1500" dirty="0">
                <a:solidFill>
                  <a:srgbClr val="1F497D"/>
                </a:solidFill>
                <a:latin typeface="Sniglet Regular"/>
                <a:cs typeface="Sniglet Regular"/>
              </a:rPr>
              <a:t>features:</a:t>
            </a:r>
          </a:p>
          <a:p>
            <a:endParaRPr lang="en-US" sz="1500" dirty="0" smtClean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r>
              <a:rPr lang="en-US" sz="15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#include “</a:t>
            </a:r>
            <a:r>
              <a:rPr lang="en-US" sz="1500" dirty="0" err="1" smtClean="0">
                <a:solidFill>
                  <a:srgbClr val="1F497D"/>
                </a:solidFill>
                <a:latin typeface="Sniglet Regular"/>
                <a:cs typeface="Sniglet Regular"/>
              </a:rPr>
              <a:t>pathto</a:t>
            </a:r>
            <a:r>
              <a:rPr lang="en-US" sz="15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/</a:t>
            </a:r>
            <a:r>
              <a:rPr lang="en-US" sz="1500" dirty="0" err="1" smtClean="0">
                <a:solidFill>
                  <a:srgbClr val="1F497D"/>
                </a:solidFill>
                <a:latin typeface="Sniglet Regular"/>
                <a:cs typeface="Sniglet Regular"/>
              </a:rPr>
              <a:t>json.h</a:t>
            </a:r>
            <a:r>
              <a:rPr lang="en-US" sz="15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”</a:t>
            </a:r>
          </a:p>
          <a:p>
            <a:r>
              <a:rPr lang="en-US" sz="15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Cocos2d::__String::</a:t>
            </a:r>
            <a:r>
              <a:rPr lang="en-US" sz="1500" dirty="0" err="1" smtClean="0">
                <a:solidFill>
                  <a:srgbClr val="1F497D"/>
                </a:solidFill>
                <a:latin typeface="Sniglet Regular"/>
                <a:cs typeface="Sniglet Regular"/>
              </a:rPr>
              <a:t>createWithContentsOfFile</a:t>
            </a:r>
            <a:r>
              <a:rPr lang="en-US" sz="15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(</a:t>
            </a:r>
            <a:r>
              <a:rPr lang="en-US" sz="1500" dirty="0" smtClean="0">
                <a:solidFill>
                  <a:srgbClr val="FF0000"/>
                </a:solidFill>
                <a:latin typeface="Sniglet Regular"/>
                <a:cs typeface="Sniglet Regular"/>
              </a:rPr>
              <a:t>THESCRIPT</a:t>
            </a:r>
            <a:r>
              <a:rPr lang="en-US" sz="15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);</a:t>
            </a:r>
          </a:p>
          <a:p>
            <a:r>
              <a:rPr lang="en-US" sz="1500" dirty="0" err="1" smtClean="0">
                <a:solidFill>
                  <a:srgbClr val="1F497D"/>
                </a:solidFill>
                <a:latin typeface="Sniglet Regular"/>
                <a:cs typeface="Sniglet Regular"/>
              </a:rPr>
              <a:t>Json_create</a:t>
            </a:r>
            <a:r>
              <a:rPr lang="en-US" sz="15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(), </a:t>
            </a:r>
            <a:r>
              <a:rPr lang="en-US" sz="1500" dirty="0" err="1" smtClean="0">
                <a:solidFill>
                  <a:srgbClr val="1F497D"/>
                </a:solidFill>
                <a:latin typeface="Sniglet Regular"/>
                <a:cs typeface="Sniglet Regular"/>
              </a:rPr>
              <a:t>Json_getItem</a:t>
            </a:r>
            <a:r>
              <a:rPr lang="en-US" sz="15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(), </a:t>
            </a:r>
            <a:r>
              <a:rPr lang="en-US" sz="1500" dirty="0" err="1" smtClean="0">
                <a:solidFill>
                  <a:srgbClr val="1F497D"/>
                </a:solidFill>
                <a:latin typeface="Sniglet Regular"/>
                <a:cs typeface="Sniglet Regular"/>
              </a:rPr>
              <a:t>Json_getString</a:t>
            </a:r>
            <a:r>
              <a:rPr lang="en-US" sz="15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()</a:t>
            </a:r>
          </a:p>
          <a:p>
            <a:endParaRPr lang="en-US" sz="1500" dirty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r>
              <a:rPr lang="en-US" sz="1500" dirty="0">
                <a:solidFill>
                  <a:srgbClr val="1F497D"/>
                </a:solidFill>
                <a:latin typeface="Sniglet Regular"/>
                <a:cs typeface="Sniglet Regular"/>
              </a:rPr>
              <a:t>a</a:t>
            </a:r>
            <a:r>
              <a:rPr lang="en-US" sz="15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uto </a:t>
            </a:r>
            <a:r>
              <a:rPr lang="en-US" sz="1500" dirty="0" smtClean="0">
                <a:solidFill>
                  <a:srgbClr val="4F6228"/>
                </a:solidFill>
                <a:latin typeface="Sniglet Regular"/>
                <a:cs typeface="Sniglet Regular"/>
              </a:rPr>
              <a:t>text</a:t>
            </a:r>
            <a:r>
              <a:rPr lang="en-US" sz="15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 = Label::</a:t>
            </a:r>
            <a:r>
              <a:rPr lang="en-US" sz="1500" dirty="0" err="1" smtClean="0">
                <a:solidFill>
                  <a:srgbClr val="1F497D"/>
                </a:solidFill>
                <a:latin typeface="Sniglet Regular"/>
                <a:cs typeface="Sniglet Regular"/>
              </a:rPr>
              <a:t>createWithTTF</a:t>
            </a:r>
            <a:r>
              <a:rPr lang="en-US" sz="15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(</a:t>
            </a:r>
            <a:r>
              <a:rPr lang="en-US" sz="1500" dirty="0" err="1" smtClean="0">
                <a:solidFill>
                  <a:srgbClr val="1F497D"/>
                </a:solidFill>
                <a:latin typeface="Sniglet Regular"/>
                <a:cs typeface="Sniglet Regular"/>
              </a:rPr>
              <a:t>textString</a:t>
            </a:r>
            <a:r>
              <a:rPr lang="en-US" sz="15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, </a:t>
            </a:r>
            <a:r>
              <a:rPr lang="en-US" sz="1500" dirty="0" smtClean="0">
                <a:solidFill>
                  <a:srgbClr val="FF0000"/>
                </a:solidFill>
                <a:latin typeface="Sniglet Regular"/>
                <a:cs typeface="Sniglet Regular"/>
              </a:rPr>
              <a:t>FILEFONT,</a:t>
            </a:r>
            <a:r>
              <a:rPr lang="en-US" sz="15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 size)</a:t>
            </a:r>
          </a:p>
          <a:p>
            <a:r>
              <a:rPr lang="en-US" sz="1500" dirty="0">
                <a:solidFill>
                  <a:srgbClr val="4F6228"/>
                </a:solidFill>
                <a:latin typeface="Sniglet Regular"/>
                <a:cs typeface="Sniglet Regular"/>
              </a:rPr>
              <a:t>t</a:t>
            </a:r>
            <a:r>
              <a:rPr lang="en-US" sz="1500" dirty="0" smtClean="0">
                <a:solidFill>
                  <a:srgbClr val="4F6228"/>
                </a:solidFill>
                <a:latin typeface="Sniglet Regular"/>
                <a:cs typeface="Sniglet Regular"/>
              </a:rPr>
              <a:t>ext</a:t>
            </a:r>
            <a:r>
              <a:rPr lang="en-US" sz="15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-&gt;</a:t>
            </a:r>
            <a:r>
              <a:rPr lang="en-US" sz="1500" dirty="0" err="1" smtClean="0">
                <a:solidFill>
                  <a:srgbClr val="1F497D"/>
                </a:solidFill>
                <a:latin typeface="Sniglet Regular"/>
                <a:cs typeface="Sniglet Regular"/>
              </a:rPr>
              <a:t>setHeight</a:t>
            </a:r>
            <a:r>
              <a:rPr lang="en-US" sz="15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, </a:t>
            </a:r>
            <a:r>
              <a:rPr lang="en-US" sz="1500" dirty="0" smtClean="0">
                <a:solidFill>
                  <a:srgbClr val="4F6228"/>
                </a:solidFill>
                <a:latin typeface="Sniglet Regular"/>
                <a:cs typeface="Sniglet Regular"/>
              </a:rPr>
              <a:t>text</a:t>
            </a:r>
            <a:r>
              <a:rPr lang="en-US" sz="15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-&gt;</a:t>
            </a:r>
            <a:r>
              <a:rPr lang="en-US" sz="1500" dirty="0" err="1" smtClean="0">
                <a:solidFill>
                  <a:srgbClr val="1F497D"/>
                </a:solidFill>
                <a:latin typeface="Sniglet Regular"/>
                <a:cs typeface="Sniglet Regular"/>
              </a:rPr>
              <a:t>setWidth</a:t>
            </a:r>
            <a:r>
              <a:rPr lang="en-US" sz="15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,</a:t>
            </a:r>
            <a:r>
              <a:rPr lang="en-US" sz="1500" dirty="0" smtClean="0">
                <a:solidFill>
                  <a:srgbClr val="4F6228"/>
                </a:solidFill>
                <a:latin typeface="Sniglet Regular"/>
                <a:cs typeface="Sniglet Regular"/>
              </a:rPr>
              <a:t> text</a:t>
            </a:r>
            <a:r>
              <a:rPr lang="en-US" sz="15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-&gt;</a:t>
            </a:r>
            <a:r>
              <a:rPr lang="en-US" sz="1500" dirty="0" err="1" smtClean="0">
                <a:solidFill>
                  <a:srgbClr val="1F497D"/>
                </a:solidFill>
                <a:latin typeface="Sniglet Regular"/>
                <a:cs typeface="Sniglet Regular"/>
              </a:rPr>
              <a:t>setColor</a:t>
            </a:r>
            <a:r>
              <a:rPr lang="en-US" sz="15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, </a:t>
            </a:r>
            <a:r>
              <a:rPr lang="en-US" sz="1500" dirty="0" smtClean="0">
                <a:solidFill>
                  <a:schemeClr val="accent3">
                    <a:lumMod val="50000"/>
                  </a:schemeClr>
                </a:solidFill>
                <a:latin typeface="Sniglet Regular"/>
                <a:cs typeface="Sniglet Regular"/>
              </a:rPr>
              <a:t>text</a:t>
            </a:r>
            <a:r>
              <a:rPr lang="en-US" sz="15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-&gt;</a:t>
            </a:r>
            <a:r>
              <a:rPr lang="en-US" sz="1500" dirty="0" err="1" smtClean="0">
                <a:solidFill>
                  <a:srgbClr val="1F497D"/>
                </a:solidFill>
                <a:latin typeface="Sniglet Regular"/>
                <a:cs typeface="Sniglet Regular"/>
              </a:rPr>
              <a:t>setOpacity</a:t>
            </a:r>
            <a:r>
              <a:rPr lang="en-US" sz="1500" dirty="0" smtClean="0">
                <a:solidFill>
                  <a:srgbClr val="1F497D"/>
                </a:solidFill>
                <a:latin typeface="Sniglet Regular"/>
                <a:cs typeface="Sniglet Regular"/>
              </a:rPr>
              <a:t/>
            </a:r>
            <a:br>
              <a:rPr lang="en-US" sz="1500" dirty="0" smtClean="0">
                <a:solidFill>
                  <a:srgbClr val="1F497D"/>
                </a:solidFill>
                <a:latin typeface="Sniglet Regular"/>
                <a:cs typeface="Sniglet Regular"/>
              </a:rPr>
            </a:br>
            <a:r>
              <a:rPr lang="en-US" sz="1500" dirty="0" smtClean="0">
                <a:solidFill>
                  <a:srgbClr val="4F6228"/>
                </a:solidFill>
                <a:latin typeface="Sniglet Regular"/>
                <a:cs typeface="Sniglet Regular"/>
              </a:rPr>
              <a:t>text</a:t>
            </a:r>
            <a:r>
              <a:rPr lang="en-US" sz="15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-&gt;</a:t>
            </a:r>
            <a:r>
              <a:rPr lang="en-US" sz="1500" dirty="0" err="1" smtClean="0">
                <a:solidFill>
                  <a:srgbClr val="1F497D"/>
                </a:solidFill>
                <a:latin typeface="Sniglet Regular"/>
                <a:cs typeface="Sniglet Regular"/>
              </a:rPr>
              <a:t>runAction</a:t>
            </a:r>
            <a:r>
              <a:rPr lang="en-US" sz="15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( Sequence::create(Action::create(), </a:t>
            </a:r>
            <a:r>
              <a:rPr lang="en-US" sz="1500" dirty="0" err="1" smtClean="0">
                <a:solidFill>
                  <a:srgbClr val="1F497D"/>
                </a:solidFill>
                <a:latin typeface="Sniglet Regular"/>
                <a:cs typeface="Sniglet Regular"/>
              </a:rPr>
              <a:t>nullptr</a:t>
            </a:r>
            <a:r>
              <a:rPr lang="en-US" sz="15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)) ;</a:t>
            </a:r>
            <a:endParaRPr lang="en-US" sz="1500" dirty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endParaRPr lang="en-US" sz="1500" dirty="0" smtClean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r>
              <a:rPr lang="en-US" sz="1500" dirty="0" err="1" smtClean="0">
                <a:solidFill>
                  <a:srgbClr val="1F497D"/>
                </a:solidFill>
                <a:latin typeface="Sniglet Regular"/>
                <a:cs typeface="Sniglet Regular"/>
              </a:rPr>
              <a:t>MenuItemImage</a:t>
            </a:r>
            <a:r>
              <a:rPr lang="en-US" sz="15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::create(), </a:t>
            </a:r>
            <a:r>
              <a:rPr lang="en-US" sz="1500" dirty="0" err="1" smtClean="0">
                <a:solidFill>
                  <a:srgbClr val="1F497D"/>
                </a:solidFill>
                <a:latin typeface="Sniglet Regular"/>
                <a:cs typeface="Sniglet Regular"/>
              </a:rPr>
              <a:t>MenuItemLabel</a:t>
            </a:r>
            <a:r>
              <a:rPr lang="en-US" sz="15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::create(), auto </a:t>
            </a:r>
            <a:r>
              <a:rPr lang="en-US" sz="1500" dirty="0" smtClean="0">
                <a:solidFill>
                  <a:srgbClr val="4F6228"/>
                </a:solidFill>
                <a:latin typeface="Sniglet Regular"/>
                <a:cs typeface="Sniglet Regular"/>
              </a:rPr>
              <a:t>menu</a:t>
            </a:r>
            <a:r>
              <a:rPr lang="en-US" sz="15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 = Menu::create()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952" y="6022790"/>
            <a:ext cx="2246612" cy="2937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99" y="5967167"/>
            <a:ext cx="2134494" cy="71760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221499" y="6354248"/>
            <a:ext cx="8614449" cy="0"/>
          </a:xfrm>
          <a:prstGeom prst="line">
            <a:avLst/>
          </a:prstGeom>
          <a:ln>
            <a:solidFill>
              <a:srgbClr val="0054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371600" y="254000"/>
            <a:ext cx="640080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Sniglet Regular"/>
                <a:cs typeface="Sniglet Regular"/>
              </a:rPr>
              <a:t>6</a:t>
            </a:r>
            <a:r>
              <a:rPr lang="en-US" sz="3200" dirty="0" smtClean="0">
                <a:solidFill>
                  <a:schemeClr val="tx2"/>
                </a:solidFill>
                <a:latin typeface="Sniglet Regular"/>
                <a:cs typeface="Sniglet Regular"/>
              </a:rPr>
              <a:t>. Add Text, Listen for Input</a:t>
            </a:r>
          </a:p>
        </p:txBody>
      </p:sp>
    </p:spTree>
    <p:extLst>
      <p:ext uri="{BB962C8B-B14F-4D97-AF65-F5344CB8AC3E}">
        <p14:creationId xmlns:p14="http://schemas.microsoft.com/office/powerpoint/2010/main" val="4241181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14400" y="3657600"/>
            <a:ext cx="7239000" cy="2057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14400" y="1219200"/>
            <a:ext cx="7239000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E46C0A"/>
                </a:solidFill>
                <a:latin typeface="Sniglet Regular"/>
                <a:cs typeface="Sniglet Regular"/>
              </a:rPr>
              <a:t>Goal: </a:t>
            </a:r>
            <a:r>
              <a:rPr lang="en-US" sz="16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Have words show up on the screen and begin to interact with a user</a:t>
            </a:r>
            <a:r>
              <a:rPr lang="en-US" sz="16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.</a:t>
            </a:r>
          </a:p>
          <a:p>
            <a:endParaRPr lang="en-US" sz="1600" dirty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r>
              <a:rPr lang="en-US" sz="1600" dirty="0">
                <a:solidFill>
                  <a:srgbClr val="1F497D"/>
                </a:solidFill>
                <a:latin typeface="Sniglet Regular"/>
                <a:cs typeface="Sniglet Regular"/>
              </a:rPr>
              <a:t>Drag </a:t>
            </a:r>
            <a:r>
              <a:rPr lang="en-US" sz="1600" dirty="0">
                <a:solidFill>
                  <a:schemeClr val="accent6"/>
                </a:solidFill>
                <a:latin typeface="Sniglet Regular"/>
                <a:cs typeface="Sniglet Regular"/>
              </a:rPr>
              <a:t>Scene3.h</a:t>
            </a:r>
            <a:r>
              <a:rPr lang="en-US" sz="1600" dirty="0">
                <a:solidFill>
                  <a:srgbClr val="1F497D"/>
                </a:solidFill>
                <a:latin typeface="Sniglet Regular"/>
                <a:cs typeface="Sniglet Regular"/>
              </a:rPr>
              <a:t> and Scene3.cpp into the </a:t>
            </a:r>
            <a:r>
              <a:rPr lang="en-US" sz="1600" dirty="0" err="1">
                <a:solidFill>
                  <a:srgbClr val="1F497D"/>
                </a:solidFill>
                <a:latin typeface="Sniglet Regular"/>
                <a:cs typeface="Sniglet Regular"/>
              </a:rPr>
              <a:t>xcode</a:t>
            </a:r>
            <a:r>
              <a:rPr lang="en-US" sz="1600" dirty="0">
                <a:solidFill>
                  <a:srgbClr val="1F497D"/>
                </a:solidFill>
                <a:latin typeface="Sniglet Regular"/>
                <a:cs typeface="Sniglet Regular"/>
              </a:rPr>
              <a:t> project</a:t>
            </a:r>
            <a:br>
              <a:rPr lang="en-US" sz="1600" dirty="0">
                <a:solidFill>
                  <a:srgbClr val="1F497D"/>
                </a:solidFill>
                <a:latin typeface="Sniglet Regular"/>
                <a:cs typeface="Sniglet Regular"/>
              </a:rPr>
            </a:br>
            <a:r>
              <a:rPr lang="en-US" sz="1600" dirty="0">
                <a:solidFill>
                  <a:srgbClr val="1F497D"/>
                </a:solidFill>
                <a:latin typeface="Sniglet Regular"/>
                <a:cs typeface="Sniglet Regular"/>
              </a:rPr>
              <a:t/>
            </a:r>
            <a:br>
              <a:rPr lang="en-US" sz="1600" dirty="0">
                <a:solidFill>
                  <a:srgbClr val="1F497D"/>
                </a:solidFill>
                <a:latin typeface="Sniglet Regular"/>
                <a:cs typeface="Sniglet Regular"/>
              </a:rPr>
            </a:br>
            <a:r>
              <a:rPr lang="en-US" sz="1600" dirty="0">
                <a:solidFill>
                  <a:srgbClr val="1F497D"/>
                </a:solidFill>
                <a:latin typeface="Sniglet Regular"/>
                <a:cs typeface="Sniglet Regular"/>
              </a:rPr>
              <a:t>#include “Scene3.h” in Scene2.cpp</a:t>
            </a:r>
          </a:p>
          <a:p>
            <a:endParaRPr lang="en-US" sz="1600" dirty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r>
              <a:rPr lang="en-US" sz="1600" dirty="0">
                <a:solidFill>
                  <a:srgbClr val="1F497D"/>
                </a:solidFill>
                <a:latin typeface="Sniglet Regular"/>
                <a:cs typeface="Sniglet Regular"/>
              </a:rPr>
              <a:t>Line 69 -&gt; auto scene3 = Scene3::</a:t>
            </a:r>
            <a:r>
              <a:rPr lang="en-US" sz="1600" dirty="0" err="1">
                <a:solidFill>
                  <a:srgbClr val="1F497D"/>
                </a:solidFill>
                <a:latin typeface="Sniglet Regular"/>
                <a:cs typeface="Sniglet Regular"/>
              </a:rPr>
              <a:t>createScene</a:t>
            </a:r>
            <a:r>
              <a:rPr lang="en-US" sz="1600" dirty="0">
                <a:solidFill>
                  <a:srgbClr val="1F497D"/>
                </a:solidFill>
                <a:latin typeface="Sniglet Regular"/>
                <a:cs typeface="Sniglet Regular"/>
              </a:rPr>
              <a:t>();</a:t>
            </a:r>
          </a:p>
          <a:p>
            <a:endParaRPr lang="en-US" sz="1600" dirty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r>
              <a:rPr lang="en-US" sz="1600" dirty="0">
                <a:solidFill>
                  <a:srgbClr val="1F497D"/>
                </a:solidFill>
                <a:latin typeface="Sniglet Regular"/>
                <a:cs typeface="Sniglet Regular"/>
              </a:rPr>
              <a:t>Scene 3 features:</a:t>
            </a:r>
          </a:p>
          <a:p>
            <a:endParaRPr lang="en-US" sz="1600" dirty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r>
              <a:rPr lang="en-US" sz="1600" dirty="0">
                <a:solidFill>
                  <a:srgbClr val="1F497D"/>
                </a:solidFill>
                <a:latin typeface="Sniglet Regular"/>
                <a:cs typeface="Sniglet Regular"/>
              </a:rPr>
              <a:t>Auto </a:t>
            </a:r>
            <a:r>
              <a:rPr lang="en-US" sz="1600" dirty="0">
                <a:solidFill>
                  <a:srgbClr val="4F6228"/>
                </a:solidFill>
                <a:latin typeface="Sniglet Regular"/>
                <a:cs typeface="Sniglet Regular"/>
              </a:rPr>
              <a:t>listener</a:t>
            </a:r>
            <a:r>
              <a:rPr lang="en-US" sz="1600" dirty="0">
                <a:solidFill>
                  <a:srgbClr val="1F497D"/>
                </a:solidFill>
                <a:latin typeface="Sniglet Regular"/>
                <a:cs typeface="Sniglet Regular"/>
              </a:rPr>
              <a:t> = </a:t>
            </a:r>
            <a:r>
              <a:rPr lang="en-US" sz="1600" dirty="0" err="1">
                <a:solidFill>
                  <a:srgbClr val="1F497D"/>
                </a:solidFill>
                <a:latin typeface="Sniglet Regular"/>
                <a:cs typeface="Sniglet Regular"/>
              </a:rPr>
              <a:t>EventListenerTouchByOne</a:t>
            </a:r>
            <a:r>
              <a:rPr lang="en-US" sz="1600" dirty="0">
                <a:solidFill>
                  <a:srgbClr val="1F497D"/>
                </a:solidFill>
                <a:latin typeface="Sniglet Regular"/>
                <a:cs typeface="Sniglet Regular"/>
              </a:rPr>
              <a:t>::create();</a:t>
            </a:r>
          </a:p>
          <a:p>
            <a:r>
              <a:rPr lang="en-US" sz="1600" dirty="0">
                <a:solidFill>
                  <a:srgbClr val="4F6228"/>
                </a:solidFill>
                <a:latin typeface="Sniglet Regular"/>
                <a:cs typeface="Sniglet Regular"/>
              </a:rPr>
              <a:t>listener</a:t>
            </a:r>
            <a:r>
              <a:rPr lang="en-US" sz="1600" dirty="0">
                <a:solidFill>
                  <a:srgbClr val="1F497D"/>
                </a:solidFill>
                <a:latin typeface="Sniglet Regular"/>
                <a:cs typeface="Sniglet Regular"/>
              </a:rPr>
              <a:t>-&gt;</a:t>
            </a:r>
            <a:r>
              <a:rPr lang="en-US" sz="1600" dirty="0" err="1">
                <a:solidFill>
                  <a:srgbClr val="1F497D"/>
                </a:solidFill>
                <a:latin typeface="Sniglet Regular"/>
                <a:cs typeface="Sniglet Regular"/>
              </a:rPr>
              <a:t>setSwallowTouches</a:t>
            </a:r>
            <a:r>
              <a:rPr lang="en-US" sz="1600" dirty="0">
                <a:solidFill>
                  <a:srgbClr val="1F497D"/>
                </a:solidFill>
                <a:latin typeface="Sniglet Regular"/>
                <a:cs typeface="Sniglet Regular"/>
              </a:rPr>
              <a:t>(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Sniglet Regular"/>
                <a:cs typeface="Sniglet Regular"/>
              </a:rPr>
              <a:t>true </a:t>
            </a:r>
            <a:r>
              <a:rPr lang="en-US" sz="1600" dirty="0">
                <a:solidFill>
                  <a:srgbClr val="1F497D"/>
                </a:solidFill>
                <a:latin typeface="Sniglet Regular"/>
                <a:cs typeface="Sniglet Regular"/>
              </a:rPr>
              <a:t>);</a:t>
            </a:r>
          </a:p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Sniglet Regular"/>
                <a:cs typeface="Sniglet Regular"/>
              </a:rPr>
              <a:t>listener</a:t>
            </a:r>
            <a:r>
              <a:rPr lang="en-US" sz="1600" dirty="0">
                <a:solidFill>
                  <a:srgbClr val="1F497D"/>
                </a:solidFill>
                <a:latin typeface="Sniglet Regular"/>
                <a:cs typeface="Sniglet Regular"/>
              </a:rPr>
              <a:t>-&gt;</a:t>
            </a:r>
            <a:r>
              <a:rPr lang="en-US" sz="1600" dirty="0" err="1">
                <a:solidFill>
                  <a:srgbClr val="1F497D"/>
                </a:solidFill>
                <a:latin typeface="Sniglet Regular"/>
                <a:cs typeface="Sniglet Regular"/>
              </a:rPr>
              <a:t>onTouchBegan</a:t>
            </a:r>
            <a:r>
              <a:rPr lang="en-US" sz="1600" dirty="0">
                <a:solidFill>
                  <a:srgbClr val="1F497D"/>
                </a:solidFill>
                <a:latin typeface="Sniglet Regular"/>
                <a:cs typeface="Sniglet Regular"/>
              </a:rPr>
              <a:t> = [</a:t>
            </a:r>
            <a:r>
              <a:rPr lang="en-US" sz="1600" dirty="0">
                <a:solidFill>
                  <a:srgbClr val="FF0000"/>
                </a:solidFill>
                <a:latin typeface="Sniglet Regular"/>
                <a:cs typeface="Sniglet Regular"/>
              </a:rPr>
              <a:t>=</a:t>
            </a:r>
            <a:r>
              <a:rPr lang="en-US" sz="1600" dirty="0">
                <a:solidFill>
                  <a:srgbClr val="1F497D"/>
                </a:solidFill>
                <a:latin typeface="Sniglet Regular"/>
                <a:cs typeface="Sniglet Regular"/>
              </a:rPr>
              <a:t>](){ </a:t>
            </a:r>
            <a:r>
              <a:rPr lang="en-US" sz="1600" dirty="0">
                <a:solidFill>
                  <a:srgbClr val="FF0000"/>
                </a:solidFill>
                <a:latin typeface="Sniglet Regular"/>
                <a:cs typeface="Sniglet Regular"/>
              </a:rPr>
              <a:t>// code</a:t>
            </a:r>
            <a:r>
              <a:rPr lang="en-US" sz="1600" dirty="0">
                <a:solidFill>
                  <a:srgbClr val="1F497D"/>
                </a:solidFill>
                <a:latin typeface="Sniglet Regular"/>
                <a:cs typeface="Sniglet Regular"/>
              </a:rPr>
              <a:t> }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Sniglet Regular"/>
                <a:cs typeface="Sniglet Regular"/>
              </a:rPr>
              <a:t>&lt;-Lambda function</a:t>
            </a:r>
          </a:p>
          <a:p>
            <a:r>
              <a:rPr lang="en-US" sz="1600" dirty="0">
                <a:solidFill>
                  <a:srgbClr val="4F6228"/>
                </a:solidFill>
                <a:latin typeface="Sniglet Regular"/>
                <a:cs typeface="Sniglet Regular"/>
              </a:rPr>
              <a:t>listener</a:t>
            </a:r>
            <a:r>
              <a:rPr lang="en-US" sz="1600" dirty="0">
                <a:solidFill>
                  <a:srgbClr val="1F497D"/>
                </a:solidFill>
                <a:latin typeface="Sniglet Regular"/>
                <a:cs typeface="Sniglet Regular"/>
              </a:rPr>
              <a:t>-&gt;</a:t>
            </a:r>
            <a:r>
              <a:rPr lang="en-US" sz="1600" dirty="0" err="1">
                <a:solidFill>
                  <a:srgbClr val="1F497D"/>
                </a:solidFill>
                <a:latin typeface="Sniglet Regular"/>
                <a:cs typeface="Sniglet Regular"/>
              </a:rPr>
              <a:t>onTouchMoved</a:t>
            </a:r>
            <a:r>
              <a:rPr lang="en-US" sz="1600" dirty="0">
                <a:solidFill>
                  <a:srgbClr val="1F497D"/>
                </a:solidFill>
                <a:latin typeface="Sniglet Regular"/>
                <a:cs typeface="Sniglet Regular"/>
              </a:rPr>
              <a:t>, </a:t>
            </a:r>
            <a:r>
              <a:rPr lang="en-US" sz="1600" dirty="0">
                <a:solidFill>
                  <a:srgbClr val="4F6228"/>
                </a:solidFill>
                <a:latin typeface="Sniglet Regular"/>
                <a:cs typeface="Sniglet Regular"/>
              </a:rPr>
              <a:t>listener</a:t>
            </a:r>
            <a:r>
              <a:rPr lang="en-US" sz="1600" dirty="0">
                <a:solidFill>
                  <a:srgbClr val="1F497D"/>
                </a:solidFill>
                <a:latin typeface="Sniglet Regular"/>
                <a:cs typeface="Sniglet Regular"/>
              </a:rPr>
              <a:t>-&gt;</a:t>
            </a:r>
            <a:r>
              <a:rPr lang="en-US" sz="1600" dirty="0" err="1">
                <a:solidFill>
                  <a:srgbClr val="1F497D"/>
                </a:solidFill>
                <a:latin typeface="Sniglet Regular"/>
                <a:cs typeface="Sniglet Regular"/>
              </a:rPr>
              <a:t>onTouchEnded</a:t>
            </a:r>
            <a:endParaRPr lang="en-US" sz="1600" dirty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endParaRPr lang="en-US" sz="1600" dirty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r>
              <a:rPr lang="en-US" sz="1600" dirty="0">
                <a:solidFill>
                  <a:srgbClr val="1F497D"/>
                </a:solidFill>
                <a:latin typeface="Sniglet Regular"/>
                <a:cs typeface="Sniglet Regular"/>
              </a:rPr>
              <a:t>auto </a:t>
            </a:r>
            <a:r>
              <a:rPr lang="en-US" sz="1600" dirty="0" err="1">
                <a:solidFill>
                  <a:srgbClr val="4F6228"/>
                </a:solidFill>
                <a:latin typeface="Sniglet Regular"/>
                <a:cs typeface="Sniglet Regular"/>
              </a:rPr>
              <a:t>pos</a:t>
            </a:r>
            <a:r>
              <a:rPr lang="en-US" sz="1600" dirty="0">
                <a:solidFill>
                  <a:srgbClr val="1F497D"/>
                </a:solidFill>
                <a:latin typeface="Sniglet Regular"/>
                <a:cs typeface="Sniglet Regular"/>
              </a:rPr>
              <a:t> = touch-&gt;</a:t>
            </a:r>
            <a:r>
              <a:rPr lang="en-US" sz="1600" dirty="0" err="1">
                <a:solidFill>
                  <a:srgbClr val="1F497D"/>
                </a:solidFill>
                <a:latin typeface="Sniglet Regular"/>
                <a:cs typeface="Sniglet Regular"/>
              </a:rPr>
              <a:t>getLocation</a:t>
            </a:r>
            <a:r>
              <a:rPr lang="en-US" sz="1600" dirty="0">
                <a:solidFill>
                  <a:srgbClr val="1F497D"/>
                </a:solidFill>
                <a:latin typeface="Sniglet Regular"/>
                <a:cs typeface="Sniglet Regular"/>
              </a:rPr>
              <a:t>();</a:t>
            </a:r>
          </a:p>
          <a:p>
            <a:endParaRPr lang="en-US" sz="1600" dirty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r>
              <a:rPr lang="en-US" sz="1600" dirty="0">
                <a:solidFill>
                  <a:srgbClr val="1F497D"/>
                </a:solidFill>
                <a:latin typeface="Sniglet Regular"/>
                <a:cs typeface="Sniglet Regular"/>
              </a:rPr>
              <a:t>_</a:t>
            </a:r>
            <a:r>
              <a:rPr lang="en-US" sz="1600" dirty="0" err="1">
                <a:solidFill>
                  <a:srgbClr val="1F497D"/>
                </a:solidFill>
                <a:latin typeface="Sniglet Regular"/>
                <a:cs typeface="Sniglet Regular"/>
              </a:rPr>
              <a:t>eventDispatcher</a:t>
            </a:r>
            <a:r>
              <a:rPr lang="en-US" sz="1600" dirty="0">
                <a:solidFill>
                  <a:srgbClr val="1F497D"/>
                </a:solidFill>
                <a:latin typeface="Sniglet Regular"/>
                <a:cs typeface="Sniglet Regular"/>
              </a:rPr>
              <a:t>-&gt;</a:t>
            </a:r>
            <a:r>
              <a:rPr lang="en-US" sz="1600" dirty="0" err="1">
                <a:solidFill>
                  <a:srgbClr val="1F497D"/>
                </a:solidFill>
                <a:latin typeface="Sniglet Regular"/>
                <a:cs typeface="Sniglet Regular"/>
              </a:rPr>
              <a:t>addEventListenerWithSceneGraphPriority</a:t>
            </a:r>
            <a:r>
              <a:rPr lang="en-US" sz="1600" dirty="0">
                <a:solidFill>
                  <a:srgbClr val="1F497D"/>
                </a:solidFill>
                <a:latin typeface="Sniglet Regular"/>
                <a:cs typeface="Sniglet Regular"/>
              </a:rPr>
              <a:t>(listener,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Sniglet Regular"/>
                <a:cs typeface="Sniglet Regular"/>
              </a:rPr>
              <a:t>this</a:t>
            </a:r>
            <a:r>
              <a:rPr lang="en-US" sz="1600" dirty="0">
                <a:solidFill>
                  <a:srgbClr val="1F497D"/>
                </a:solidFill>
                <a:latin typeface="Sniglet Regular"/>
                <a:cs typeface="Sniglet Regular"/>
              </a:rPr>
              <a:t>);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Sniglet Regular"/>
              <a:cs typeface="Sniglet Regular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952" y="6022790"/>
            <a:ext cx="2246612" cy="2937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99" y="5967167"/>
            <a:ext cx="2134494" cy="71760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221499" y="6354248"/>
            <a:ext cx="8614449" cy="0"/>
          </a:xfrm>
          <a:prstGeom prst="line">
            <a:avLst/>
          </a:prstGeom>
          <a:ln>
            <a:solidFill>
              <a:srgbClr val="0054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371600" y="254000"/>
            <a:ext cx="640080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Sniglet Regular"/>
                <a:cs typeface="Sniglet Regular"/>
              </a:rPr>
              <a:t>6</a:t>
            </a:r>
            <a:r>
              <a:rPr lang="en-US" sz="3200" dirty="0" smtClean="0">
                <a:solidFill>
                  <a:schemeClr val="tx2"/>
                </a:solidFill>
                <a:latin typeface="Sniglet Regular"/>
                <a:cs typeface="Sniglet Regular"/>
              </a:rPr>
              <a:t>. Add Text, Listen for Input</a:t>
            </a:r>
          </a:p>
        </p:txBody>
      </p:sp>
    </p:spTree>
    <p:extLst>
      <p:ext uri="{BB962C8B-B14F-4D97-AF65-F5344CB8AC3E}">
        <p14:creationId xmlns:p14="http://schemas.microsoft.com/office/powerpoint/2010/main" val="3505747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14147</TotalTime>
  <Words>640</Words>
  <Application>Microsoft Macintosh PowerPoint</Application>
  <PresentationFormat>On-screen Show (4:3)</PresentationFormat>
  <Paragraphs>199</Paragraphs>
  <Slides>14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s a</cp:lastModifiedBy>
  <cp:revision>1528</cp:revision>
  <dcterms:created xsi:type="dcterms:W3CDTF">2011-03-22T16:16:16Z</dcterms:created>
  <dcterms:modified xsi:type="dcterms:W3CDTF">2017-03-31T14:47:54Z</dcterms:modified>
</cp:coreProperties>
</file>