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62" r:id="rId4"/>
    <p:sldId id="266" r:id="rId5"/>
    <p:sldId id="263" r:id="rId6"/>
    <p:sldId id="267" r:id="rId7"/>
    <p:sldId id="268" r:id="rId8"/>
    <p:sldId id="269" r:id="rId9"/>
    <p:sldId id="270" r:id="rId10"/>
    <p:sldId id="271" r:id="rId11"/>
    <p:sldId id="272" r:id="rId12"/>
    <p:sldId id="259" r:id="rId1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37" autoAdjust="0"/>
  </p:normalViewPr>
  <p:slideViewPr>
    <p:cSldViewPr>
      <p:cViewPr>
        <p:scale>
          <a:sx n="108" d="100"/>
          <a:sy n="108" d="100"/>
        </p:scale>
        <p:origin x="-680" y="-16"/>
      </p:cViewPr>
      <p:guideLst>
        <p:guide orient="horz" pos="2160"/>
        <p:guide pos="2880"/>
      </p:guideLst>
    </p:cSldViewPr>
  </p:slideViewPr>
  <p:notesTextViewPr>
    <p:cViewPr>
      <p:scale>
        <a:sx n="100" d="100"/>
        <a:sy n="100" d="100"/>
      </p:scale>
      <p:origin x="0" y="0"/>
    </p:cViewPr>
  </p:notesTextViewPr>
  <p:sorterViewPr>
    <p:cViewPr>
      <p:scale>
        <a:sx n="119" d="100"/>
        <a:sy n="11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768C793-5EF2-41BB-AC8D-8880D862910E}" type="datetimeFigureOut">
              <a:rPr lang="en-US" smtClean="0"/>
              <a:pPr/>
              <a:t>3/13/17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0EA45C0-529B-4529-8B48-2283A0923C94}" type="slidenum">
              <a:rPr lang="en-US" smtClean="0"/>
              <a:pPr/>
              <a:t>‹#›</a:t>
            </a:fld>
            <a:endParaRPr lang="en-US"/>
          </a:p>
        </p:txBody>
      </p:sp>
    </p:spTree>
    <p:extLst>
      <p:ext uri="{BB962C8B-B14F-4D97-AF65-F5344CB8AC3E}">
        <p14:creationId xmlns:p14="http://schemas.microsoft.com/office/powerpoint/2010/main" val="23042992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7C4B431-019B-482C-90DE-22134880F392}" type="datetimeFigureOut">
              <a:rPr lang="en-US" smtClean="0"/>
              <a:pPr/>
              <a:t>3/13/17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89D7665-D450-443A-AB5F-8000D939AC47}" type="slidenum">
              <a:rPr lang="en-US" smtClean="0"/>
              <a:pPr/>
              <a:t>‹#›</a:t>
            </a:fld>
            <a:endParaRPr lang="en-US"/>
          </a:p>
        </p:txBody>
      </p:sp>
    </p:spTree>
    <p:extLst>
      <p:ext uri="{BB962C8B-B14F-4D97-AF65-F5344CB8AC3E}">
        <p14:creationId xmlns:p14="http://schemas.microsoft.com/office/powerpoint/2010/main" val="6121510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FF10B6-2702-408F-9549-20C8D7C345A6}" type="datetime1">
              <a:rPr lang="en-US" smtClean="0"/>
              <a:pPr>
                <a:defRPr/>
              </a:pPr>
              <a:t>3/13/17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0437F1-43FF-4CCF-ADCC-B00B623370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1400C7-CFB7-4FAE-96CE-A0F2A4493212}" type="datetime1">
              <a:rPr lang="en-US" smtClean="0"/>
              <a:pPr>
                <a:defRPr/>
              </a:pPr>
              <a:t>3/13/17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D0CE7F-2C22-40F2-9596-9376D9B8F3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9E23CF-7B81-4EFD-B53E-469AA80B94DE}" type="datetime1">
              <a:rPr lang="en-US" smtClean="0"/>
              <a:pPr>
                <a:defRPr/>
              </a:pPr>
              <a:t>3/13/17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97D571-811E-463A-85CE-9CD91508DD3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122CB5-220E-45B6-A9CF-4D59332CDC0E}" type="datetime1">
              <a:rPr lang="en-US" smtClean="0"/>
              <a:pPr>
                <a:defRPr/>
              </a:pPr>
              <a:t>3/13/17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0C8AF6-2ADC-49A8-AD9E-0F894784BB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2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8AA63C9-8591-43F9-85F6-1C4E7DBDDEFD}" type="datetime1">
              <a:rPr lang="en-US" smtClean="0"/>
              <a:pPr>
                <a:defRPr/>
              </a:pPr>
              <a:t>3/13/17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30FF66-78C6-4E6A-B17E-FE9277F047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D8B9A31-AF0F-4271-B439-83D18CCBBF65}" type="datetime1">
              <a:rPr lang="en-US" smtClean="0"/>
              <a:pPr>
                <a:defRPr/>
              </a:pPr>
              <a:t>3/13/17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C33BA2-3934-4B05-90A8-0CF51784EE0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C2A0DBE-ABFC-4C85-997B-EF79EB2F35EE}" type="datetime1">
              <a:rPr lang="en-US" smtClean="0"/>
              <a:pPr>
                <a:defRPr/>
              </a:pPr>
              <a:t>3/13/17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2ABEC21-C903-4B75-B948-2C74C3EC64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B2E09A-27BF-4A67-A7F7-B1B5744F4A87}" type="datetime1">
              <a:rPr lang="en-US" smtClean="0"/>
              <a:pPr>
                <a:defRPr/>
              </a:pPr>
              <a:t>3/13/17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26910F6-A62A-4FC3-ADF9-8894E63DE82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8F694CF-72CC-4071-99D0-E72809D3792D}" type="datetime1">
              <a:rPr lang="en-US" smtClean="0"/>
              <a:pPr>
                <a:defRPr/>
              </a:pPr>
              <a:t>3/13/17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1EA883A-0835-4FF2-AE67-C8BE90B3E3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9" y="273058"/>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8"/>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FBCC29-7A5C-41D5-AA20-B14CF75180A3}" type="datetime1">
              <a:rPr lang="en-US" smtClean="0"/>
              <a:pPr>
                <a:defRPr/>
              </a:pPr>
              <a:t>3/13/17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5A4FF2-2531-47AA-8400-94AE54348A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399C91-3EA6-4D5D-982A-8CC8EAE8CA8B}" type="datetime1">
              <a:rPr lang="en-US" smtClean="0"/>
              <a:pPr>
                <a:defRPr/>
              </a:pPr>
              <a:t>3/13/17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627022-0359-438E-BCA1-6CB69C9CB9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rgbClr val="FFC000">
                <a:alpha val="40000"/>
              </a:srgbClr>
            </a:gs>
          </a:gsLst>
          <a:lin ang="27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31CF233-DC77-481D-B09C-05D176EFB734}" type="datetime1">
              <a:rPr lang="en-US" smtClean="0"/>
              <a:pPr>
                <a:defRPr/>
              </a:pPr>
              <a:t>3/13/17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BD5F87A-A5A0-4CFB-86E1-754E0A4B49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www.twitch.tv" TargetMode="External"/><Relationship Id="rId12" Type="http://schemas.openxmlformats.org/officeDocument/2006/relationships/hyperlink" Target="http://stackoverflow.com" TargetMode="External"/><Relationship Id="rId13" Type="http://schemas.openxmlformats.org/officeDocument/2006/relationships/hyperlink" Target="https://www.reddit.com/r/gamedev/" TargetMode="External"/><Relationship Id="rId14" Type="http://schemas.openxmlformats.org/officeDocument/2006/relationships/hyperlink" Target="https://www.reddit.com/r/truegamedev/" TargetMode="External"/><Relationship Id="rId15" Type="http://schemas.openxmlformats.org/officeDocument/2006/relationships/image" Target="../media/image1.jpeg"/><Relationship Id="rId16"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StephenHugo/ProtonU" TargetMode="External"/><Relationship Id="rId4" Type="http://schemas.openxmlformats.org/officeDocument/2006/relationships/hyperlink" Target="https://www.youtube.com/playlist?list=PLRtjMdoYXLf4od_bOKN3WjAPr7snPXzoe" TargetMode="External"/><Relationship Id="rId5" Type="http://schemas.openxmlformats.org/officeDocument/2006/relationships/hyperlink" Target="https://www.youtube.com/watch?v=EbVb5Kl9A0o&amp;list=PLRtjMdoYXLf7GSD9crXIjMQiRuIZ7mUVp" TargetMode="External"/><Relationship Id="rId6" Type="http://schemas.openxmlformats.org/officeDocument/2006/relationships/hyperlink" Target="https://www.youtube.com/playlist?list=PLOpeoDNlbwUEpdGJSezUD-nc1_WOZXkKb" TargetMode="External"/><Relationship Id="rId7" Type="http://schemas.openxmlformats.org/officeDocument/2006/relationships/hyperlink" Target="https://forums.tigsource.com" TargetMode="External"/><Relationship Id="rId8" Type="http://schemas.openxmlformats.org/officeDocument/2006/relationships/hyperlink" Target="http://www.gdcvault.com/free" TargetMode="External"/><Relationship Id="rId9" Type="http://schemas.openxmlformats.org/officeDocument/2006/relationships/hyperlink" Target="http://ludumdare.com/compo/" TargetMode="External"/><Relationship Id="rId10" Type="http://schemas.openxmlformats.org/officeDocument/2006/relationships/hyperlink" Target="https://itch.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4.gif"/><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 Id="rId11" Type="http://schemas.openxmlformats.org/officeDocument/2006/relationships/image" Target="../media/image10.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hyperlink" Target="http://grapefrukt.com/f/games/juicy-breakout/"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hyperlink" Target="https://www.superdataresearch.com"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04800" y="533400"/>
            <a:ext cx="8534400" cy="1508105"/>
          </a:xfrm>
          <a:prstGeom prst="rect">
            <a:avLst/>
          </a:prstGeom>
          <a:noFill/>
          <a:ln w="9525">
            <a:noFill/>
            <a:miter lim="800000"/>
            <a:headEnd/>
            <a:tailEnd/>
          </a:ln>
        </p:spPr>
        <p:txBody>
          <a:bodyPr wrap="square">
            <a:spAutoFit/>
          </a:bodyPr>
          <a:lstStyle/>
          <a:p>
            <a:pPr algn="ctr"/>
            <a:r>
              <a:rPr lang="en-US" sz="3600" dirty="0" smtClean="0">
                <a:solidFill>
                  <a:srgbClr val="1F497D"/>
                </a:solidFill>
                <a:latin typeface="Sniglet Regular"/>
                <a:cs typeface="Sniglet Regular"/>
              </a:rPr>
              <a:t>Quick and Dirty Guide to Mobile Apps:</a:t>
            </a:r>
          </a:p>
          <a:p>
            <a:pPr algn="ctr"/>
            <a:endParaRPr lang="en-US" sz="2800" dirty="0" smtClean="0">
              <a:solidFill>
                <a:srgbClr val="1F497D"/>
              </a:solidFill>
              <a:latin typeface="Sniglet Regular"/>
              <a:cs typeface="Sniglet Regular"/>
            </a:endParaRPr>
          </a:p>
          <a:p>
            <a:pPr algn="ctr"/>
            <a:r>
              <a:rPr lang="en-US" sz="2800" dirty="0" smtClean="0">
                <a:solidFill>
                  <a:srgbClr val="1F497D"/>
                </a:solidFill>
                <a:latin typeface="Sniglet Regular"/>
                <a:cs typeface="Sniglet Regular"/>
              </a:rPr>
              <a:t>Session 1</a:t>
            </a:r>
            <a:endParaRPr lang="en-US" sz="2800" dirty="0">
              <a:solidFill>
                <a:srgbClr val="1F497D"/>
              </a:solidFill>
              <a:latin typeface="Sniglet Regular"/>
              <a:cs typeface="Sniglet Regular"/>
            </a:endParaRPr>
          </a:p>
        </p:txBody>
      </p:sp>
      <p:pic>
        <p:nvPicPr>
          <p:cNvPr id="3" name="Picture 2"/>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5" name="Picture 4"/>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6" name="Straight Connector 5"/>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pic>
        <p:nvPicPr>
          <p:cNvPr id="8" name="Picture 7" descr="Jefferson_Wavin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1800" y="2667000"/>
            <a:ext cx="3034427" cy="2743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What are libraries?</a:t>
            </a:r>
          </a:p>
        </p:txBody>
      </p:sp>
      <p:sp>
        <p:nvSpPr>
          <p:cNvPr id="9" name="TextBox 8"/>
          <p:cNvSpPr txBox="1"/>
          <p:nvPr/>
        </p:nvSpPr>
        <p:spPr>
          <a:xfrm>
            <a:off x="914400" y="1219200"/>
            <a:ext cx="7239000" cy="3785652"/>
          </a:xfrm>
          <a:prstGeom prst="rect">
            <a:avLst/>
          </a:prstGeom>
          <a:noFill/>
        </p:spPr>
        <p:txBody>
          <a:bodyPr wrap="square" rtlCol="0">
            <a:spAutoFit/>
          </a:bodyPr>
          <a:lstStyle/>
          <a:p>
            <a:r>
              <a:rPr lang="en-US" sz="2000" dirty="0" smtClean="0">
                <a:solidFill>
                  <a:srgbClr val="1F497D"/>
                </a:solidFill>
                <a:latin typeface="Sniglet Regular"/>
                <a:cs typeface="Sniglet Regular"/>
              </a:rPr>
              <a:t>Without even knowing it, someone else has been helping you write an App.</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Libraries are pieces of code that you can refer to when writing you own program. For example, there are libraries for creating visual effects, adding sound or connecting to the internet.</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The cocos2d-x library is intended for games and includes some tools for graphics and audio that let me avoid coding those aspects of the App myself. It also let me deploy the same code to different platforms, leaving the option to provide ProtonU to Android users in the future.</a:t>
            </a:r>
          </a:p>
        </p:txBody>
      </p:sp>
    </p:spTree>
    <p:extLst>
      <p:ext uri="{BB962C8B-B14F-4D97-AF65-F5344CB8AC3E}">
        <p14:creationId xmlns:p14="http://schemas.microsoft.com/office/powerpoint/2010/main" val="14595318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3"/>
          </p:cNvPr>
          <p:cNvSpPr txBox="1"/>
          <p:nvPr/>
        </p:nvSpPr>
        <p:spPr>
          <a:xfrm>
            <a:off x="914400" y="1219200"/>
            <a:ext cx="7239000" cy="4708981"/>
          </a:xfrm>
          <a:prstGeom prst="rect">
            <a:avLst/>
          </a:prstGeom>
          <a:noFill/>
        </p:spPr>
        <p:txBody>
          <a:bodyPr wrap="square" rtlCol="0">
            <a:spAutoFit/>
          </a:bodyPr>
          <a:lstStyle/>
          <a:p>
            <a:pPr algn="ctr"/>
            <a:r>
              <a:rPr lang="en-US" sz="2000" dirty="0" smtClean="0">
                <a:solidFill>
                  <a:srgbClr val="1F497D"/>
                </a:solidFill>
                <a:latin typeface="Sniglet Regular"/>
                <a:cs typeface="Sniglet Regular"/>
              </a:rPr>
              <a:t>Here are some excellent resources:</a:t>
            </a:r>
          </a:p>
          <a:p>
            <a:endParaRPr lang="en-US" sz="2000" dirty="0">
              <a:solidFill>
                <a:srgbClr val="1F497D"/>
              </a:solidFill>
              <a:latin typeface="Sniglet Regular"/>
              <a:cs typeface="Sniglet Regular"/>
            </a:endParaRPr>
          </a:p>
          <a:p>
            <a:pPr algn="ctr"/>
            <a:r>
              <a:rPr lang="en-US" sz="2000" dirty="0" smtClean="0">
                <a:solidFill>
                  <a:srgbClr val="1F497D"/>
                </a:solidFill>
                <a:latin typeface="Sniglet Regular"/>
                <a:cs typeface="Sniglet Regular"/>
              </a:rPr>
              <a:t>Sonar Systems: </a:t>
            </a:r>
            <a:r>
              <a:rPr lang="en-US" sz="2000" dirty="0" smtClean="0">
                <a:solidFill>
                  <a:srgbClr val="1F497D"/>
                </a:solidFill>
                <a:latin typeface="Sniglet Regular"/>
                <a:cs typeface="Sniglet Regular"/>
                <a:hlinkClick r:id="rId4"/>
              </a:rPr>
              <a:t>Cocos Tutorial</a:t>
            </a:r>
            <a:r>
              <a:rPr lang="en-US" sz="2000" dirty="0" smtClean="0">
                <a:solidFill>
                  <a:srgbClr val="1F497D"/>
                </a:solidFill>
                <a:latin typeface="Sniglet Regular"/>
                <a:cs typeface="Sniglet Regular"/>
              </a:rPr>
              <a:t> and </a:t>
            </a:r>
            <a:r>
              <a:rPr lang="en-US" sz="2000" dirty="0" smtClean="0">
                <a:solidFill>
                  <a:srgbClr val="1F497D"/>
                </a:solidFill>
                <a:latin typeface="Sniglet Regular"/>
                <a:cs typeface="Sniglet Regular"/>
                <a:hlinkClick r:id="rId5"/>
              </a:rPr>
              <a:t>Flappy Bird Tutorial</a:t>
            </a:r>
            <a:endParaRPr lang="en-US" sz="2000" dirty="0" smtClean="0">
              <a:solidFill>
                <a:srgbClr val="1F497D"/>
              </a:solidFill>
              <a:latin typeface="Sniglet Regular"/>
              <a:cs typeface="Sniglet Regular"/>
            </a:endParaRPr>
          </a:p>
          <a:p>
            <a:endParaRPr lang="en-US" sz="2000" dirty="0">
              <a:solidFill>
                <a:srgbClr val="1F497D"/>
              </a:solidFill>
              <a:latin typeface="Sniglet Regular"/>
              <a:cs typeface="Sniglet Regular"/>
            </a:endParaRPr>
          </a:p>
          <a:p>
            <a:pPr algn="ctr"/>
            <a:r>
              <a:rPr lang="en-US" sz="2000" dirty="0" smtClean="0">
                <a:solidFill>
                  <a:srgbClr val="1F497D"/>
                </a:solidFill>
                <a:latin typeface="Sniglet Regular"/>
                <a:cs typeface="Sniglet Regular"/>
              </a:rPr>
              <a:t>Nathaniel Weiss: </a:t>
            </a:r>
            <a:r>
              <a:rPr lang="en-US" sz="2000" dirty="0" smtClean="0">
                <a:solidFill>
                  <a:srgbClr val="1F497D"/>
                </a:solidFill>
                <a:latin typeface="Sniglet Regular"/>
                <a:cs typeface="Sniglet Regular"/>
                <a:hlinkClick r:id="rId6"/>
              </a:rPr>
              <a:t>Making Songbringer</a:t>
            </a:r>
            <a:endParaRPr lang="en-US" sz="2000" dirty="0" smtClean="0">
              <a:solidFill>
                <a:srgbClr val="1F497D"/>
              </a:solidFill>
              <a:latin typeface="Sniglet Regular"/>
              <a:cs typeface="Sniglet Regular"/>
            </a:endParaRPr>
          </a:p>
          <a:p>
            <a:pPr algn="ctr"/>
            <a:endParaRPr lang="en-US" sz="2000" dirty="0">
              <a:solidFill>
                <a:srgbClr val="1F497D"/>
              </a:solidFill>
              <a:latin typeface="Sniglet Regular"/>
              <a:cs typeface="Sniglet Regular"/>
            </a:endParaRPr>
          </a:p>
          <a:p>
            <a:pPr algn="ctr"/>
            <a:r>
              <a:rPr lang="en-US" sz="2000" dirty="0" smtClean="0">
                <a:solidFill>
                  <a:srgbClr val="E46C0A"/>
                </a:solidFill>
                <a:latin typeface="Sniglet Regular"/>
                <a:cs typeface="Sniglet Regular"/>
              </a:rPr>
              <a:t>ProtonU </a:t>
            </a:r>
            <a:r>
              <a:rPr lang="en-US" sz="2000" dirty="0">
                <a:solidFill>
                  <a:srgbClr val="E46C0A"/>
                </a:solidFill>
                <a:latin typeface="Sniglet Regular"/>
                <a:cs typeface="Sniglet Regular"/>
              </a:rPr>
              <a:t>Source Code: </a:t>
            </a:r>
            <a:endParaRPr lang="en-US" sz="2000" dirty="0" smtClean="0">
              <a:solidFill>
                <a:srgbClr val="E46C0A"/>
              </a:solidFill>
              <a:latin typeface="Sniglet Regular"/>
              <a:cs typeface="Sniglet Regular"/>
            </a:endParaRPr>
          </a:p>
          <a:p>
            <a:pPr algn="ctr"/>
            <a:r>
              <a:rPr lang="en-US" sz="2000" dirty="0" smtClean="0">
                <a:solidFill>
                  <a:srgbClr val="E46C0A"/>
                </a:solidFill>
                <a:latin typeface="Sniglet Regular"/>
                <a:cs typeface="Sniglet Regular"/>
              </a:rPr>
              <a:t>https</a:t>
            </a:r>
            <a:r>
              <a:rPr lang="en-US" sz="2000" dirty="0">
                <a:solidFill>
                  <a:srgbClr val="E46C0A"/>
                </a:solidFill>
                <a:latin typeface="Sniglet Regular"/>
                <a:cs typeface="Sniglet Regular"/>
              </a:rPr>
              <a:t>://</a:t>
            </a:r>
            <a:r>
              <a:rPr lang="en-US" sz="2000" dirty="0" err="1">
                <a:solidFill>
                  <a:srgbClr val="E46C0A"/>
                </a:solidFill>
                <a:latin typeface="Sniglet Regular"/>
                <a:cs typeface="Sniglet Regular"/>
              </a:rPr>
              <a:t>github.com</a:t>
            </a:r>
            <a:r>
              <a:rPr lang="en-US" sz="2000" dirty="0">
                <a:solidFill>
                  <a:srgbClr val="E46C0A"/>
                </a:solidFill>
                <a:latin typeface="Sniglet Regular"/>
                <a:cs typeface="Sniglet Regular"/>
              </a:rPr>
              <a:t>/</a:t>
            </a:r>
            <a:r>
              <a:rPr lang="en-US" sz="2000" dirty="0" err="1">
                <a:solidFill>
                  <a:srgbClr val="E46C0A"/>
                </a:solidFill>
                <a:latin typeface="Sniglet Regular"/>
                <a:cs typeface="Sniglet Regular"/>
              </a:rPr>
              <a:t>StephenHugo</a:t>
            </a:r>
            <a:r>
              <a:rPr lang="en-US" sz="2000" dirty="0">
                <a:solidFill>
                  <a:srgbClr val="E46C0A"/>
                </a:solidFill>
                <a:latin typeface="Sniglet Regular"/>
                <a:cs typeface="Sniglet Regular"/>
              </a:rPr>
              <a:t>/</a:t>
            </a:r>
            <a:r>
              <a:rPr lang="en-US" sz="2000" dirty="0" smtClean="0">
                <a:solidFill>
                  <a:srgbClr val="E46C0A"/>
                </a:solidFill>
                <a:latin typeface="Sniglet Regular"/>
                <a:cs typeface="Sniglet Regular"/>
              </a:rPr>
              <a:t>ProtonU </a:t>
            </a:r>
          </a:p>
          <a:p>
            <a:endParaRPr lang="en-US" sz="2000" dirty="0" smtClean="0">
              <a:solidFill>
                <a:srgbClr val="1F497D"/>
              </a:solidFill>
              <a:latin typeface="Sniglet Regular"/>
              <a:cs typeface="Sniglet Regular"/>
            </a:endParaRPr>
          </a:p>
          <a:p>
            <a:pPr algn="ctr"/>
            <a:r>
              <a:rPr lang="en-US" sz="2000" dirty="0" smtClean="0">
                <a:solidFill>
                  <a:srgbClr val="1F497D"/>
                </a:solidFill>
                <a:latin typeface="Sniglet Regular"/>
                <a:cs typeface="Sniglet Regular"/>
              </a:rPr>
              <a:t>GameDev Community:</a:t>
            </a:r>
            <a:endParaRPr lang="en-US" sz="2000" dirty="0">
              <a:solidFill>
                <a:srgbClr val="1F497D"/>
              </a:solidFill>
              <a:latin typeface="Sniglet Regular"/>
              <a:cs typeface="Sniglet Regular"/>
            </a:endParaRPr>
          </a:p>
          <a:p>
            <a:pPr algn="ctr"/>
            <a:r>
              <a:rPr lang="en-US" sz="2000" dirty="0" smtClean="0">
                <a:solidFill>
                  <a:srgbClr val="1F497D"/>
                </a:solidFill>
                <a:latin typeface="Sniglet Regular"/>
                <a:cs typeface="Sniglet Regular"/>
                <a:hlinkClick r:id="rId7"/>
              </a:rPr>
              <a:t>Tigsource</a:t>
            </a:r>
            <a:r>
              <a:rPr lang="en-US" sz="2000" dirty="0" smtClean="0">
                <a:solidFill>
                  <a:srgbClr val="1F497D"/>
                </a:solidFill>
                <a:latin typeface="Sniglet Regular"/>
                <a:cs typeface="Sniglet Regular"/>
              </a:rPr>
              <a:t> - </a:t>
            </a:r>
            <a:r>
              <a:rPr lang="en-US" sz="2000" dirty="0" smtClean="0">
                <a:solidFill>
                  <a:srgbClr val="1F497D"/>
                </a:solidFill>
                <a:latin typeface="Sniglet Regular"/>
                <a:cs typeface="Sniglet Regular"/>
                <a:hlinkClick r:id="rId8"/>
              </a:rPr>
              <a:t>Game Developers Conference</a:t>
            </a:r>
            <a:r>
              <a:rPr lang="en-US" sz="2000" dirty="0" smtClean="0">
                <a:solidFill>
                  <a:srgbClr val="1F497D"/>
                </a:solidFill>
                <a:latin typeface="Sniglet Regular"/>
                <a:cs typeface="Sniglet Regular"/>
              </a:rPr>
              <a:t> - </a:t>
            </a:r>
            <a:r>
              <a:rPr lang="en-US" sz="2000" dirty="0" smtClean="0">
                <a:solidFill>
                  <a:srgbClr val="1F497D"/>
                </a:solidFill>
                <a:latin typeface="Sniglet Regular"/>
                <a:cs typeface="Sniglet Regular"/>
                <a:hlinkClick r:id="rId9"/>
              </a:rPr>
              <a:t>Ludum Dare</a:t>
            </a:r>
            <a:endParaRPr lang="en-US" sz="2000" dirty="0" smtClean="0">
              <a:solidFill>
                <a:srgbClr val="1F497D"/>
              </a:solidFill>
              <a:latin typeface="Sniglet Regular"/>
              <a:cs typeface="Sniglet Regular"/>
            </a:endParaRPr>
          </a:p>
          <a:p>
            <a:pPr algn="ctr"/>
            <a:endParaRPr lang="en-US" sz="2000" dirty="0" smtClean="0">
              <a:solidFill>
                <a:srgbClr val="1F497D"/>
              </a:solidFill>
              <a:latin typeface="Sniglet Regular"/>
              <a:cs typeface="Sniglet Regular"/>
            </a:endParaRPr>
          </a:p>
          <a:p>
            <a:pPr algn="ctr"/>
            <a:r>
              <a:rPr lang="en-US" sz="2000" dirty="0" smtClean="0">
                <a:solidFill>
                  <a:srgbClr val="1F497D"/>
                </a:solidFill>
                <a:latin typeface="Sniglet Regular"/>
                <a:cs typeface="Sniglet Regular"/>
                <a:hlinkClick r:id="rId10"/>
              </a:rPr>
              <a:t>Itch</a:t>
            </a:r>
            <a:r>
              <a:rPr lang="en-US" sz="2000" dirty="0" smtClean="0">
                <a:solidFill>
                  <a:srgbClr val="1F497D"/>
                </a:solidFill>
                <a:latin typeface="Sniglet Regular"/>
                <a:cs typeface="Sniglet Regular"/>
              </a:rPr>
              <a:t> – </a:t>
            </a:r>
            <a:r>
              <a:rPr lang="en-US" sz="2000" dirty="0" smtClean="0">
                <a:solidFill>
                  <a:srgbClr val="1F497D"/>
                </a:solidFill>
                <a:latin typeface="Sniglet Regular"/>
                <a:cs typeface="Sniglet Regular"/>
                <a:hlinkClick r:id="rId11"/>
              </a:rPr>
              <a:t>Twitch</a:t>
            </a:r>
            <a:r>
              <a:rPr lang="en-US" sz="2000" dirty="0" smtClean="0">
                <a:solidFill>
                  <a:srgbClr val="1F497D"/>
                </a:solidFill>
                <a:latin typeface="Sniglet Regular"/>
                <a:cs typeface="Sniglet Regular"/>
              </a:rPr>
              <a:t> - </a:t>
            </a:r>
            <a:r>
              <a:rPr lang="en-US" sz="2000" dirty="0" smtClean="0">
                <a:solidFill>
                  <a:srgbClr val="1F497D"/>
                </a:solidFill>
                <a:latin typeface="Sniglet Regular"/>
                <a:cs typeface="Sniglet Regular"/>
                <a:hlinkClick r:id="rId12"/>
              </a:rPr>
              <a:t>Stack Overflow</a:t>
            </a:r>
            <a:r>
              <a:rPr lang="en-US" sz="2000" dirty="0" smtClean="0">
                <a:solidFill>
                  <a:srgbClr val="1F497D"/>
                </a:solidFill>
                <a:latin typeface="Sniglet Regular"/>
                <a:cs typeface="Sniglet Regular"/>
              </a:rPr>
              <a:t> (advanced)</a:t>
            </a:r>
          </a:p>
          <a:p>
            <a:pPr algn="ctr"/>
            <a:endParaRPr lang="en-US" sz="2000" dirty="0" smtClean="0">
              <a:solidFill>
                <a:srgbClr val="1F497D"/>
              </a:solidFill>
              <a:latin typeface="Sniglet Regular"/>
              <a:cs typeface="Sniglet Regular"/>
            </a:endParaRPr>
          </a:p>
          <a:p>
            <a:pPr algn="ctr"/>
            <a:r>
              <a:rPr lang="en-US" sz="2000" dirty="0" err="1" smtClean="0">
                <a:solidFill>
                  <a:srgbClr val="1F497D"/>
                </a:solidFill>
                <a:latin typeface="Sniglet Regular"/>
                <a:cs typeface="Sniglet Regular"/>
              </a:rPr>
              <a:t>Reddit</a:t>
            </a:r>
            <a:r>
              <a:rPr lang="en-US" sz="2000" dirty="0" smtClean="0">
                <a:solidFill>
                  <a:srgbClr val="1F497D"/>
                </a:solidFill>
                <a:latin typeface="Sniglet Regular"/>
                <a:cs typeface="Sniglet Regular"/>
              </a:rPr>
              <a:t>: </a:t>
            </a:r>
            <a:r>
              <a:rPr lang="en-US" sz="2000" dirty="0" smtClean="0">
                <a:solidFill>
                  <a:srgbClr val="1F497D"/>
                </a:solidFill>
                <a:latin typeface="Sniglet Regular"/>
                <a:cs typeface="Sniglet Regular"/>
                <a:hlinkClick r:id="rId13"/>
              </a:rPr>
              <a:t>GameDev</a:t>
            </a:r>
            <a:r>
              <a:rPr lang="en-US" sz="2000" dirty="0" smtClean="0">
                <a:solidFill>
                  <a:srgbClr val="1F497D"/>
                </a:solidFill>
                <a:latin typeface="Sniglet Regular"/>
                <a:cs typeface="Sniglet Regular"/>
              </a:rPr>
              <a:t> </a:t>
            </a:r>
            <a:r>
              <a:rPr lang="en-US" sz="2000" dirty="0" smtClean="0">
                <a:solidFill>
                  <a:srgbClr val="1F497D"/>
                </a:solidFill>
                <a:latin typeface="Sniglet Regular"/>
                <a:cs typeface="Sniglet Regular"/>
                <a:hlinkClick r:id="rId14"/>
              </a:rPr>
              <a:t>TrueGameDev</a:t>
            </a:r>
            <a:endParaRPr lang="en-US" sz="2000" dirty="0" smtClean="0">
              <a:solidFill>
                <a:srgbClr val="1F497D"/>
              </a:solidFill>
              <a:latin typeface="Sniglet Regular"/>
              <a:cs typeface="Sniglet Regular"/>
            </a:endParaRPr>
          </a:p>
        </p:txBody>
      </p:sp>
      <p:pic>
        <p:nvPicPr>
          <p:cNvPr id="2" name="Picture 1"/>
          <p:cNvPicPr>
            <a:picLocks noChangeAspect="1"/>
          </p:cNvPicPr>
          <p:nvPr/>
        </p:nvPicPr>
        <p:blipFill>
          <a:blip r:embed="rId1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16"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How do I start small?</a:t>
            </a:r>
          </a:p>
        </p:txBody>
      </p:sp>
    </p:spTree>
    <p:extLst>
      <p:ext uri="{BB962C8B-B14F-4D97-AF65-F5344CB8AC3E}">
        <p14:creationId xmlns:p14="http://schemas.microsoft.com/office/powerpoint/2010/main" val="41692716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
          <p:cNvSpPr txBox="1">
            <a:spLocks noChangeArrowheads="1"/>
          </p:cNvSpPr>
          <p:nvPr/>
        </p:nvSpPr>
        <p:spPr bwMode="auto">
          <a:xfrm>
            <a:off x="1371600" y="76200"/>
            <a:ext cx="6400800" cy="923330"/>
          </a:xfrm>
          <a:prstGeom prst="rect">
            <a:avLst/>
          </a:prstGeom>
          <a:noFill/>
          <a:ln w="9525">
            <a:noFill/>
            <a:miter lim="800000"/>
            <a:headEnd/>
            <a:tailEnd/>
          </a:ln>
        </p:spPr>
        <p:txBody>
          <a:bodyPr>
            <a:spAutoFit/>
          </a:bodyPr>
          <a:lstStyle/>
          <a:p>
            <a:pPr algn="ctr"/>
            <a:r>
              <a:rPr lang="en-US" sz="5400" dirty="0" smtClean="0"/>
              <a:t>Thank You!</a:t>
            </a:r>
          </a:p>
        </p:txBody>
      </p:sp>
      <p:sp>
        <p:nvSpPr>
          <p:cNvPr id="26" name="TextBox 7"/>
          <p:cNvSpPr txBox="1">
            <a:spLocks noChangeArrowheads="1"/>
          </p:cNvSpPr>
          <p:nvPr/>
        </p:nvSpPr>
        <p:spPr bwMode="auto">
          <a:xfrm>
            <a:off x="914400" y="813376"/>
            <a:ext cx="7315200" cy="338554"/>
          </a:xfrm>
          <a:prstGeom prst="rect">
            <a:avLst/>
          </a:prstGeom>
          <a:noFill/>
          <a:ln w="9525">
            <a:noFill/>
            <a:miter lim="800000"/>
            <a:headEnd/>
            <a:tailEnd/>
          </a:ln>
        </p:spPr>
        <p:txBody>
          <a:bodyPr wrap="square">
            <a:spAutoFit/>
          </a:bodyPr>
          <a:lstStyle/>
          <a:p>
            <a:pPr algn="ctr">
              <a:spcAft>
                <a:spcPts val="0"/>
              </a:spcAft>
            </a:pPr>
            <a:r>
              <a:rPr lang="en-US" sz="1600" dirty="0" smtClean="0"/>
              <a:t>Questions?</a:t>
            </a:r>
          </a:p>
        </p:txBody>
      </p:sp>
      <p:pic>
        <p:nvPicPr>
          <p:cNvPr id="6" name="Picture 3" descr="C:\Users\Stephen\Desktop\Stuffs\3727570737_5d1b420d48_z.jpg"/>
          <p:cNvPicPr>
            <a:picLocks noChangeAspect="1" noChangeArrowheads="1"/>
          </p:cNvPicPr>
          <p:nvPr/>
        </p:nvPicPr>
        <p:blipFill>
          <a:blip r:embed="rId2"/>
          <a:srcRect/>
          <a:stretch>
            <a:fillRect/>
          </a:stretch>
        </p:blipFill>
        <p:spPr bwMode="auto">
          <a:xfrm>
            <a:off x="1041400" y="1446212"/>
            <a:ext cx="7035800" cy="4649788"/>
          </a:xfrm>
          <a:prstGeom prst="rect">
            <a:avLst/>
          </a:prstGeom>
          <a:noFill/>
          <a:ln w="9525">
            <a:noFill/>
            <a:miter lim="800000"/>
            <a:headEnd/>
            <a:tailEnd/>
          </a:ln>
        </p:spPr>
      </p:pic>
    </p:spTree>
    <p:extLst>
      <p:ext uri="{BB962C8B-B14F-4D97-AF65-F5344CB8AC3E}">
        <p14:creationId xmlns:p14="http://schemas.microsoft.com/office/powerpoint/2010/main" val="10697617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My Background</a:t>
            </a:r>
          </a:p>
        </p:txBody>
      </p:sp>
      <p:sp>
        <p:nvSpPr>
          <p:cNvPr id="8" name="TextBox 7"/>
          <p:cNvSpPr txBox="1"/>
          <p:nvPr/>
        </p:nvSpPr>
        <p:spPr>
          <a:xfrm>
            <a:off x="914400" y="3733800"/>
            <a:ext cx="7239000" cy="1631216"/>
          </a:xfrm>
          <a:prstGeom prst="rect">
            <a:avLst/>
          </a:prstGeom>
          <a:noFill/>
        </p:spPr>
        <p:txBody>
          <a:bodyPr wrap="square" rtlCol="0">
            <a:spAutoFit/>
          </a:bodyPr>
          <a:lstStyle/>
          <a:p>
            <a:r>
              <a:rPr lang="en-US" sz="2000" dirty="0" smtClean="0">
                <a:solidFill>
                  <a:srgbClr val="1F497D"/>
                </a:solidFill>
                <a:latin typeface="Sniglet Regular"/>
                <a:cs typeface="Sniglet Regular"/>
              </a:rPr>
              <a:t>I currently teach Design and Instrumentation and manage the teaching labs in the BME department. Several student orgs use our space to meet and build. I recently finished up my first App, ProtonU, though I’ve been programing for years with roots in image processing in MATLAB.</a:t>
            </a:r>
          </a:p>
        </p:txBody>
      </p:sp>
      <p:grpSp>
        <p:nvGrpSpPr>
          <p:cNvPr id="19" name="Group 18"/>
          <p:cNvGrpSpPr/>
          <p:nvPr/>
        </p:nvGrpSpPr>
        <p:grpSpPr>
          <a:xfrm>
            <a:off x="1093824" y="1143000"/>
            <a:ext cx="6907176" cy="2286000"/>
            <a:chOff x="381000" y="990600"/>
            <a:chExt cx="6907176" cy="2286000"/>
          </a:xfrm>
        </p:grpSpPr>
        <p:pic>
          <p:nvPicPr>
            <p:cNvPr id="9" name="Picture 8" descr="cell1.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2176" y="990600"/>
              <a:ext cx="2286000" cy="2286000"/>
            </a:xfrm>
            <a:prstGeom prst="rect">
              <a:avLst/>
            </a:prstGeom>
          </p:spPr>
        </p:pic>
        <p:grpSp>
          <p:nvGrpSpPr>
            <p:cNvPr id="18" name="Group 17"/>
            <p:cNvGrpSpPr>
              <a:grpSpLocks noChangeAspect="1"/>
            </p:cNvGrpSpPr>
            <p:nvPr/>
          </p:nvGrpSpPr>
          <p:grpSpPr>
            <a:xfrm>
              <a:off x="381000" y="990600"/>
              <a:ext cx="4642380" cy="2286000"/>
              <a:chOff x="381000" y="2514600"/>
              <a:chExt cx="3667125" cy="1805765"/>
            </a:xfrm>
          </p:grpSpPr>
          <p:pic>
            <p:nvPicPr>
              <p:cNvPr id="10" name="Picture 9" descr="fac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2514600"/>
                <a:ext cx="929205" cy="905256"/>
              </a:xfrm>
              <a:prstGeom prst="rect">
                <a:avLst/>
              </a:prstGeom>
            </p:spPr>
          </p:pic>
          <p:pic>
            <p:nvPicPr>
              <p:cNvPr id="11" name="Picture 10" descr="facehb.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9800" y="2514600"/>
                <a:ext cx="923925" cy="904875"/>
              </a:xfrm>
              <a:prstGeom prst="rect">
                <a:avLst/>
              </a:prstGeom>
            </p:spPr>
          </p:pic>
          <p:pic>
            <p:nvPicPr>
              <p:cNvPr id="12" name="Picture 11" descr="facelap.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400" y="2514600"/>
                <a:ext cx="923925" cy="904875"/>
              </a:xfrm>
              <a:prstGeom prst="rect">
                <a:avLst/>
              </a:prstGeom>
            </p:spPr>
          </p:pic>
          <p:pic>
            <p:nvPicPr>
              <p:cNvPr id="14" name="Picture 13" descr="facephasesym.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4200" y="3415490"/>
                <a:ext cx="923925" cy="904875"/>
              </a:xfrm>
              <a:prstGeom prst="rect">
                <a:avLst/>
              </a:prstGeom>
            </p:spPr>
          </p:pic>
          <p:pic>
            <p:nvPicPr>
              <p:cNvPr id="15" name="Picture 14" descr="facevar.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24200" y="2514600"/>
                <a:ext cx="923925" cy="904875"/>
              </a:xfrm>
              <a:prstGeom prst="rect">
                <a:avLst/>
              </a:prstGeom>
            </p:spPr>
          </p:pic>
          <p:pic>
            <p:nvPicPr>
              <p:cNvPr id="17" name="Picture 16" descr="faceasf.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1000" y="3415490"/>
                <a:ext cx="2771775" cy="904875"/>
              </a:xfrm>
              <a:prstGeom prst="rect">
                <a:avLst/>
              </a:prstGeom>
            </p:spPr>
          </p:pic>
        </p:grpSp>
      </p:grpSp>
    </p:spTree>
    <p:extLst>
      <p:ext uri="{BB962C8B-B14F-4D97-AF65-F5344CB8AC3E}">
        <p14:creationId xmlns:p14="http://schemas.microsoft.com/office/powerpoint/2010/main" val="19107713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Show and Tell</a:t>
            </a:r>
          </a:p>
        </p:txBody>
      </p:sp>
      <p:sp>
        <p:nvSpPr>
          <p:cNvPr id="8" name="TextBox 7"/>
          <p:cNvSpPr txBox="1"/>
          <p:nvPr/>
        </p:nvSpPr>
        <p:spPr>
          <a:xfrm>
            <a:off x="1447800" y="1715631"/>
            <a:ext cx="6248400" cy="3170099"/>
          </a:xfrm>
          <a:prstGeom prst="rect">
            <a:avLst/>
          </a:prstGeom>
          <a:noFill/>
        </p:spPr>
        <p:txBody>
          <a:bodyPr wrap="square" rtlCol="0">
            <a:spAutoFit/>
          </a:bodyPr>
          <a:lstStyle/>
          <a:p>
            <a:pPr marL="342900" indent="-342900">
              <a:buFont typeface="Arial"/>
              <a:buChar char="•"/>
            </a:pPr>
            <a:r>
              <a:rPr lang="en-US" sz="2000" dirty="0" err="1" smtClean="0">
                <a:solidFill>
                  <a:srgbClr val="1F497D"/>
                </a:solidFill>
                <a:latin typeface="Sniglet Regular"/>
                <a:cs typeface="Sniglet Regular"/>
              </a:rPr>
              <a:t>iOS</a:t>
            </a:r>
            <a:r>
              <a:rPr lang="en-US" sz="2000" dirty="0" smtClean="0">
                <a:solidFill>
                  <a:srgbClr val="1F497D"/>
                </a:solidFill>
                <a:latin typeface="Sniglet Regular"/>
                <a:cs typeface="Sniglet Regular"/>
              </a:rPr>
              <a:t> </a:t>
            </a:r>
            <a:r>
              <a:rPr lang="en-US" sz="2000" dirty="0" err="1" smtClean="0">
                <a:solidFill>
                  <a:srgbClr val="1F497D"/>
                </a:solidFill>
                <a:latin typeface="Sniglet Regular"/>
                <a:cs typeface="Sniglet Regular"/>
              </a:rPr>
              <a:t>vs</a:t>
            </a:r>
            <a:r>
              <a:rPr lang="en-US" sz="2000" dirty="0" smtClean="0">
                <a:solidFill>
                  <a:srgbClr val="1F497D"/>
                </a:solidFill>
                <a:latin typeface="Sniglet Regular"/>
                <a:cs typeface="Sniglet Regular"/>
              </a:rPr>
              <a:t> Android</a:t>
            </a:r>
          </a:p>
          <a:p>
            <a:pPr marL="342900" indent="-342900">
              <a:buFont typeface="Arial"/>
              <a:buChar char="•"/>
            </a:pPr>
            <a:endParaRPr lang="en-US" sz="2000" dirty="0" smtClean="0">
              <a:solidFill>
                <a:srgbClr val="1F497D"/>
              </a:solidFill>
              <a:latin typeface="Sniglet Regular"/>
              <a:cs typeface="Sniglet Regular"/>
            </a:endParaRPr>
          </a:p>
          <a:p>
            <a:pPr marL="342900" indent="-342900">
              <a:buFont typeface="Arial"/>
              <a:buChar char="•"/>
            </a:pPr>
            <a:r>
              <a:rPr lang="en-US" sz="2000" dirty="0" smtClean="0">
                <a:solidFill>
                  <a:srgbClr val="1F497D"/>
                </a:solidFill>
                <a:latin typeface="Sniglet Regular"/>
                <a:cs typeface="Sniglet Regular"/>
              </a:rPr>
              <a:t>Apps </a:t>
            </a:r>
            <a:r>
              <a:rPr lang="en-US" sz="2000" dirty="0" err="1" smtClean="0">
                <a:solidFill>
                  <a:srgbClr val="1F497D"/>
                </a:solidFill>
                <a:latin typeface="Sniglet Regular"/>
                <a:cs typeface="Sniglet Regular"/>
              </a:rPr>
              <a:t>vs</a:t>
            </a:r>
            <a:r>
              <a:rPr lang="en-US" sz="2000" dirty="0" smtClean="0">
                <a:solidFill>
                  <a:srgbClr val="1F497D"/>
                </a:solidFill>
                <a:latin typeface="Sniglet Regular"/>
                <a:cs typeface="Sniglet Regular"/>
              </a:rPr>
              <a:t> Games</a:t>
            </a:r>
          </a:p>
          <a:p>
            <a:pPr marL="342900" indent="-342900">
              <a:buFont typeface="Arial"/>
              <a:buChar char="•"/>
            </a:pPr>
            <a:endParaRPr lang="en-US" sz="2000" dirty="0">
              <a:solidFill>
                <a:srgbClr val="1F497D"/>
              </a:solidFill>
              <a:latin typeface="Sniglet Regular"/>
              <a:cs typeface="Sniglet Regular"/>
            </a:endParaRPr>
          </a:p>
          <a:p>
            <a:pPr marL="342900" indent="-342900">
              <a:buFont typeface="Arial"/>
              <a:buChar char="•"/>
            </a:pPr>
            <a:r>
              <a:rPr lang="en-US" sz="2000" dirty="0" smtClean="0">
                <a:solidFill>
                  <a:srgbClr val="1F497D"/>
                </a:solidFill>
                <a:latin typeface="Sniglet Regular"/>
                <a:cs typeface="Sniglet Regular"/>
              </a:rPr>
              <a:t>Free </a:t>
            </a:r>
            <a:r>
              <a:rPr lang="en-US" sz="2000" dirty="0" err="1" smtClean="0">
                <a:solidFill>
                  <a:srgbClr val="1F497D"/>
                </a:solidFill>
                <a:latin typeface="Sniglet Regular"/>
                <a:cs typeface="Sniglet Regular"/>
              </a:rPr>
              <a:t>vs</a:t>
            </a:r>
            <a:r>
              <a:rPr lang="en-US" sz="2000" dirty="0" smtClean="0">
                <a:solidFill>
                  <a:srgbClr val="1F497D"/>
                </a:solidFill>
                <a:latin typeface="Sniglet Regular"/>
                <a:cs typeface="Sniglet Regular"/>
              </a:rPr>
              <a:t> Paid</a:t>
            </a:r>
          </a:p>
          <a:p>
            <a:endParaRPr lang="en-US" sz="2000" dirty="0">
              <a:solidFill>
                <a:srgbClr val="1F497D"/>
              </a:solidFill>
              <a:latin typeface="Sniglet Regular"/>
              <a:cs typeface="Sniglet Regular"/>
            </a:endParaRPr>
          </a:p>
          <a:p>
            <a:endParaRPr lang="en-US" sz="2000" dirty="0" smtClean="0">
              <a:solidFill>
                <a:srgbClr val="1F497D"/>
              </a:solidFill>
              <a:latin typeface="Sniglet Regular"/>
              <a:cs typeface="Sniglet Regular"/>
            </a:endParaRPr>
          </a:p>
          <a:p>
            <a:r>
              <a:rPr lang="en-US" sz="2000" dirty="0" smtClean="0">
                <a:solidFill>
                  <a:srgbClr val="1F497D"/>
                </a:solidFill>
                <a:latin typeface="Sniglet Regular"/>
                <a:cs typeface="Sniglet Regular"/>
              </a:rPr>
              <a:t>What do you use/play? How does everything work?</a:t>
            </a:r>
          </a:p>
          <a:p>
            <a:endParaRPr lang="en-US" sz="2000" dirty="0">
              <a:solidFill>
                <a:srgbClr val="1F497D"/>
              </a:solidFill>
              <a:latin typeface="Sniglet Regular"/>
              <a:cs typeface="Sniglet Regular"/>
            </a:endParaRPr>
          </a:p>
          <a:p>
            <a:endParaRPr lang="en-US" sz="2000" dirty="0">
              <a:solidFill>
                <a:srgbClr val="1F497D"/>
              </a:solidFill>
              <a:latin typeface="Sniglet Regular"/>
              <a:cs typeface="Sniglet Regular"/>
            </a:endParaRPr>
          </a:p>
        </p:txBody>
      </p:sp>
      <p:pic>
        <p:nvPicPr>
          <p:cNvPr id="10" name="Picture 9" descr="Icon-xxxhdpi.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1219200"/>
            <a:ext cx="2438400" cy="2438400"/>
          </a:xfrm>
          <a:prstGeom prst="rect">
            <a:avLst/>
          </a:prstGeom>
        </p:spPr>
      </p:pic>
    </p:spTree>
    <p:extLst>
      <p:ext uri="{BB962C8B-B14F-4D97-AF65-F5344CB8AC3E}">
        <p14:creationId xmlns:p14="http://schemas.microsoft.com/office/powerpoint/2010/main" val="28237000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Before we begin, some advice</a:t>
            </a:r>
          </a:p>
        </p:txBody>
      </p:sp>
      <p:sp>
        <p:nvSpPr>
          <p:cNvPr id="9" name="TextBox 8"/>
          <p:cNvSpPr txBox="1"/>
          <p:nvPr/>
        </p:nvSpPr>
        <p:spPr>
          <a:xfrm>
            <a:off x="914400" y="1219200"/>
            <a:ext cx="7239000" cy="1015663"/>
          </a:xfrm>
          <a:prstGeom prst="rect">
            <a:avLst/>
          </a:prstGeom>
          <a:noFill/>
        </p:spPr>
        <p:txBody>
          <a:bodyPr wrap="square" rtlCol="0">
            <a:spAutoFit/>
          </a:bodyPr>
          <a:lstStyle/>
          <a:p>
            <a:r>
              <a:rPr lang="en-US" sz="2000" dirty="0" smtClean="0">
                <a:solidFill>
                  <a:srgbClr val="1F497D"/>
                </a:solidFill>
                <a:latin typeface="Sniglet Regular"/>
                <a:cs typeface="Sniglet Regular"/>
              </a:rPr>
              <a:t>Start small</a:t>
            </a:r>
            <a:r>
              <a:rPr lang="is-IS" sz="2000" dirty="0">
                <a:solidFill>
                  <a:srgbClr val="1F497D"/>
                </a:solidFill>
                <a:latin typeface="Sniglet Regular"/>
                <a:cs typeface="Sniglet Regular"/>
              </a:rPr>
              <a:t> </a:t>
            </a:r>
            <a:r>
              <a:rPr lang="is-IS" sz="2000" dirty="0" smtClean="0">
                <a:solidFill>
                  <a:srgbClr val="1F497D"/>
                </a:solidFill>
                <a:latin typeface="Sniglet Regular"/>
                <a:cs typeface="Sniglet Regular"/>
              </a:rPr>
              <a:t>and make something terrible. There are teams of experienced programmers behind Facebook, Yelp or Pokemon Go. You can get there, but begin with Flappy Bird, Pong or this:</a:t>
            </a:r>
            <a:endParaRPr lang="en-US" sz="2000" dirty="0" smtClean="0">
              <a:solidFill>
                <a:srgbClr val="1F497D"/>
              </a:solidFill>
              <a:latin typeface="Sniglet Regular"/>
              <a:cs typeface="Sniglet Regular"/>
            </a:endParaRPr>
          </a:p>
        </p:txBody>
      </p:sp>
      <p:pic>
        <p:nvPicPr>
          <p:cNvPr id="5" name="Picture 4" descr="Screen Shot 2017-03-13 at 11.53.1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9663" y="2362200"/>
            <a:ext cx="3947337" cy="3429000"/>
          </a:xfrm>
          <a:prstGeom prst="rect">
            <a:avLst/>
          </a:prstGeom>
        </p:spPr>
      </p:pic>
    </p:spTree>
    <p:extLst>
      <p:ext uri="{BB962C8B-B14F-4D97-AF65-F5344CB8AC3E}">
        <p14:creationId xmlns:p14="http://schemas.microsoft.com/office/powerpoint/2010/main" val="30364826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A Basic Program</a:t>
            </a:r>
          </a:p>
        </p:txBody>
      </p:sp>
      <p:sp>
        <p:nvSpPr>
          <p:cNvPr id="9" name="TextBox 8"/>
          <p:cNvSpPr txBox="1"/>
          <p:nvPr/>
        </p:nvSpPr>
        <p:spPr>
          <a:xfrm>
            <a:off x="914400" y="1219200"/>
            <a:ext cx="7239000" cy="4708981"/>
          </a:xfrm>
          <a:prstGeom prst="rect">
            <a:avLst/>
          </a:prstGeom>
          <a:noFill/>
        </p:spPr>
        <p:txBody>
          <a:bodyPr wrap="square" rtlCol="0">
            <a:spAutoFit/>
          </a:bodyPr>
          <a:lstStyle/>
          <a:p>
            <a:r>
              <a:rPr lang="en-US" sz="2000" dirty="0" err="1" smtClean="0">
                <a:solidFill>
                  <a:srgbClr val="1F497D"/>
                </a:solidFill>
                <a:latin typeface="Sniglet Regular"/>
                <a:cs typeface="Sniglet Regular"/>
              </a:rPr>
              <a:t>Psuedocode</a:t>
            </a:r>
            <a:r>
              <a:rPr lang="en-US" sz="2000" dirty="0" smtClean="0">
                <a:solidFill>
                  <a:srgbClr val="1F497D"/>
                </a:solidFill>
                <a:latin typeface="Sniglet Regular"/>
                <a:cs typeface="Sniglet Regular"/>
              </a:rPr>
              <a:t> to explain  how a computer follows directions:</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1. Initialize</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~Begin main loop (repeat the steps below)</a:t>
            </a:r>
          </a:p>
          <a:p>
            <a:r>
              <a:rPr lang="en-US" sz="2000" dirty="0">
                <a:solidFill>
                  <a:srgbClr val="1F497D"/>
                </a:solidFill>
                <a:latin typeface="Sniglet Regular"/>
                <a:cs typeface="Sniglet Regular"/>
              </a:rPr>
              <a:t>	</a:t>
            </a:r>
            <a:endParaRPr lang="en-US" sz="2000" dirty="0" smtClean="0">
              <a:solidFill>
                <a:srgbClr val="1F497D"/>
              </a:solidFill>
              <a:latin typeface="Sniglet Regular"/>
              <a:cs typeface="Sniglet Regular"/>
            </a:endParaRPr>
          </a:p>
          <a:p>
            <a:r>
              <a:rPr lang="en-US" sz="2000" dirty="0">
                <a:solidFill>
                  <a:srgbClr val="1F497D"/>
                </a:solidFill>
                <a:latin typeface="Sniglet Regular"/>
                <a:cs typeface="Sniglet Regular"/>
              </a:rPr>
              <a:t>	</a:t>
            </a:r>
            <a:r>
              <a:rPr lang="en-US" sz="2000" dirty="0" smtClean="0">
                <a:solidFill>
                  <a:srgbClr val="1F497D"/>
                </a:solidFill>
                <a:latin typeface="Sniglet Regular"/>
                <a:cs typeface="Sniglet Regular"/>
              </a:rPr>
              <a:t>2. Display the program state</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	3. Check for Input from a user</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	4. Handle inputs and update the program state</a:t>
            </a:r>
          </a:p>
          <a:p>
            <a:endParaRPr lang="en-US" sz="2000" dirty="0" smtClean="0">
              <a:solidFill>
                <a:srgbClr val="1F497D"/>
              </a:solidFill>
              <a:latin typeface="Sniglet Regular"/>
              <a:cs typeface="Sniglet Regular"/>
            </a:endParaRPr>
          </a:p>
          <a:p>
            <a:r>
              <a:rPr lang="en-US" sz="2000" dirty="0">
                <a:solidFill>
                  <a:srgbClr val="1F497D"/>
                </a:solidFill>
                <a:latin typeface="Sniglet Regular"/>
                <a:cs typeface="Sniglet Regular"/>
              </a:rPr>
              <a:t>5</a:t>
            </a:r>
            <a:r>
              <a:rPr lang="en-US" sz="2000" dirty="0" smtClean="0">
                <a:solidFill>
                  <a:srgbClr val="1F497D"/>
                </a:solidFill>
                <a:latin typeface="Sniglet Regular"/>
                <a:cs typeface="Sniglet Regular"/>
              </a:rPr>
              <a:t>. Close the program</a:t>
            </a:r>
          </a:p>
          <a:p>
            <a:endParaRPr lang="en-US" sz="2000" dirty="0">
              <a:solidFill>
                <a:srgbClr val="1F497D"/>
              </a:solidFill>
              <a:latin typeface="Sniglet Regular"/>
              <a:cs typeface="Sniglet Regular"/>
            </a:endParaRPr>
          </a:p>
          <a:p>
            <a:pPr algn="r"/>
            <a:r>
              <a:rPr lang="en-US" sz="2000" dirty="0" smtClean="0">
                <a:solidFill>
                  <a:srgbClr val="1F497D"/>
                </a:solidFill>
                <a:latin typeface="Sniglet Regular"/>
                <a:cs typeface="Sniglet Regular"/>
              </a:rPr>
              <a:t>~ </a:t>
            </a:r>
            <a:r>
              <a:rPr lang="en-US" sz="2000" dirty="0" smtClean="0">
                <a:solidFill>
                  <a:srgbClr val="1F497D"/>
                </a:solidFill>
                <a:latin typeface="Sniglet Regular"/>
                <a:cs typeface="Sniglet Regular"/>
                <a:hlinkClick r:id="rId5"/>
              </a:rPr>
              <a:t>http</a:t>
            </a:r>
            <a:r>
              <a:rPr lang="en-US" sz="2000" dirty="0">
                <a:solidFill>
                  <a:srgbClr val="1F497D"/>
                </a:solidFill>
                <a:latin typeface="Sniglet Regular"/>
                <a:cs typeface="Sniglet Regular"/>
                <a:hlinkClick r:id="rId5"/>
              </a:rPr>
              <a:t>://grapefrukt.com/f/games/juicy-breakout</a:t>
            </a:r>
            <a:r>
              <a:rPr lang="en-US" sz="2000" dirty="0" smtClean="0">
                <a:solidFill>
                  <a:srgbClr val="1F497D"/>
                </a:solidFill>
                <a:latin typeface="Sniglet Regular"/>
                <a:cs typeface="Sniglet Regular"/>
                <a:hlinkClick r:id="rId5"/>
              </a:rPr>
              <a:t>/</a:t>
            </a:r>
            <a:r>
              <a:rPr lang="en-US" sz="2000" dirty="0" smtClean="0">
                <a:solidFill>
                  <a:srgbClr val="1F497D"/>
                </a:solidFill>
                <a:latin typeface="Sniglet Regular"/>
                <a:cs typeface="Sniglet Regular"/>
              </a:rPr>
              <a:t> </a:t>
            </a:r>
            <a:endParaRPr lang="en-US" sz="2000" dirty="0">
              <a:solidFill>
                <a:srgbClr val="1F497D"/>
              </a:solidFill>
              <a:latin typeface="Sniglet Regular"/>
              <a:cs typeface="Sniglet Regular"/>
            </a:endParaRPr>
          </a:p>
        </p:txBody>
      </p:sp>
    </p:spTree>
    <p:extLst>
      <p:ext uri="{BB962C8B-B14F-4D97-AF65-F5344CB8AC3E}">
        <p14:creationId xmlns:p14="http://schemas.microsoft.com/office/powerpoint/2010/main" val="851575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What are my options?</a:t>
            </a:r>
          </a:p>
        </p:txBody>
      </p:sp>
      <p:sp>
        <p:nvSpPr>
          <p:cNvPr id="9" name="TextBox 8"/>
          <p:cNvSpPr txBox="1"/>
          <p:nvPr/>
        </p:nvSpPr>
        <p:spPr>
          <a:xfrm>
            <a:off x="914400" y="1219200"/>
            <a:ext cx="7239000" cy="3785652"/>
          </a:xfrm>
          <a:prstGeom prst="rect">
            <a:avLst/>
          </a:prstGeom>
          <a:noFill/>
        </p:spPr>
        <p:txBody>
          <a:bodyPr wrap="square" rtlCol="0">
            <a:spAutoFit/>
          </a:bodyPr>
          <a:lstStyle/>
          <a:p>
            <a:r>
              <a:rPr lang="en-US" sz="2000" dirty="0" smtClean="0">
                <a:solidFill>
                  <a:srgbClr val="000000"/>
                </a:solidFill>
                <a:latin typeface="Sniglet Regular"/>
                <a:cs typeface="Sniglet Regular"/>
              </a:rPr>
              <a:t>- Pick a </a:t>
            </a:r>
            <a:r>
              <a:rPr lang="en-US" sz="2000" dirty="0" smtClean="0">
                <a:solidFill>
                  <a:schemeClr val="accent6">
                    <a:lumMod val="75000"/>
                  </a:schemeClr>
                </a:solidFill>
                <a:latin typeface="Sniglet Regular"/>
                <a:cs typeface="Sniglet Regular"/>
              </a:rPr>
              <a:t>platform</a:t>
            </a:r>
            <a:r>
              <a:rPr lang="en-US" sz="2000" dirty="0" smtClean="0">
                <a:solidFill>
                  <a:srgbClr val="1F497D"/>
                </a:solidFill>
                <a:latin typeface="Sniglet Regular"/>
                <a:cs typeface="Sniglet Regular"/>
              </a:rPr>
              <a:t> (phone, web, console, computer)</a:t>
            </a:r>
            <a:endParaRPr lang="en-US" sz="2000" dirty="0">
              <a:solidFill>
                <a:srgbClr val="1F497D"/>
              </a:solidFill>
              <a:latin typeface="Sniglet Regular"/>
              <a:cs typeface="Sniglet Regular"/>
            </a:endParaRPr>
          </a:p>
          <a:p>
            <a:endParaRPr lang="en-US" sz="2000" dirty="0" smtClean="0">
              <a:solidFill>
                <a:srgbClr val="1F497D"/>
              </a:solidFill>
              <a:latin typeface="Sniglet Regular"/>
              <a:cs typeface="Sniglet Regular"/>
            </a:endParaRPr>
          </a:p>
          <a:p>
            <a:r>
              <a:rPr lang="en-US" sz="2000" dirty="0" smtClean="0">
                <a:latin typeface="Sniglet Regular"/>
                <a:cs typeface="Sniglet Regular"/>
              </a:rPr>
              <a:t>- Pick a </a:t>
            </a:r>
            <a:r>
              <a:rPr lang="en-US" sz="2000" dirty="0" smtClean="0">
                <a:solidFill>
                  <a:srgbClr val="E46C0A"/>
                </a:solidFill>
                <a:latin typeface="Sniglet Regular"/>
                <a:cs typeface="Sniglet Regular"/>
              </a:rPr>
              <a:t>language </a:t>
            </a:r>
            <a:r>
              <a:rPr lang="en-US" sz="2000" dirty="0" smtClean="0">
                <a:solidFill>
                  <a:srgbClr val="1F497D"/>
                </a:solidFill>
                <a:latin typeface="Sniglet Regular"/>
                <a:cs typeface="Sniglet Regular"/>
              </a:rPr>
              <a:t>(</a:t>
            </a:r>
            <a:r>
              <a:rPr lang="en-US" sz="2000" dirty="0" err="1" smtClean="0">
                <a:solidFill>
                  <a:srgbClr val="1F497D"/>
                </a:solidFill>
                <a:latin typeface="Sniglet Regular"/>
                <a:cs typeface="Sniglet Regular"/>
              </a:rPr>
              <a:t>c++</a:t>
            </a:r>
            <a:r>
              <a:rPr lang="en-US" sz="2000" dirty="0" smtClean="0">
                <a:solidFill>
                  <a:srgbClr val="1F497D"/>
                </a:solidFill>
                <a:latin typeface="Sniglet Regular"/>
                <a:cs typeface="Sniglet Regular"/>
              </a:rPr>
              <a:t>, Java, </a:t>
            </a:r>
            <a:r>
              <a:rPr lang="en-US" sz="2000" dirty="0" err="1" smtClean="0">
                <a:solidFill>
                  <a:srgbClr val="1F497D"/>
                </a:solidFill>
                <a:latin typeface="Sniglet Regular"/>
                <a:cs typeface="Sniglet Regular"/>
              </a:rPr>
              <a:t>Lua</a:t>
            </a:r>
            <a:r>
              <a:rPr lang="en-US" sz="2000" dirty="0" smtClean="0">
                <a:solidFill>
                  <a:srgbClr val="1F497D"/>
                </a:solidFill>
                <a:latin typeface="Sniglet Regular"/>
                <a:cs typeface="Sniglet Regular"/>
              </a:rPr>
              <a:t>, HTML5, python, ruby, swift)</a:t>
            </a:r>
          </a:p>
          <a:p>
            <a:endParaRPr lang="en-US" sz="2000" dirty="0" smtClean="0">
              <a:solidFill>
                <a:srgbClr val="1F497D"/>
              </a:solidFill>
              <a:latin typeface="Sniglet Regular"/>
              <a:cs typeface="Sniglet Regular"/>
            </a:endParaRPr>
          </a:p>
          <a:p>
            <a:r>
              <a:rPr lang="en-US" sz="2000" dirty="0" smtClean="0">
                <a:solidFill>
                  <a:srgbClr val="000000"/>
                </a:solidFill>
                <a:latin typeface="Sniglet Regular"/>
                <a:cs typeface="Sniglet Regular"/>
              </a:rPr>
              <a:t>- Find a </a:t>
            </a:r>
            <a:r>
              <a:rPr lang="en-US" sz="2000" dirty="0" smtClean="0">
                <a:solidFill>
                  <a:srgbClr val="E46C0A"/>
                </a:solidFill>
                <a:latin typeface="Sniglet Regular"/>
                <a:cs typeface="Sniglet Regular"/>
              </a:rPr>
              <a:t>development environment</a:t>
            </a:r>
            <a:r>
              <a:rPr lang="en-US" sz="2000" dirty="0" smtClean="0">
                <a:solidFill>
                  <a:srgbClr val="1F497D"/>
                </a:solidFill>
                <a:latin typeface="Sniglet Regular"/>
                <a:cs typeface="Sniglet Regular"/>
              </a:rPr>
              <a:t> (</a:t>
            </a:r>
            <a:r>
              <a:rPr lang="en-US" sz="2000" dirty="0" err="1" smtClean="0">
                <a:solidFill>
                  <a:srgbClr val="1F497D"/>
                </a:solidFill>
                <a:latin typeface="Sniglet Regular"/>
                <a:cs typeface="Sniglet Regular"/>
              </a:rPr>
              <a:t>xcode</a:t>
            </a:r>
            <a:r>
              <a:rPr lang="en-US" sz="2000" dirty="0" smtClean="0">
                <a:solidFill>
                  <a:srgbClr val="1F497D"/>
                </a:solidFill>
                <a:latin typeface="Sniglet Regular"/>
                <a:cs typeface="Sniglet Regular"/>
              </a:rPr>
              <a:t>, visual studio, eclipse, android studio, notepad)</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 Use </a:t>
            </a:r>
            <a:r>
              <a:rPr lang="en-US" sz="2000" dirty="0" smtClean="0">
                <a:solidFill>
                  <a:srgbClr val="E46C0A"/>
                </a:solidFill>
                <a:latin typeface="Sniglet Regular"/>
                <a:cs typeface="Sniglet Regular"/>
              </a:rPr>
              <a:t>libraries</a:t>
            </a:r>
            <a:r>
              <a:rPr lang="en-US" sz="2000" dirty="0" smtClean="0">
                <a:solidFill>
                  <a:srgbClr val="1F497D"/>
                </a:solidFill>
                <a:latin typeface="Sniglet Regular"/>
                <a:cs typeface="Sniglet Regular"/>
              </a:rPr>
              <a:t> to fill in the gaps (cocos2d-x, </a:t>
            </a:r>
            <a:r>
              <a:rPr lang="en-US" sz="2000" dirty="0">
                <a:solidFill>
                  <a:srgbClr val="1F497D"/>
                </a:solidFill>
                <a:latin typeface="Sniglet Regular"/>
                <a:cs typeface="Sniglet Regular"/>
              </a:rPr>
              <a:t>SFML, </a:t>
            </a:r>
            <a:r>
              <a:rPr lang="en-US" sz="2000" dirty="0" err="1" smtClean="0">
                <a:solidFill>
                  <a:srgbClr val="1F497D"/>
                </a:solidFill>
                <a:latin typeface="Sniglet Regular"/>
                <a:cs typeface="Sniglet Regular"/>
              </a:rPr>
              <a:t>libGDX</a:t>
            </a:r>
            <a:r>
              <a:rPr lang="en-US" sz="2000" dirty="0" smtClean="0">
                <a:solidFill>
                  <a:srgbClr val="1F497D"/>
                </a:solidFill>
                <a:latin typeface="Sniglet Regular"/>
                <a:cs typeface="Sniglet Regular"/>
              </a:rPr>
              <a:t>, </a:t>
            </a:r>
            <a:r>
              <a:rPr lang="en-US" sz="2000" dirty="0" err="1" smtClean="0">
                <a:solidFill>
                  <a:srgbClr val="1F497D"/>
                </a:solidFill>
                <a:latin typeface="Sniglet Regular"/>
                <a:cs typeface="Sniglet Regular"/>
              </a:rPr>
              <a:t>libtcod</a:t>
            </a:r>
            <a:r>
              <a:rPr lang="en-US" sz="2000" dirty="0" smtClean="0">
                <a:solidFill>
                  <a:srgbClr val="1F497D"/>
                </a:solidFill>
                <a:latin typeface="Sniglet Regular"/>
                <a:cs typeface="Sniglet Regular"/>
              </a:rPr>
              <a:t>, </a:t>
            </a:r>
            <a:r>
              <a:rPr lang="en-US" sz="2000" dirty="0" err="1" smtClean="0">
                <a:solidFill>
                  <a:srgbClr val="1F497D"/>
                </a:solidFill>
                <a:latin typeface="Sniglet Regular"/>
                <a:cs typeface="Sniglet Regular"/>
              </a:rPr>
              <a:t>jquery</a:t>
            </a:r>
            <a:r>
              <a:rPr lang="en-US" sz="2000" dirty="0" smtClean="0">
                <a:solidFill>
                  <a:srgbClr val="1F497D"/>
                </a:solidFill>
                <a:latin typeface="Sniglet Regular"/>
                <a:cs typeface="Sniglet Regular"/>
              </a:rPr>
              <a:t>)</a:t>
            </a:r>
          </a:p>
          <a:p>
            <a:endParaRPr lang="en-US" sz="2000" dirty="0" smtClean="0">
              <a:solidFill>
                <a:srgbClr val="1F497D"/>
              </a:solidFill>
              <a:latin typeface="Sniglet Regular"/>
              <a:cs typeface="Sniglet Regular"/>
            </a:endParaRPr>
          </a:p>
          <a:p>
            <a:r>
              <a:rPr lang="en-US" sz="2000" dirty="0" smtClean="0">
                <a:solidFill>
                  <a:srgbClr val="1F497D"/>
                </a:solidFill>
                <a:latin typeface="Sniglet Regular"/>
                <a:cs typeface="Sniglet Regular"/>
              </a:rPr>
              <a:t>Or use a game engine like Unity or Love (or Scratch or </a:t>
            </a:r>
            <a:r>
              <a:rPr lang="en-US" sz="2000" dirty="0" err="1" smtClean="0">
                <a:solidFill>
                  <a:srgbClr val="1F497D"/>
                </a:solidFill>
                <a:latin typeface="Sniglet Regular"/>
                <a:cs typeface="Sniglet Regular"/>
              </a:rPr>
              <a:t>Puzzlescript</a:t>
            </a:r>
            <a:r>
              <a:rPr lang="en-US" sz="2000" dirty="0" smtClean="0">
                <a:solidFill>
                  <a:srgbClr val="1F497D"/>
                </a:solidFill>
                <a:latin typeface="Sniglet Regular"/>
                <a:cs typeface="Sniglet Regular"/>
              </a:rPr>
              <a:t>)</a:t>
            </a:r>
            <a:endParaRPr lang="en-US" sz="2000" dirty="0">
              <a:solidFill>
                <a:srgbClr val="1F497D"/>
              </a:solidFill>
              <a:latin typeface="Sniglet Regular"/>
              <a:cs typeface="Sniglet Regular"/>
            </a:endParaRPr>
          </a:p>
        </p:txBody>
      </p:sp>
    </p:spTree>
    <p:extLst>
      <p:ext uri="{BB962C8B-B14F-4D97-AF65-F5344CB8AC3E}">
        <p14:creationId xmlns:p14="http://schemas.microsoft.com/office/powerpoint/2010/main" val="16718713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Picking a Platform</a:t>
            </a:r>
          </a:p>
        </p:txBody>
      </p:sp>
      <p:sp>
        <p:nvSpPr>
          <p:cNvPr id="9" name="TextBox 8"/>
          <p:cNvSpPr txBox="1"/>
          <p:nvPr/>
        </p:nvSpPr>
        <p:spPr>
          <a:xfrm>
            <a:off x="914400" y="1219200"/>
            <a:ext cx="7239000" cy="4401205"/>
          </a:xfrm>
          <a:prstGeom prst="rect">
            <a:avLst/>
          </a:prstGeom>
          <a:noFill/>
        </p:spPr>
        <p:txBody>
          <a:bodyPr wrap="square" rtlCol="0">
            <a:spAutoFit/>
          </a:bodyPr>
          <a:lstStyle/>
          <a:p>
            <a:r>
              <a:rPr lang="en-US" sz="2000" dirty="0" smtClean="0">
                <a:solidFill>
                  <a:srgbClr val="1F497D"/>
                </a:solidFill>
                <a:latin typeface="Sniglet Regular"/>
                <a:cs typeface="Sniglet Regular"/>
              </a:rPr>
              <a:t>There is a billion dollar market for mobile games. </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The US market seems to prefer </a:t>
            </a:r>
            <a:r>
              <a:rPr lang="en-US" sz="2000" dirty="0" err="1" smtClean="0">
                <a:solidFill>
                  <a:srgbClr val="1F497D"/>
                </a:solidFill>
                <a:latin typeface="Sniglet Regular"/>
                <a:cs typeface="Sniglet Regular"/>
              </a:rPr>
              <a:t>iOS</a:t>
            </a:r>
            <a:r>
              <a:rPr lang="en-US" sz="2000" dirty="0" smtClean="0">
                <a:solidFill>
                  <a:srgbClr val="1F497D"/>
                </a:solidFill>
                <a:latin typeface="Sniglet Regular"/>
                <a:cs typeface="Sniglet Regular"/>
              </a:rPr>
              <a:t> while the global market uses Android devices.</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Tough choice? The Apple Developer Program costs $$$ while distributing an App on Android is FREE. That usually helps people decide.</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When making ProtonU, my costumer (the UF Proton Therapy Institute) wanted to distribute it on iTunes so I needed to get enrolled in the </a:t>
            </a:r>
            <a:r>
              <a:rPr lang="en-US" sz="2000" dirty="0" err="1" smtClean="0">
                <a:solidFill>
                  <a:srgbClr val="1F497D"/>
                </a:solidFill>
                <a:latin typeface="Sniglet Regular"/>
                <a:cs typeface="Sniglet Regular"/>
              </a:rPr>
              <a:t>Dev</a:t>
            </a:r>
            <a:r>
              <a:rPr lang="en-US" sz="2000" dirty="0" smtClean="0">
                <a:solidFill>
                  <a:srgbClr val="1F497D"/>
                </a:solidFill>
                <a:latin typeface="Sniglet Regular"/>
                <a:cs typeface="Sniglet Regular"/>
              </a:rPr>
              <a:t> Program.</a:t>
            </a:r>
          </a:p>
          <a:p>
            <a:endParaRPr lang="en-US" sz="2000" dirty="0" smtClean="0">
              <a:solidFill>
                <a:srgbClr val="1F497D"/>
              </a:solidFill>
              <a:latin typeface="Sniglet Regular"/>
              <a:cs typeface="Sniglet Regular"/>
            </a:endParaRPr>
          </a:p>
          <a:p>
            <a:pPr algn="r"/>
            <a:r>
              <a:rPr lang="en-US" sz="2000" dirty="0" smtClean="0">
                <a:solidFill>
                  <a:srgbClr val="1F497D"/>
                </a:solidFill>
                <a:latin typeface="Sniglet Regular"/>
                <a:cs typeface="Sniglet Regular"/>
              </a:rPr>
              <a:t>~ </a:t>
            </a:r>
            <a:r>
              <a:rPr lang="en-US" sz="2000" dirty="0" smtClean="0">
                <a:solidFill>
                  <a:srgbClr val="1F497D"/>
                </a:solidFill>
                <a:latin typeface="Sniglet Regular"/>
                <a:cs typeface="Sniglet Regular"/>
                <a:hlinkClick r:id="rId5"/>
              </a:rPr>
              <a:t>Superdata</a:t>
            </a:r>
            <a:endParaRPr lang="en-US" sz="2000" dirty="0">
              <a:solidFill>
                <a:srgbClr val="1F497D"/>
              </a:solidFill>
              <a:latin typeface="Sniglet Regular"/>
              <a:cs typeface="Sniglet Regular"/>
            </a:endParaRPr>
          </a:p>
        </p:txBody>
      </p:sp>
    </p:spTree>
    <p:extLst>
      <p:ext uri="{BB962C8B-B14F-4D97-AF65-F5344CB8AC3E}">
        <p14:creationId xmlns:p14="http://schemas.microsoft.com/office/powerpoint/2010/main" val="16718713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Programming Languages</a:t>
            </a:r>
          </a:p>
        </p:txBody>
      </p:sp>
      <p:sp>
        <p:nvSpPr>
          <p:cNvPr id="9" name="TextBox 8"/>
          <p:cNvSpPr txBox="1"/>
          <p:nvPr/>
        </p:nvSpPr>
        <p:spPr>
          <a:xfrm>
            <a:off x="914400" y="1219200"/>
            <a:ext cx="7239000" cy="3477875"/>
          </a:xfrm>
          <a:prstGeom prst="rect">
            <a:avLst/>
          </a:prstGeom>
          <a:noFill/>
        </p:spPr>
        <p:txBody>
          <a:bodyPr wrap="square" rtlCol="0">
            <a:spAutoFit/>
          </a:bodyPr>
          <a:lstStyle/>
          <a:p>
            <a:r>
              <a:rPr lang="en-US" sz="2000" dirty="0" smtClean="0">
                <a:solidFill>
                  <a:srgbClr val="1F497D"/>
                </a:solidFill>
                <a:latin typeface="Sniglet Regular"/>
                <a:cs typeface="Sniglet Regular"/>
              </a:rPr>
              <a:t>Once you have a platform in mind (let’s assume phones), there are usually popular languages in use.</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With zero coding experience, some languages might be more accessible, but </a:t>
            </a:r>
            <a:r>
              <a:rPr lang="en-US" sz="2000" dirty="0" smtClean="0">
                <a:solidFill>
                  <a:srgbClr val="E46C0A"/>
                </a:solidFill>
                <a:latin typeface="Sniglet Regular"/>
                <a:cs typeface="Sniglet Regular"/>
              </a:rPr>
              <a:t>you have to start SOMEWHERE</a:t>
            </a:r>
            <a:r>
              <a:rPr lang="en-US" sz="2000" dirty="0" smtClean="0">
                <a:solidFill>
                  <a:srgbClr val="1F497D"/>
                </a:solidFill>
                <a:latin typeface="Sniglet Regular"/>
                <a:cs typeface="Sniglet Regular"/>
              </a:rPr>
              <a:t>. Having a small project in mind helps to narrow down what you need to know to get things working.</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I chose </a:t>
            </a:r>
            <a:r>
              <a:rPr lang="en-US" sz="2000" dirty="0" err="1" smtClean="0">
                <a:solidFill>
                  <a:srgbClr val="1F497D"/>
                </a:solidFill>
                <a:latin typeface="Sniglet Regular"/>
                <a:cs typeface="Sniglet Regular"/>
              </a:rPr>
              <a:t>c++</a:t>
            </a:r>
            <a:r>
              <a:rPr lang="en-US" sz="2000" dirty="0" smtClean="0">
                <a:solidFill>
                  <a:srgbClr val="1F497D"/>
                </a:solidFill>
                <a:latin typeface="Sniglet Regular"/>
                <a:cs typeface="Sniglet Regular"/>
              </a:rPr>
              <a:t> for my App after playing with </a:t>
            </a:r>
            <a:r>
              <a:rPr lang="en-US" sz="2000" dirty="0" err="1" smtClean="0">
                <a:solidFill>
                  <a:srgbClr val="1F497D"/>
                </a:solidFill>
                <a:latin typeface="Sniglet Regular"/>
                <a:cs typeface="Sniglet Regular"/>
              </a:rPr>
              <a:t>cocos</a:t>
            </a:r>
            <a:r>
              <a:rPr lang="en-US" sz="2000" dirty="0" smtClean="0">
                <a:solidFill>
                  <a:srgbClr val="1F497D"/>
                </a:solidFill>
                <a:latin typeface="Sniglet Regular"/>
                <a:cs typeface="Sniglet Regular"/>
              </a:rPr>
              <a:t> for a previous (terrible) game. Swift may have been an option, and the previous </a:t>
            </a:r>
            <a:r>
              <a:rPr lang="en-US" sz="2000" dirty="0" err="1" smtClean="0">
                <a:solidFill>
                  <a:srgbClr val="1F497D"/>
                </a:solidFill>
                <a:latin typeface="Sniglet Regular"/>
                <a:cs typeface="Sniglet Regular"/>
              </a:rPr>
              <a:t>dev</a:t>
            </a:r>
            <a:r>
              <a:rPr lang="en-US" sz="2000" dirty="0" smtClean="0">
                <a:solidFill>
                  <a:srgbClr val="1F497D"/>
                </a:solidFill>
                <a:latin typeface="Sniglet Regular"/>
                <a:cs typeface="Sniglet Regular"/>
              </a:rPr>
              <a:t> was using </a:t>
            </a:r>
            <a:r>
              <a:rPr lang="en-US" sz="2000" dirty="0" err="1" smtClean="0">
                <a:solidFill>
                  <a:srgbClr val="1F497D"/>
                </a:solidFill>
                <a:latin typeface="Sniglet Regular"/>
                <a:cs typeface="Sniglet Regular"/>
              </a:rPr>
              <a:t>Xamarin</a:t>
            </a:r>
            <a:r>
              <a:rPr lang="en-US" sz="2000" dirty="0" smtClean="0">
                <a:solidFill>
                  <a:srgbClr val="1F497D"/>
                </a:solidFill>
                <a:latin typeface="Sniglet Regular"/>
                <a:cs typeface="Sniglet Regular"/>
              </a:rPr>
              <a:t>, but I went with what I knew.</a:t>
            </a:r>
            <a:endParaRPr lang="en-US" sz="2000" dirty="0">
              <a:solidFill>
                <a:srgbClr val="1F497D"/>
              </a:solidFill>
              <a:latin typeface="Sniglet Regular"/>
              <a:cs typeface="Sniglet Regular"/>
            </a:endParaRPr>
          </a:p>
        </p:txBody>
      </p:sp>
    </p:spTree>
    <p:extLst>
      <p:ext uri="{BB962C8B-B14F-4D97-AF65-F5344CB8AC3E}">
        <p14:creationId xmlns:p14="http://schemas.microsoft.com/office/powerpoint/2010/main" val="33991373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588952" y="6022790"/>
            <a:ext cx="2246612" cy="293750"/>
          </a:xfrm>
          <a:prstGeom prst="rect">
            <a:avLst/>
          </a:prstGeom>
        </p:spPr>
      </p:pic>
      <p:pic>
        <p:nvPicPr>
          <p:cNvPr id="3" name="Picture 2"/>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21499" y="5967167"/>
            <a:ext cx="2134494" cy="717600"/>
          </a:xfrm>
          <a:prstGeom prst="rect">
            <a:avLst/>
          </a:prstGeom>
        </p:spPr>
      </p:pic>
      <p:cxnSp>
        <p:nvCxnSpPr>
          <p:cNvPr id="4" name="Straight Connector 3"/>
          <p:cNvCxnSpPr/>
          <p:nvPr/>
        </p:nvCxnSpPr>
        <p:spPr>
          <a:xfrm>
            <a:off x="221499" y="6354248"/>
            <a:ext cx="8614449" cy="0"/>
          </a:xfrm>
          <a:prstGeom prst="line">
            <a:avLst/>
          </a:prstGeom>
          <a:ln>
            <a:solidFill>
              <a:srgbClr val="005496"/>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371600" y="254000"/>
            <a:ext cx="6400800" cy="584776"/>
          </a:xfrm>
          <a:prstGeom prst="rect">
            <a:avLst/>
          </a:prstGeom>
          <a:noFill/>
          <a:ln w="9525">
            <a:noFill/>
            <a:miter lim="800000"/>
            <a:headEnd/>
            <a:tailEnd/>
          </a:ln>
        </p:spPr>
        <p:txBody>
          <a:bodyPr>
            <a:spAutoFit/>
          </a:bodyPr>
          <a:lstStyle/>
          <a:p>
            <a:pPr algn="ctr"/>
            <a:r>
              <a:rPr lang="en-US" sz="3200" dirty="0" smtClean="0">
                <a:solidFill>
                  <a:schemeClr val="tx2"/>
                </a:solidFill>
                <a:latin typeface="Sniglet Regular"/>
                <a:cs typeface="Sniglet Regular"/>
              </a:rPr>
              <a:t>Development Environment</a:t>
            </a:r>
          </a:p>
        </p:txBody>
      </p:sp>
      <p:sp>
        <p:nvSpPr>
          <p:cNvPr id="9" name="TextBox 8"/>
          <p:cNvSpPr txBox="1"/>
          <p:nvPr/>
        </p:nvSpPr>
        <p:spPr>
          <a:xfrm>
            <a:off x="914400" y="1219200"/>
            <a:ext cx="7239000" cy="3785652"/>
          </a:xfrm>
          <a:prstGeom prst="rect">
            <a:avLst/>
          </a:prstGeom>
          <a:noFill/>
        </p:spPr>
        <p:txBody>
          <a:bodyPr wrap="square" rtlCol="0">
            <a:spAutoFit/>
          </a:bodyPr>
          <a:lstStyle/>
          <a:p>
            <a:r>
              <a:rPr lang="en-US" sz="2000" dirty="0" smtClean="0">
                <a:solidFill>
                  <a:srgbClr val="1F497D"/>
                </a:solidFill>
                <a:latin typeface="Sniglet Regular"/>
                <a:cs typeface="Sniglet Regular"/>
              </a:rPr>
              <a:t>Code is just text. Tools like </a:t>
            </a:r>
            <a:r>
              <a:rPr lang="en-US" sz="2000" dirty="0" err="1" smtClean="0">
                <a:solidFill>
                  <a:srgbClr val="1F497D"/>
                </a:solidFill>
                <a:latin typeface="Sniglet Regular"/>
                <a:cs typeface="Sniglet Regular"/>
              </a:rPr>
              <a:t>xcode</a:t>
            </a:r>
            <a:r>
              <a:rPr lang="en-US" sz="2000" dirty="0" smtClean="0">
                <a:solidFill>
                  <a:srgbClr val="1F497D"/>
                </a:solidFill>
                <a:latin typeface="Sniglet Regular"/>
                <a:cs typeface="Sniglet Regular"/>
              </a:rPr>
              <a:t> or visual studio are really, really fancy text editors.</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You must </a:t>
            </a:r>
            <a:r>
              <a:rPr lang="en-US" sz="2000" dirty="0" smtClean="0">
                <a:solidFill>
                  <a:srgbClr val="E46C0A"/>
                </a:solidFill>
                <a:latin typeface="Sniglet Regular"/>
                <a:cs typeface="Sniglet Regular"/>
              </a:rPr>
              <a:t>compile</a:t>
            </a:r>
            <a:r>
              <a:rPr lang="en-US" sz="2000" dirty="0" smtClean="0">
                <a:solidFill>
                  <a:srgbClr val="1F497D"/>
                </a:solidFill>
                <a:latin typeface="Sniglet Regular"/>
                <a:cs typeface="Sniglet Regular"/>
              </a:rPr>
              <a:t> the code you write into directions for the computer so the program can run. C++ uses header files (.h) to help the computer compile the actual code files (.</a:t>
            </a:r>
            <a:r>
              <a:rPr lang="en-US" sz="2000" dirty="0" err="1" smtClean="0">
                <a:solidFill>
                  <a:srgbClr val="1F497D"/>
                </a:solidFill>
                <a:latin typeface="Sniglet Regular"/>
                <a:cs typeface="Sniglet Regular"/>
              </a:rPr>
              <a:t>cpp</a:t>
            </a:r>
            <a:r>
              <a:rPr lang="en-US" sz="2000" dirty="0" smtClean="0">
                <a:solidFill>
                  <a:srgbClr val="1F497D"/>
                </a:solidFill>
                <a:latin typeface="Sniglet Regular"/>
                <a:cs typeface="Sniglet Regular"/>
              </a:rPr>
              <a:t>) and </a:t>
            </a:r>
            <a:r>
              <a:rPr lang="en-US" sz="2000" dirty="0" err="1" smtClean="0">
                <a:solidFill>
                  <a:srgbClr val="1F497D"/>
                </a:solidFill>
                <a:latin typeface="Sniglet Regular"/>
                <a:cs typeface="Sniglet Regular"/>
              </a:rPr>
              <a:t>xcode</a:t>
            </a:r>
            <a:r>
              <a:rPr lang="en-US" sz="2000" dirty="0" smtClean="0">
                <a:solidFill>
                  <a:srgbClr val="1F497D"/>
                </a:solidFill>
                <a:latin typeface="Sniglet Regular"/>
                <a:cs typeface="Sniglet Regular"/>
              </a:rPr>
              <a:t> helps keep everything organized. </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I used </a:t>
            </a:r>
            <a:r>
              <a:rPr lang="en-US" sz="2000" dirty="0" err="1" smtClean="0">
                <a:solidFill>
                  <a:srgbClr val="1F497D"/>
                </a:solidFill>
                <a:latin typeface="Sniglet Regular"/>
                <a:cs typeface="Sniglet Regular"/>
              </a:rPr>
              <a:t>xcode</a:t>
            </a:r>
            <a:r>
              <a:rPr lang="en-US" sz="2000" dirty="0" smtClean="0">
                <a:solidFill>
                  <a:srgbClr val="1F497D"/>
                </a:solidFill>
                <a:latin typeface="Sniglet Regular"/>
                <a:cs typeface="Sniglet Regular"/>
              </a:rPr>
              <a:t> for ProtonU because it seemed like a good idea to use an Apple product to make an Apple product.</a:t>
            </a:r>
          </a:p>
          <a:p>
            <a:endParaRPr lang="en-US" sz="2000" dirty="0">
              <a:solidFill>
                <a:srgbClr val="1F497D"/>
              </a:solidFill>
              <a:latin typeface="Sniglet Regular"/>
              <a:cs typeface="Sniglet Regular"/>
            </a:endParaRPr>
          </a:p>
          <a:p>
            <a:r>
              <a:rPr lang="en-US" sz="2000" dirty="0" smtClean="0">
                <a:solidFill>
                  <a:srgbClr val="1F497D"/>
                </a:solidFill>
                <a:latin typeface="Sniglet Regular"/>
                <a:cs typeface="Sniglet Regular"/>
              </a:rPr>
              <a:t>Again, choose something you feel familiar with and start small.</a:t>
            </a:r>
            <a:endParaRPr lang="en-US" sz="2000" dirty="0">
              <a:solidFill>
                <a:srgbClr val="1F497D"/>
              </a:solidFill>
              <a:latin typeface="Sniglet Regular"/>
              <a:cs typeface="Sniglet Regular"/>
            </a:endParaRPr>
          </a:p>
        </p:txBody>
      </p:sp>
    </p:spTree>
    <p:extLst>
      <p:ext uri="{BB962C8B-B14F-4D97-AF65-F5344CB8AC3E}">
        <p14:creationId xmlns:p14="http://schemas.microsoft.com/office/powerpoint/2010/main" val="18913425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13081</TotalTime>
  <Words>718</Words>
  <Application>Microsoft Macintosh PowerPoint</Application>
  <PresentationFormat>On-screen Show (4:3)</PresentationFormat>
  <Paragraphs>90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s a</cp:lastModifiedBy>
  <cp:revision>1455</cp:revision>
  <dcterms:created xsi:type="dcterms:W3CDTF">2011-03-22T16:16:16Z</dcterms:created>
  <dcterms:modified xsi:type="dcterms:W3CDTF">2017-03-14T06:02:42Z</dcterms:modified>
</cp:coreProperties>
</file>