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3" autoAdjust="0"/>
    <p:restoredTop sz="94660"/>
  </p:normalViewPr>
  <p:slideViewPr>
    <p:cSldViewPr snapToGrid="0">
      <p:cViewPr varScale="1">
        <p:scale>
          <a:sx n="50" d="100"/>
          <a:sy n="50" d="100"/>
        </p:scale>
        <p:origin x="3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09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4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9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5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45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05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7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7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3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4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79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rinceton.edu/~%20blei/downloads/onlineldavb.tar" TargetMode="External"/><Relationship Id="rId2" Type="http://schemas.openxmlformats.org/officeDocument/2006/relationships/hyperlink" Target="http://videolectures.net/mlss09uk_blei_t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Text Analysis of Technical Support Documents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Stephen Kappel</a:t>
            </a:r>
          </a:p>
          <a:p>
            <a:r>
              <a:rPr lang="en-US" dirty="0" smtClean="0"/>
              <a:t>May </a:t>
            </a:r>
            <a:r>
              <a:rPr lang="en-US" dirty="0" smtClean="0"/>
              <a:t>15</a:t>
            </a:r>
            <a:r>
              <a:rPr lang="en-US" dirty="0" smtClean="0"/>
              <a:t>, 2014</a:t>
            </a:r>
          </a:p>
          <a:p>
            <a:r>
              <a:rPr lang="en-US" dirty="0" smtClean="0"/>
              <a:t>COMS W4721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8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Frequency – Inverse Document Frequency (</a:t>
            </a:r>
            <a:r>
              <a:rPr lang="en-US" dirty="0" err="1" smtClean="0"/>
              <a:t>tf-idf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2163309" cy="4023360"/>
          </a:xfrm>
        </p:spPr>
        <p:txBody>
          <a:bodyPr anchor="ctr"/>
          <a:lstStyle/>
          <a:p>
            <a:r>
              <a:rPr lang="en-US" dirty="0" smtClean="0"/>
              <a:t>Divide each value in the </a:t>
            </a:r>
            <a:r>
              <a:rPr lang="en-US" i="1" dirty="0" smtClean="0"/>
              <a:t>category vectors</a:t>
            </a:r>
            <a:r>
              <a:rPr lang="en-US" dirty="0" smtClean="0"/>
              <a:t> by the number of documents containing that word.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69" y="1948886"/>
            <a:ext cx="5445896" cy="408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1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2163309" cy="4023360"/>
          </a:xfrm>
        </p:spPr>
        <p:txBody>
          <a:bodyPr anchor="ctr"/>
          <a:lstStyle/>
          <a:p>
            <a:r>
              <a:rPr lang="en-US" dirty="0" smtClean="0"/>
              <a:t>When finding similarity scores, include a factor to give higher score to more frequent forum categories.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722" y="1898248"/>
            <a:ext cx="5544280" cy="415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Winning Combination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65" y="2699787"/>
            <a:ext cx="4255630" cy="3191723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5151"/>
              </p:ext>
            </p:extLst>
          </p:nvPr>
        </p:nvGraphicFramePr>
        <p:xfrm>
          <a:off x="4404627" y="3432034"/>
          <a:ext cx="4383376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9745"/>
                <a:gridCol w="1111170"/>
                <a:gridCol w="1093808"/>
                <a:gridCol w="798653"/>
              </a:tblGrid>
              <a:tr h="23496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SharePoint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SQL Server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Overall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Correct class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7,304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5,865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13,169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49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Incorrect</a:t>
                      </a:r>
                      <a:r>
                        <a:rPr lang="en-US" sz="1600" baseline="0" dirty="0" smtClean="0"/>
                        <a:t> class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450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307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757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49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94.2%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95.0%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94.6%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4480" y="224996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against validation dataset: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94860" y="2259163"/>
            <a:ext cx="400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when tested against test dataset: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5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Forums Classification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096656"/>
          </a:xfrm>
        </p:spPr>
        <p:txBody>
          <a:bodyPr>
            <a:normAutofit/>
          </a:bodyPr>
          <a:lstStyle/>
          <a:p>
            <a:r>
              <a:rPr lang="en-US" dirty="0" smtClean="0"/>
              <a:t>Repeat with forums rather than forum categories</a:t>
            </a:r>
          </a:p>
          <a:p>
            <a:pPr lvl="1"/>
            <a:r>
              <a:rPr lang="en-US" dirty="0" smtClean="0"/>
              <a:t>2 forum categories → 38 forums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43" y="3270171"/>
            <a:ext cx="3969455" cy="2977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2" y="3270172"/>
            <a:ext cx="3874318" cy="2905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7416" y="2829132"/>
            <a:ext cx="379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Normalized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tf-idf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doesn’t do so well…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41555" y="2700158"/>
            <a:ext cx="400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Cosine binary word counts performs the best, and had 49.6% accuracy on test set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Perhaps zooming in to specific </a:t>
            </a:r>
            <a:r>
              <a:rPr lang="en-US" dirty="0" smtClean="0"/>
              <a:t>documents, </a:t>
            </a:r>
            <a:r>
              <a:rPr lang="en-US" dirty="0" smtClean="0"/>
              <a:t>rather than looking at the forum in aggregate will yield better </a:t>
            </a:r>
            <a:r>
              <a:rPr lang="en-US" dirty="0" smtClean="0"/>
              <a:t>results?</a:t>
            </a:r>
            <a:endParaRPr lang="en-US" dirty="0" smtClean="0"/>
          </a:p>
          <a:p>
            <a:r>
              <a:rPr lang="en-US" dirty="0" smtClean="0"/>
              <a:t>But, what value of </a:t>
            </a:r>
            <a:r>
              <a:rPr lang="en-US" i="1" dirty="0" smtClean="0"/>
              <a:t>k</a:t>
            </a:r>
            <a:r>
              <a:rPr lang="en-US" dirty="0" smtClean="0"/>
              <a:t> to use?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24" y="3037499"/>
            <a:ext cx="4179608" cy="31347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111" y="3040511"/>
            <a:ext cx="4175592" cy="313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3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440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Using </a:t>
            </a:r>
            <a:r>
              <a:rPr lang="en-US" i="1" dirty="0" smtClean="0"/>
              <a:t>k</a:t>
            </a:r>
            <a:r>
              <a:rPr lang="en-US" dirty="0" smtClean="0"/>
              <a:t>=9 </a:t>
            </a:r>
            <a:r>
              <a:rPr lang="en-US" dirty="0" smtClean="0"/>
              <a:t>with </a:t>
            </a:r>
            <a:r>
              <a:rPr lang="en-US" dirty="0" smtClean="0"/>
              <a:t>3,000 </a:t>
            </a:r>
            <a:r>
              <a:rPr lang="en-US" dirty="0" smtClean="0"/>
              <a:t>training examples on a set of 1,000 test examples yields: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Caveats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VERY slow</a:t>
            </a:r>
          </a:p>
          <a:p>
            <a:pPr lvl="1"/>
            <a:r>
              <a:rPr lang="en-US" dirty="0" smtClean="0"/>
              <a:t>Sensitive to choice of </a:t>
            </a:r>
            <a:r>
              <a:rPr lang="en-US" i="1" dirty="0" smtClean="0"/>
              <a:t>k</a:t>
            </a:r>
            <a:r>
              <a:rPr lang="en-US" dirty="0" smtClean="0"/>
              <a:t> and training </a:t>
            </a:r>
            <a:r>
              <a:rPr lang="en-US" dirty="0" smtClean="0"/>
              <a:t>data</a:t>
            </a:r>
          </a:p>
          <a:p>
            <a:pPr lvl="1"/>
            <a:endParaRPr lang="en-US" dirty="0"/>
          </a:p>
          <a:p>
            <a:r>
              <a:rPr lang="en-US" dirty="0" smtClean="0"/>
              <a:t>Doing KNN only within the category identified by the forum category classification algorithm might boost accuracy and speed.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895316"/>
              </p:ext>
            </p:extLst>
          </p:nvPr>
        </p:nvGraphicFramePr>
        <p:xfrm>
          <a:off x="2380312" y="2655060"/>
          <a:ext cx="4383376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9745"/>
                <a:gridCol w="1111170"/>
                <a:gridCol w="1093808"/>
                <a:gridCol w="798653"/>
              </a:tblGrid>
              <a:tr h="23496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SharePoint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SQL Server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Overall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Correct class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244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221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465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49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Incorrect</a:t>
                      </a:r>
                      <a:r>
                        <a:rPr lang="en-US" sz="1600" baseline="0" dirty="0" smtClean="0"/>
                        <a:t> class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313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222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535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49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43.8%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49.9%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46.5%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69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Most Similar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document, </a:t>
            </a:r>
            <a:r>
              <a:rPr lang="en-US" dirty="0" smtClean="0"/>
              <a:t>what other document(s) is most similar?</a:t>
            </a:r>
          </a:p>
          <a:p>
            <a:r>
              <a:rPr lang="en-US" dirty="0" smtClean="0"/>
              <a:t>Use case: find existing solutions to a new occurrence of a problem</a:t>
            </a:r>
          </a:p>
          <a:p>
            <a:r>
              <a:rPr lang="en-US" dirty="0" smtClean="0"/>
              <a:t>Using cosine similarity of binary word counts, the results are okay, but not particularly helpful.</a:t>
            </a:r>
          </a:p>
          <a:p>
            <a:r>
              <a:rPr lang="en-US" dirty="0" smtClean="0"/>
              <a:t>Let’s look at an example…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671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 (LDA)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LDA can help uncover the topics in our text, even when those topics aren’t labeled in some pre-defined way.</a:t>
            </a:r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We have </a:t>
            </a:r>
            <a:r>
              <a:rPr lang="en-US" i="1" dirty="0" smtClean="0"/>
              <a:t>k</a:t>
            </a:r>
            <a:r>
              <a:rPr lang="en-US" dirty="0" smtClean="0"/>
              <a:t> topics.</a:t>
            </a:r>
          </a:p>
          <a:p>
            <a:pPr lvl="1"/>
            <a:r>
              <a:rPr lang="en-US" dirty="0" smtClean="0"/>
              <a:t>Each topic has a distribution over all words in the vocabulary.</a:t>
            </a:r>
          </a:p>
          <a:p>
            <a:pPr lvl="1"/>
            <a:r>
              <a:rPr lang="en-US" dirty="0" smtClean="0"/>
              <a:t>Each document has a mixture of topics.</a:t>
            </a:r>
          </a:p>
          <a:p>
            <a:r>
              <a:rPr lang="en-US" dirty="0" smtClean="0"/>
              <a:t>For more information about LDA, check out video lectures by David </a:t>
            </a:r>
            <a:r>
              <a:rPr lang="en-US" dirty="0" err="1" smtClean="0"/>
              <a:t>Blei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://videolectures.net/mlss09uk_blei_tm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I adapted an LDA model built in Python by Matthew Hoffman for use on my data.</a:t>
            </a:r>
          </a:p>
          <a:p>
            <a:pPr lvl="1"/>
            <a:r>
              <a:rPr lang="en-US" dirty="0">
                <a:hlinkClick r:id="rId3"/>
              </a:rPr>
              <a:t>http://www.cs.princeton.edu</a:t>
            </a:r>
            <a:r>
              <a:rPr lang="en-US" dirty="0" smtClean="0">
                <a:hlinkClick r:id="rId3"/>
              </a:rPr>
              <a:t>/~ </a:t>
            </a:r>
            <a:r>
              <a:rPr lang="en-US" dirty="0" err="1" smtClean="0">
                <a:hlinkClick r:id="rId3"/>
              </a:rPr>
              <a:t>blei</a:t>
            </a:r>
            <a:r>
              <a:rPr lang="en-US" dirty="0" smtClean="0">
                <a:hlinkClick r:id="rId3"/>
              </a:rPr>
              <a:t>/downloads/onlineldavb.tar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MSDN Latent Topics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1967798"/>
            <a:ext cx="3500862" cy="4259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349" y="1900420"/>
            <a:ext cx="3362445" cy="434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0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MSDN Latent Topics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1883499"/>
            <a:ext cx="3488444" cy="4268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220" y="1883498"/>
            <a:ext cx="3509697" cy="426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0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676464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I’m a Business Analyst for CA Technologies’ Customer Success &amp; Support.</a:t>
            </a:r>
          </a:p>
          <a:p>
            <a:r>
              <a:rPr lang="en-US" dirty="0" smtClean="0"/>
              <a:t>Plentiful text at our fingertips:</a:t>
            </a:r>
          </a:p>
          <a:p>
            <a:pPr lvl="1"/>
            <a:r>
              <a:rPr lang="en-US" dirty="0" smtClean="0"/>
              <a:t>Support tickets</a:t>
            </a:r>
          </a:p>
          <a:p>
            <a:pPr lvl="1"/>
            <a:r>
              <a:rPr lang="en-US" dirty="0" smtClean="0"/>
              <a:t>Forum posts</a:t>
            </a:r>
          </a:p>
          <a:p>
            <a:pPr lvl="1"/>
            <a:r>
              <a:rPr lang="en-US" dirty="0" smtClean="0"/>
              <a:t>Searches against our knowledge base</a:t>
            </a:r>
          </a:p>
          <a:p>
            <a:pPr lvl="1"/>
            <a:r>
              <a:rPr lang="en-US" dirty="0" smtClean="0"/>
              <a:t>Technical documentation</a:t>
            </a:r>
          </a:p>
          <a:p>
            <a:pPr lvl="1"/>
            <a:r>
              <a:rPr lang="en-US" dirty="0" smtClean="0"/>
              <a:t>Log files</a:t>
            </a:r>
          </a:p>
          <a:p>
            <a:r>
              <a:rPr lang="en-US" dirty="0" smtClean="0"/>
              <a:t>Opportunities:</a:t>
            </a:r>
          </a:p>
          <a:p>
            <a:pPr lvl="1"/>
            <a:r>
              <a:rPr lang="en-US" dirty="0" smtClean="0"/>
              <a:t>Intelligently “route” issues (support tickets and forum posts)</a:t>
            </a:r>
          </a:p>
          <a:p>
            <a:pPr lvl="1"/>
            <a:r>
              <a:rPr lang="en-US" dirty="0" smtClean="0"/>
              <a:t>Find previously solved issues related to a newly reported issue</a:t>
            </a:r>
          </a:p>
          <a:p>
            <a:pPr lvl="1"/>
            <a:r>
              <a:rPr lang="en-US" dirty="0" smtClean="0"/>
              <a:t>Identify areas needing focus (documentation or product-related)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7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source: MSDN forums for SQL Server and SharePoint</a:t>
            </a:r>
          </a:p>
          <a:p>
            <a:pPr lvl="1"/>
            <a:r>
              <a:rPr lang="en-US" dirty="0" smtClean="0"/>
              <a:t>48 forums</a:t>
            </a:r>
          </a:p>
          <a:p>
            <a:pPr lvl="1"/>
            <a:r>
              <a:rPr lang="en-US" dirty="0" smtClean="0"/>
              <a:t>73,822 threads created in 2013</a:t>
            </a:r>
          </a:p>
          <a:p>
            <a:pPr lvl="1"/>
            <a:r>
              <a:rPr lang="en-US" dirty="0" smtClean="0"/>
              <a:t>Title and question text</a:t>
            </a:r>
          </a:p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Predict the forum category (product) or forum from thread’s text</a:t>
            </a:r>
          </a:p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Find most similar documents</a:t>
            </a:r>
          </a:p>
          <a:p>
            <a:pPr lvl="1"/>
            <a:r>
              <a:rPr lang="en-US" dirty="0" smtClean="0"/>
              <a:t>Find latent topics</a:t>
            </a:r>
            <a:endParaRPr lang="en-US" dirty="0"/>
          </a:p>
          <a:p>
            <a:pPr marL="201168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465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Vocabulary creation</a:t>
            </a:r>
          </a:p>
          <a:p>
            <a:pPr lvl="1"/>
            <a:r>
              <a:rPr lang="en-US" dirty="0" smtClean="0"/>
              <a:t>Removed stop words</a:t>
            </a:r>
          </a:p>
          <a:p>
            <a:pPr lvl="1"/>
            <a:r>
              <a:rPr lang="en-US" dirty="0" smtClean="0"/>
              <a:t>Removed extremely rare words</a:t>
            </a:r>
          </a:p>
          <a:p>
            <a:r>
              <a:rPr lang="en-US" dirty="0"/>
              <a:t>T</a:t>
            </a:r>
            <a:r>
              <a:rPr lang="en-US" dirty="0" smtClean="0"/>
              <a:t>raining, validation, and test datasets</a:t>
            </a:r>
          </a:p>
          <a:p>
            <a:pPr lvl="1"/>
            <a:r>
              <a:rPr lang="en-US" dirty="0" smtClean="0"/>
              <a:t>GUIDs!</a:t>
            </a:r>
          </a:p>
          <a:p>
            <a:r>
              <a:rPr lang="en-US" dirty="0" smtClean="0"/>
              <a:t>Text cleansing </a:t>
            </a:r>
          </a:p>
          <a:p>
            <a:pPr lvl="1"/>
            <a:r>
              <a:rPr lang="en-US" dirty="0" smtClean="0"/>
              <a:t>lower()</a:t>
            </a:r>
          </a:p>
          <a:p>
            <a:pPr lvl="1"/>
            <a:r>
              <a:rPr lang="en-US" dirty="0" smtClean="0"/>
              <a:t>Removed non-alphabetical characters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0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Forum Categories </a:t>
            </a:r>
            <a:r>
              <a:rPr lang="en-US" dirty="0" smtClean="0"/>
              <a:t>Classification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i="1" dirty="0" smtClean="0"/>
              <a:t>document-vocab matrix</a:t>
            </a:r>
            <a:r>
              <a:rPr lang="en-US" dirty="0" smtClean="0"/>
              <a:t> with a row for each training doc and a column for each word in the vocabulary. Each value is the count of occurrences of a particular word in a particular document.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each forum category, sum all associated rows/docs in the </a:t>
            </a:r>
            <a:r>
              <a:rPr lang="en-US" i="1" dirty="0" smtClean="0"/>
              <a:t>document-vocab matrix</a:t>
            </a:r>
            <a:r>
              <a:rPr lang="en-US" dirty="0" smtClean="0"/>
              <a:t> to get a </a:t>
            </a:r>
            <a:r>
              <a:rPr lang="en-US" i="1" dirty="0" smtClean="0"/>
              <a:t>category vector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the document to be classified, build a </a:t>
            </a:r>
            <a:r>
              <a:rPr lang="en-US" i="1" dirty="0" smtClean="0"/>
              <a:t>document vector</a:t>
            </a:r>
            <a:r>
              <a:rPr lang="en-US" dirty="0" smtClean="0"/>
              <a:t>. (The same as the </a:t>
            </a:r>
            <a:r>
              <a:rPr lang="en-US" i="1" dirty="0" smtClean="0"/>
              <a:t>document-vocab matrix </a:t>
            </a:r>
            <a:r>
              <a:rPr lang="en-US" dirty="0" smtClean="0"/>
              <a:t>but with only one row.)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Score the similarity between the document and each forum category by finding the dot product between the </a:t>
            </a:r>
            <a:r>
              <a:rPr lang="en-US" i="1" dirty="0" smtClean="0"/>
              <a:t>document vector</a:t>
            </a:r>
            <a:r>
              <a:rPr lang="en-US" dirty="0" smtClean="0"/>
              <a:t> and each </a:t>
            </a:r>
            <a:r>
              <a:rPr lang="en-US" i="1" dirty="0" smtClean="0"/>
              <a:t>category vector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Assign the document to the category with the highest similarity.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08" y="1846263"/>
            <a:ext cx="5363633" cy="4022725"/>
          </a:xfrm>
        </p:spPr>
      </p:pic>
    </p:spTree>
    <p:extLst>
      <p:ext uri="{BB962C8B-B14F-4D97-AF65-F5344CB8AC3E}">
        <p14:creationId xmlns:p14="http://schemas.microsoft.com/office/powerpoint/2010/main" val="35868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2163309" cy="4023360"/>
          </a:xfrm>
        </p:spPr>
        <p:txBody>
          <a:bodyPr anchor="ctr"/>
          <a:lstStyle/>
          <a:p>
            <a:r>
              <a:rPr lang="en-US" dirty="0" smtClean="0"/>
              <a:t>Divide the dot product by the product of the norms.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67" y="1850494"/>
            <a:ext cx="5660021" cy="424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1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Word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2163309" cy="4023360"/>
          </a:xfrm>
        </p:spPr>
        <p:txBody>
          <a:bodyPr anchor="ctr"/>
          <a:lstStyle/>
          <a:p>
            <a:r>
              <a:rPr lang="en-US" dirty="0" smtClean="0"/>
              <a:t>In </a:t>
            </a:r>
            <a:r>
              <a:rPr lang="en-US" i="1" dirty="0" smtClean="0"/>
              <a:t>document-vocab </a:t>
            </a:r>
            <a:r>
              <a:rPr lang="en-US" i="1" dirty="0" smtClean="0"/>
              <a:t>matrix</a:t>
            </a:r>
            <a:r>
              <a:rPr lang="en-US" dirty="0" smtClean="0"/>
              <a:t> and </a:t>
            </a:r>
            <a:r>
              <a:rPr lang="en-US" i="1" dirty="0" smtClean="0"/>
              <a:t>document vector</a:t>
            </a:r>
            <a:r>
              <a:rPr lang="en-US" dirty="0" smtClean="0"/>
              <a:t>, </a:t>
            </a:r>
            <a:r>
              <a:rPr lang="en-US" dirty="0" smtClean="0"/>
              <a:t>use only 0s and 1s to indicate whether or not a word is found in </a:t>
            </a:r>
            <a:r>
              <a:rPr lang="en-US" dirty="0" smtClean="0"/>
              <a:t>a </a:t>
            </a:r>
            <a:r>
              <a:rPr lang="en-US" dirty="0" smtClean="0"/>
              <a:t>document.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553" y="1802752"/>
            <a:ext cx="5806641" cy="435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8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2163309" cy="4023360"/>
          </a:xfrm>
        </p:spPr>
        <p:txBody>
          <a:bodyPr anchor="ctr"/>
          <a:lstStyle/>
          <a:p>
            <a:r>
              <a:rPr lang="en-US" dirty="0" smtClean="0"/>
              <a:t>Scale each </a:t>
            </a:r>
            <a:r>
              <a:rPr lang="en-US" i="1" dirty="0" smtClean="0"/>
              <a:t>category vector</a:t>
            </a:r>
            <a:r>
              <a:rPr lang="en-US" dirty="0" smtClean="0"/>
              <a:t> such that all its values add to 100.</a:t>
            </a:r>
          </a:p>
          <a:p>
            <a:r>
              <a:rPr lang="en-US" dirty="0" smtClean="0"/>
              <a:t>This prevents bias toward SharePoint. 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67" y="1956120"/>
            <a:ext cx="5386088" cy="403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6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356</TotalTime>
  <Words>704</Words>
  <Application>Microsoft Office PowerPoint</Application>
  <PresentationFormat>On-screen Show (4:3)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</vt:lpstr>
      <vt:lpstr>Text Analysis of Technical Support Documents</vt:lpstr>
      <vt:lpstr>Motivation</vt:lpstr>
      <vt:lpstr>Overview</vt:lpstr>
      <vt:lpstr>Getting Started</vt:lpstr>
      <vt:lpstr>Forum Categories Classification</vt:lpstr>
      <vt:lpstr>Initial Results</vt:lpstr>
      <vt:lpstr>Cosine Similarity</vt:lpstr>
      <vt:lpstr>Binary Word Counts</vt:lpstr>
      <vt:lpstr>Normalization</vt:lpstr>
      <vt:lpstr>Term Frequency – Inverse Document Frequency (tf-idf)</vt:lpstr>
      <vt:lpstr>Priors</vt:lpstr>
      <vt:lpstr>Winning Combination</vt:lpstr>
      <vt:lpstr>Forums Classification</vt:lpstr>
      <vt:lpstr>K-Nearest Neighbors</vt:lpstr>
      <vt:lpstr>KNN Results</vt:lpstr>
      <vt:lpstr>Finding Most Similar Documents</vt:lpstr>
      <vt:lpstr>Latent Dirichlet Allocation (LDA)</vt:lpstr>
      <vt:lpstr>MSDN Latent Topics</vt:lpstr>
      <vt:lpstr>MSDN Latent Topics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Analysis of Technical Support Documents</dc:title>
  <dc:creator>Stephen Kappel</dc:creator>
  <cp:lastModifiedBy>Stephen Kappel</cp:lastModifiedBy>
  <cp:revision>28</cp:revision>
  <dcterms:created xsi:type="dcterms:W3CDTF">2014-05-05T00:45:53Z</dcterms:created>
  <dcterms:modified xsi:type="dcterms:W3CDTF">2014-05-07T02:57:01Z</dcterms:modified>
</cp:coreProperties>
</file>