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8" r:id="rId4"/>
    <p:sldId id="260" r:id="rId5"/>
    <p:sldId id="257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241" r:id="rId18"/>
    <p:sldId id="274" r:id="rId19"/>
    <p:sldId id="275" r:id="rId20"/>
    <p:sldId id="276" r:id="rId21"/>
    <p:sldId id="2234" r:id="rId22"/>
    <p:sldId id="2235" r:id="rId23"/>
    <p:sldId id="2236" r:id="rId24"/>
    <p:sldId id="2237" r:id="rId25"/>
    <p:sldId id="2238" r:id="rId26"/>
    <p:sldId id="2239" r:id="rId27"/>
    <p:sldId id="2240" r:id="rId28"/>
    <p:sldId id="2243" r:id="rId29"/>
    <p:sldId id="2242" r:id="rId3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ir Hoxha (lhoxha)" initials="LH(" lastIdx="1" clrIdx="0">
    <p:extLst>
      <p:ext uri="{19B8F6BF-5375-455C-9EA6-DF929625EA0E}">
        <p15:presenceInfo xmlns:p15="http://schemas.microsoft.com/office/powerpoint/2012/main" userId="S::lhoxha@cisco.com::cf14efea-cda1-4ebf-a744-026ef343986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6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77"/>
    <p:restoredTop sz="94694"/>
  </p:normalViewPr>
  <p:slideViewPr>
    <p:cSldViewPr snapToGrid="0" snapToObjects="1">
      <p:cViewPr>
        <p:scale>
          <a:sx n="140" d="100"/>
          <a:sy n="140" d="100"/>
        </p:scale>
        <p:origin x="60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55A7-58C9-E94E-94F3-FA0FE200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D65A0F-DB21-F74A-9A48-671BC484E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8A760-3072-0644-8AF0-44AF8D2F1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5104-1A4A-C149-8819-459632B09753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3C80A-ACB9-F645-ABEA-F8778AA12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03736-0C58-A948-B940-2D768C51F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676D-A56B-2B41-B263-E3C5D02C6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84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029CA-2796-7A45-8ADC-EA6DFFA10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BF6B78-4D40-5646-87F9-2FB93A25D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B6255-B799-C84B-BB67-BAAF3F860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5104-1A4A-C149-8819-459632B09753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0C9CB-3173-7049-8EC4-A56C87C79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4EC07-AA5D-0F46-8CDB-CD79D4742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676D-A56B-2B41-B263-E3C5D02C6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45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6B62E6-C231-BA4A-8FAF-F001110D41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137BBF-6331-F546-AD58-5AD2A9C82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0796B-0BB7-454C-949D-1FC7E2ABD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5104-1A4A-C149-8819-459632B09753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B1A46-C946-6D43-B4FA-172BAD646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68194-181B-2242-9C73-907293426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676D-A56B-2B41-B263-E3C5D02C6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5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76F17-6CCC-1445-8E60-2923897D4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598E9-4657-B04E-B31A-0EC8AA718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FB73A-BDCA-8549-9911-481587E58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5104-1A4A-C149-8819-459632B09753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090A0-495A-754B-99C5-33C0A0DE2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270D5-8712-E741-9928-8D9783470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676D-A56B-2B41-B263-E3C5D02C6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01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CC32A-91CE-F346-B806-2741CE178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E5BE1-EF76-D34F-AC12-51663F46C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E7DB5-B894-7945-B22B-C3C357D8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5104-1A4A-C149-8819-459632B09753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1CB54-BB5F-A442-9291-D35CD1386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1218D-5ED4-4045-885B-A3970A7FC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676D-A56B-2B41-B263-E3C5D02C6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00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B5E6B-F593-8D4C-8EA2-EF7891CC7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C0FEF-7267-C64B-97BA-9C36E25932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A299A-60E6-1B48-9C9B-AB4A17247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72D10-7158-8548-9713-151F52CE8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5104-1A4A-C149-8819-459632B09753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152AC-7254-EE4F-85F0-B00FD6F71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20B2F-634E-DB48-AAF3-7D47B2DB3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676D-A56B-2B41-B263-E3C5D02C6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99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E4514-C3A5-534D-8C3E-C8DF7706D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CA027-962B-0E4F-8EB3-28C2E2583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71199-523C-BC42-9E1B-AE5F9FA70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C866E9-B550-6A4C-8EB0-067C44C81A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6997AA-6120-244F-B084-4C8018906B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7B2510-250B-DB47-94D8-42A2F1AE9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5104-1A4A-C149-8819-459632B09753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72BAA7-301E-E446-99A9-9B99AA888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7883BA-E2B1-D645-AE74-8EBB81DE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676D-A56B-2B41-B263-E3C5D02C6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48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249BC-6337-EC4C-A291-6804C01A6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41F25A-B816-944F-BDF8-518B262A3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5104-1A4A-C149-8819-459632B09753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085C8A-54A5-034B-A519-C51EDF38B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CB52A-1593-7F4B-96EB-50427BB9F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676D-A56B-2B41-B263-E3C5D02C6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49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278DF-4FF3-E647-B607-171A08D9A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5104-1A4A-C149-8819-459632B09753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AB0DC9-5495-8145-BC5E-6C44205FB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5DB999-0CCC-9244-86F1-6EE46DF0B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676D-A56B-2B41-B263-E3C5D02C6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7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C4063-6435-EE49-900B-74DE2982A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9400D-1312-774D-BC97-499947D67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34337A-8772-FF46-ADA1-DF3A0AA3B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1D24A-1919-3F42-929B-2B8D5F849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5104-1A4A-C149-8819-459632B09753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FB6C9-6C2F-1146-A3EA-3E0B676A4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DC0E3-0CA0-CC4C-A2C9-2E9425681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676D-A56B-2B41-B263-E3C5D02C6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2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E7041-0220-C941-82DC-F6EB24EF0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22D9EA-43C9-FA4E-8F9E-A9714F1B54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61A2D-979A-DD49-96BB-08A0D3FF4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91B68-8595-1340-9178-8FAE08641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5104-1A4A-C149-8819-459632B09753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D9C15-793A-0F41-88D5-29C6DF435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9EA42-FB98-914D-9DF9-B4BBAEB65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676D-A56B-2B41-B263-E3C5D02C6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9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4C62EF-F3C3-BE4E-9C7B-1FBAFA8F1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3D9A4-5E63-BA4E-9F1A-BBA9263C3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99E94-626A-F745-8F2D-3EEB739FB9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B5104-1A4A-C149-8819-459632B09753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4A597-6E23-1C47-8895-D5FDC9ACD5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092B1-904B-3746-8CCF-831BC0A4A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D676D-A56B-2B41-B263-E3C5D02C6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36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B6A2F-D27E-BC4A-84D6-B1F10E937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98044"/>
            <a:ext cx="9348216" cy="1655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Introduction to Segment Routing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F4F441-9724-9444-8DB3-D172B760B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55057"/>
            <a:ext cx="9144000" cy="901595"/>
          </a:xfrm>
        </p:spPr>
        <p:txBody>
          <a:bodyPr>
            <a:normAutofit/>
          </a:bodyPr>
          <a:lstStyle/>
          <a:p>
            <a:r>
              <a:rPr lang="en-US" sz="2800" dirty="0"/>
              <a:t>Standard: </a:t>
            </a:r>
            <a:r>
              <a:rPr lang="en-US" sz="2800" b="1" dirty="0"/>
              <a:t>RFC 8402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3E2A8B-4D3A-3D41-A290-1B3A8A60670B}"/>
              </a:ext>
            </a:extLst>
          </p:cNvPr>
          <p:cNvSpPr txBox="1"/>
          <p:nvPr/>
        </p:nvSpPr>
        <p:spPr>
          <a:xfrm>
            <a:off x="1015556" y="4710071"/>
            <a:ext cx="2524024" cy="1623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LEONIR HOXHA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Senior Network Consultant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CISCO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CCIE #49534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146E96-CB7F-C54D-BC2E-475ECB14488D}"/>
              </a:ext>
            </a:extLst>
          </p:cNvPr>
          <p:cNvCxnSpPr>
            <a:cxnSpLocks/>
          </p:cNvCxnSpPr>
          <p:nvPr/>
        </p:nvCxnSpPr>
        <p:spPr>
          <a:xfrm>
            <a:off x="1015556" y="4086172"/>
            <a:ext cx="100170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69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483636F-C846-CA43-8591-55115942E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06775"/>
            <a:ext cx="9902952" cy="861774"/>
          </a:xfrm>
        </p:spPr>
        <p:txBody>
          <a:bodyPr>
            <a:normAutofit/>
          </a:bodyPr>
          <a:lstStyle/>
          <a:p>
            <a:r>
              <a:rPr lang="en-US" dirty="0"/>
              <a:t>Segment Routing – Adjacency Segment 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64CA15-9446-2C45-A38E-A1F90922686D}"/>
              </a:ext>
            </a:extLst>
          </p:cNvPr>
          <p:cNvSpPr txBox="1"/>
          <p:nvPr/>
        </p:nvSpPr>
        <p:spPr>
          <a:xfrm>
            <a:off x="630936" y="1816021"/>
            <a:ext cx="5465064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Forward to IGP adjacent Node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Local Segment (</a:t>
            </a:r>
            <a:r>
              <a:rPr lang="en-US" sz="2200" i="1" dirty="0"/>
              <a:t>local significance</a:t>
            </a:r>
            <a:r>
              <a:rPr lang="en-US" sz="2400" dirty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Advertised as label value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Dynamically assigned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Distributed by ISIS/OSPF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34B027-2E6D-3141-927F-0C6DE244CE0C}"/>
              </a:ext>
            </a:extLst>
          </p:cNvPr>
          <p:cNvCxnSpPr/>
          <p:nvPr/>
        </p:nvCxnSpPr>
        <p:spPr>
          <a:xfrm>
            <a:off x="941832" y="1325880"/>
            <a:ext cx="101724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E99E231F-7C0B-0B47-AAE0-D2745377CE28}"/>
              </a:ext>
            </a:extLst>
          </p:cNvPr>
          <p:cNvGrpSpPr/>
          <p:nvPr/>
        </p:nvGrpSpPr>
        <p:grpSpPr>
          <a:xfrm>
            <a:off x="6594593" y="2259246"/>
            <a:ext cx="4466149" cy="3615679"/>
            <a:chOff x="6579803" y="2599763"/>
            <a:chExt cx="3929818" cy="320357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8515D782-19D7-AE4A-8AFD-6B3A7D0A743E}"/>
                </a:ext>
              </a:extLst>
            </p:cNvPr>
            <p:cNvSpPr/>
            <p:nvPr/>
          </p:nvSpPr>
          <p:spPr>
            <a:xfrm>
              <a:off x="6579803" y="2599763"/>
              <a:ext cx="725732" cy="725921"/>
            </a:xfrm>
            <a:prstGeom prst="ellipse">
              <a:avLst/>
            </a:prstGeom>
            <a:noFill/>
            <a:ln w="57150" cmpd="sng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65000"/>
                      <a:lumOff val="35000"/>
                      <a:alpha val="6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7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Verdana"/>
                </a:rPr>
                <a:t>1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88AE212-5697-714C-9B24-FF2D421F77E9}"/>
                </a:ext>
              </a:extLst>
            </p:cNvPr>
            <p:cNvSpPr/>
            <p:nvPr/>
          </p:nvSpPr>
          <p:spPr>
            <a:xfrm>
              <a:off x="8306380" y="2599763"/>
              <a:ext cx="725732" cy="725921"/>
            </a:xfrm>
            <a:prstGeom prst="ellipse">
              <a:avLst/>
            </a:prstGeom>
            <a:noFill/>
            <a:ln w="57150" cmpd="sng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65000"/>
                      <a:lumOff val="35000"/>
                      <a:alpha val="6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7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Verdana"/>
                </a:rPr>
                <a:t>2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4E7D0546-54BA-854E-ACFD-5A64E0982161}"/>
                </a:ext>
              </a:extLst>
            </p:cNvPr>
            <p:cNvSpPr/>
            <p:nvPr/>
          </p:nvSpPr>
          <p:spPr>
            <a:xfrm>
              <a:off x="6579803" y="4491804"/>
              <a:ext cx="725732" cy="725921"/>
            </a:xfrm>
            <a:prstGeom prst="ellipse">
              <a:avLst/>
            </a:prstGeom>
            <a:noFill/>
            <a:ln w="57150" cmpd="sng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65000"/>
                      <a:lumOff val="35000"/>
                      <a:alpha val="6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7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Verdana"/>
                </a:rPr>
                <a:t>3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9044BD3F-7C79-AD4B-BCEC-93F4FBD89102}"/>
                </a:ext>
              </a:extLst>
            </p:cNvPr>
            <p:cNvSpPr/>
            <p:nvPr/>
          </p:nvSpPr>
          <p:spPr>
            <a:xfrm>
              <a:off x="8306523" y="4491804"/>
              <a:ext cx="725732" cy="725921"/>
            </a:xfrm>
            <a:prstGeom prst="ellipse">
              <a:avLst/>
            </a:prstGeom>
            <a:noFill/>
            <a:ln w="57150" cmpd="sng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65000"/>
                      <a:lumOff val="35000"/>
                      <a:alpha val="6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7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Verdana"/>
                </a:rPr>
                <a:t>4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34B364C-7397-5C4F-9352-685DDD9B69FD}"/>
                </a:ext>
              </a:extLst>
            </p:cNvPr>
            <p:cNvSpPr/>
            <p:nvPr/>
          </p:nvSpPr>
          <p:spPr>
            <a:xfrm>
              <a:off x="9783889" y="3503478"/>
              <a:ext cx="725732" cy="725921"/>
            </a:xfrm>
            <a:prstGeom prst="ellipse">
              <a:avLst/>
            </a:prstGeom>
            <a:noFill/>
            <a:ln w="57150" cmpd="sng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65000"/>
                      <a:lumOff val="35000"/>
                      <a:alpha val="6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7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Verdana"/>
                </a:rPr>
                <a:t>5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60D4CB9-B946-1E43-BF27-7B82F2AE85CD}"/>
                </a:ext>
              </a:extLst>
            </p:cNvPr>
            <p:cNvCxnSpPr>
              <a:stCxn id="82" idx="6"/>
              <a:endCxn id="83" idx="2"/>
            </p:cNvCxnSpPr>
            <p:nvPr/>
          </p:nvCxnSpPr>
          <p:spPr>
            <a:xfrm>
              <a:off x="7305535" y="2962724"/>
              <a:ext cx="1000844" cy="0"/>
            </a:xfrm>
            <a:prstGeom prst="line">
              <a:avLst/>
            </a:prstGeom>
            <a:ln w="57150" cmpd="sng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65000"/>
                      <a:lumOff val="35000"/>
                      <a:alpha val="6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31E02AF-D607-7B42-A0DD-3F3C7A808624}"/>
                </a:ext>
              </a:extLst>
            </p:cNvPr>
            <p:cNvCxnSpPr>
              <a:stCxn id="84" idx="6"/>
              <a:endCxn id="85" idx="2"/>
            </p:cNvCxnSpPr>
            <p:nvPr/>
          </p:nvCxnSpPr>
          <p:spPr>
            <a:xfrm>
              <a:off x="7305535" y="4854764"/>
              <a:ext cx="1000988" cy="0"/>
            </a:xfrm>
            <a:prstGeom prst="line">
              <a:avLst/>
            </a:prstGeom>
            <a:ln w="57150" cmpd="sng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65000"/>
                      <a:lumOff val="35000"/>
                      <a:alpha val="6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D250D26-4A3F-D043-A748-F7B13195D93E}"/>
                </a:ext>
              </a:extLst>
            </p:cNvPr>
            <p:cNvCxnSpPr>
              <a:stCxn id="85" idx="0"/>
              <a:endCxn id="83" idx="4"/>
            </p:cNvCxnSpPr>
            <p:nvPr/>
          </p:nvCxnSpPr>
          <p:spPr>
            <a:xfrm flipH="1" flipV="1">
              <a:off x="8669246" y="3325684"/>
              <a:ext cx="143" cy="1166120"/>
            </a:xfrm>
            <a:prstGeom prst="line">
              <a:avLst/>
            </a:prstGeom>
            <a:ln w="57150" cmpd="sng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65000"/>
                      <a:lumOff val="35000"/>
                      <a:alpha val="6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73B15BC-62C9-0F4D-9D9B-AB66283C0F43}"/>
                </a:ext>
              </a:extLst>
            </p:cNvPr>
            <p:cNvCxnSpPr>
              <a:stCxn id="83" idx="6"/>
              <a:endCxn id="86" idx="1"/>
            </p:cNvCxnSpPr>
            <p:nvPr/>
          </p:nvCxnSpPr>
          <p:spPr>
            <a:xfrm>
              <a:off x="9032112" y="2962723"/>
              <a:ext cx="858058" cy="647063"/>
            </a:xfrm>
            <a:prstGeom prst="line">
              <a:avLst/>
            </a:prstGeom>
            <a:ln w="57150" cmpd="sng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65000"/>
                      <a:lumOff val="35000"/>
                      <a:alpha val="6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D30306F0-1732-6D4E-ADDF-EA491A5F76C0}"/>
                </a:ext>
              </a:extLst>
            </p:cNvPr>
            <p:cNvCxnSpPr>
              <a:endCxn id="86" idx="3"/>
            </p:cNvCxnSpPr>
            <p:nvPr/>
          </p:nvCxnSpPr>
          <p:spPr>
            <a:xfrm flipV="1">
              <a:off x="9032254" y="4123090"/>
              <a:ext cx="857915" cy="718310"/>
            </a:xfrm>
            <a:prstGeom prst="line">
              <a:avLst/>
            </a:prstGeom>
            <a:ln w="57150" cmpd="sng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65000"/>
                      <a:lumOff val="35000"/>
                      <a:alpha val="6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A3334FA-ACC9-7346-B53D-BCAAF6DF7055}"/>
                </a:ext>
              </a:extLst>
            </p:cNvPr>
            <p:cNvCxnSpPr>
              <a:stCxn id="84" idx="0"/>
              <a:endCxn id="82" idx="4"/>
            </p:cNvCxnSpPr>
            <p:nvPr/>
          </p:nvCxnSpPr>
          <p:spPr>
            <a:xfrm flipV="1">
              <a:off x="6942669" y="3325684"/>
              <a:ext cx="0" cy="1166120"/>
            </a:xfrm>
            <a:prstGeom prst="line">
              <a:avLst/>
            </a:prstGeom>
            <a:ln w="57150" cmpd="sng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65000"/>
                      <a:lumOff val="35000"/>
                      <a:alpha val="6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ounded Rectangular Callout 92">
              <a:extLst>
                <a:ext uri="{FF2B5EF4-FFF2-40B4-BE49-F238E27FC236}">
                  <a16:creationId xmlns:a16="http://schemas.microsoft.com/office/drawing/2014/main" id="{5AFB6D42-1821-B849-882E-430BF987AA48}"/>
                </a:ext>
              </a:extLst>
            </p:cNvPr>
            <p:cNvSpPr/>
            <p:nvPr/>
          </p:nvSpPr>
          <p:spPr>
            <a:xfrm>
              <a:off x="7722478" y="3984512"/>
              <a:ext cx="765336" cy="424961"/>
            </a:xfrm>
            <a:prstGeom prst="wedgeRoundRectCallout">
              <a:avLst>
                <a:gd name="adj1" fmla="val 64189"/>
                <a:gd name="adj2" fmla="val 63459"/>
                <a:gd name="adj3" fmla="val 16667"/>
              </a:avLst>
            </a:prstGeom>
            <a:solidFill>
              <a:srgbClr val="FFFFFF"/>
            </a:solidFill>
            <a:ln w="12700" cmpd="sng">
              <a:solidFill>
                <a:srgbClr val="660066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013" dirty="0"/>
                <a:t>24042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9F52D741-9ED1-3E42-A852-74540B682B69}"/>
                </a:ext>
              </a:extLst>
            </p:cNvPr>
            <p:cNvCxnSpPr/>
            <p:nvPr/>
          </p:nvCxnSpPr>
          <p:spPr>
            <a:xfrm flipV="1">
              <a:off x="8665744" y="3826802"/>
              <a:ext cx="0" cy="665002"/>
            </a:xfrm>
            <a:prstGeom prst="straightConnector1">
              <a:avLst/>
            </a:prstGeom>
            <a:ln w="76200" cmpd="sng">
              <a:solidFill>
                <a:srgbClr val="660066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ounded Rectangular Callout 94">
              <a:extLst>
                <a:ext uri="{FF2B5EF4-FFF2-40B4-BE49-F238E27FC236}">
                  <a16:creationId xmlns:a16="http://schemas.microsoft.com/office/drawing/2014/main" id="{838C86AF-3F57-0942-9FFB-8FFB21CD32DA}"/>
                </a:ext>
              </a:extLst>
            </p:cNvPr>
            <p:cNvSpPr/>
            <p:nvPr/>
          </p:nvSpPr>
          <p:spPr>
            <a:xfrm>
              <a:off x="9348009" y="4792764"/>
              <a:ext cx="751487" cy="424961"/>
            </a:xfrm>
            <a:prstGeom prst="wedgeRoundRectCallout">
              <a:avLst>
                <a:gd name="adj1" fmla="val -77363"/>
                <a:gd name="adj2" fmla="val -39622"/>
                <a:gd name="adj3" fmla="val 16667"/>
              </a:avLst>
            </a:prstGeom>
            <a:solidFill>
              <a:srgbClr val="FFFFFF"/>
            </a:solidFill>
            <a:ln w="12700" cmpd="sng">
              <a:solidFill>
                <a:srgbClr val="660066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013" dirty="0"/>
                <a:t>24045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06208F0B-E627-6342-A10C-7B034B1F7635}"/>
                </a:ext>
              </a:extLst>
            </p:cNvPr>
            <p:cNvCxnSpPr/>
            <p:nvPr/>
          </p:nvCxnSpPr>
          <p:spPr>
            <a:xfrm flipV="1">
              <a:off x="9054123" y="4373374"/>
              <a:ext cx="498422" cy="437459"/>
            </a:xfrm>
            <a:prstGeom prst="straightConnector1">
              <a:avLst/>
            </a:prstGeom>
            <a:ln w="76200" cmpd="sng">
              <a:solidFill>
                <a:srgbClr val="660066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0A0123F-3399-5B4F-B96A-1EFFB5580EA3}"/>
                </a:ext>
              </a:extLst>
            </p:cNvPr>
            <p:cNvSpPr txBox="1"/>
            <p:nvPr/>
          </p:nvSpPr>
          <p:spPr>
            <a:xfrm>
              <a:off x="9360190" y="4549117"/>
              <a:ext cx="739306" cy="276999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r"/>
              <a:r>
                <a:rPr lang="en-US" sz="1200" dirty="0">
                  <a:latin typeface="+mn-lt"/>
                </a:rPr>
                <a:t>Adj to 5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3FED3A2-9A84-3643-9801-2DC81DC2B055}"/>
                </a:ext>
              </a:extLst>
            </p:cNvPr>
            <p:cNvSpPr txBox="1"/>
            <p:nvPr/>
          </p:nvSpPr>
          <p:spPr>
            <a:xfrm>
              <a:off x="7752325" y="3720255"/>
              <a:ext cx="739305" cy="276999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en-US" sz="1200" dirty="0">
                  <a:latin typeface="+mn-lt"/>
                </a:rPr>
                <a:t>Adj to 2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88C4B90A-A133-D145-A934-7DB87C269FE4}"/>
                </a:ext>
              </a:extLst>
            </p:cNvPr>
            <p:cNvCxnSpPr>
              <a:stCxn id="85" idx="2"/>
            </p:cNvCxnSpPr>
            <p:nvPr/>
          </p:nvCxnSpPr>
          <p:spPr>
            <a:xfrm flipH="1">
              <a:off x="7599451" y="4854765"/>
              <a:ext cx="707072" cy="0"/>
            </a:xfrm>
            <a:prstGeom prst="straightConnector1">
              <a:avLst/>
            </a:prstGeom>
            <a:ln w="76200" cmpd="sng">
              <a:solidFill>
                <a:srgbClr val="660066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ounded Rectangular Callout 99">
              <a:extLst>
                <a:ext uri="{FF2B5EF4-FFF2-40B4-BE49-F238E27FC236}">
                  <a16:creationId xmlns:a16="http://schemas.microsoft.com/office/drawing/2014/main" id="{29D83577-117E-2B46-80E7-49C8690FBBD1}"/>
                </a:ext>
              </a:extLst>
            </p:cNvPr>
            <p:cNvSpPr/>
            <p:nvPr/>
          </p:nvSpPr>
          <p:spPr>
            <a:xfrm>
              <a:off x="7418392" y="5120022"/>
              <a:ext cx="775274" cy="424961"/>
            </a:xfrm>
            <a:prstGeom prst="wedgeRoundRectCallout">
              <a:avLst>
                <a:gd name="adj1" fmla="val 65010"/>
                <a:gd name="adj2" fmla="val -108679"/>
                <a:gd name="adj3" fmla="val 16667"/>
              </a:avLst>
            </a:prstGeom>
            <a:solidFill>
              <a:srgbClr val="FFFFFF"/>
            </a:solidFill>
            <a:ln w="12700" cmpd="sng">
              <a:solidFill>
                <a:srgbClr val="660066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013" dirty="0"/>
                <a:t>24043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7C048C1D-E0D0-7B46-92E2-EE20E81E4D85}"/>
                </a:ext>
              </a:extLst>
            </p:cNvPr>
            <p:cNvSpPr txBox="1"/>
            <p:nvPr/>
          </p:nvSpPr>
          <p:spPr>
            <a:xfrm>
              <a:off x="7488024" y="5526334"/>
              <a:ext cx="739305" cy="276999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en-US" sz="1200" dirty="0">
                  <a:latin typeface="+mn-lt"/>
                </a:rPr>
                <a:t>Adj to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9969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483636F-C846-CA43-8591-55115942E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06775"/>
            <a:ext cx="9902952" cy="861774"/>
          </a:xfrm>
        </p:spPr>
        <p:txBody>
          <a:bodyPr>
            <a:normAutofit/>
          </a:bodyPr>
          <a:lstStyle/>
          <a:p>
            <a:r>
              <a:rPr lang="en-US" dirty="0"/>
              <a:t>Segment Routing – Combined SIDs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64CA15-9446-2C45-A38E-A1F90922686D}"/>
              </a:ext>
            </a:extLst>
          </p:cNvPr>
          <p:cNvSpPr txBox="1"/>
          <p:nvPr/>
        </p:nvSpPr>
        <p:spPr>
          <a:xfrm>
            <a:off x="630936" y="1816021"/>
            <a:ext cx="5465064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Steer traffic on any path through the network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Path is specified by a stack of labels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 path is signaled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 per-flow state is created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Single protocol: IS-IS or OSPF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34B027-2E6D-3141-927F-0C6DE244CE0C}"/>
              </a:ext>
            </a:extLst>
          </p:cNvPr>
          <p:cNvCxnSpPr/>
          <p:nvPr/>
        </p:nvCxnSpPr>
        <p:spPr>
          <a:xfrm>
            <a:off x="941832" y="1325880"/>
            <a:ext cx="101724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22FDC51-FA3A-0F43-BDD3-2D010D138B57}"/>
              </a:ext>
            </a:extLst>
          </p:cNvPr>
          <p:cNvGrpSpPr/>
          <p:nvPr/>
        </p:nvGrpSpPr>
        <p:grpSpPr>
          <a:xfrm>
            <a:off x="6603283" y="1816021"/>
            <a:ext cx="4410449" cy="4219908"/>
            <a:chOff x="6703868" y="2044986"/>
            <a:chExt cx="3976324" cy="3857429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37E8216-A226-7649-B391-BADA6CA390FC}"/>
                </a:ext>
              </a:extLst>
            </p:cNvPr>
            <p:cNvSpPr/>
            <p:nvPr/>
          </p:nvSpPr>
          <p:spPr>
            <a:xfrm>
              <a:off x="6750374" y="2759380"/>
              <a:ext cx="725732" cy="725921"/>
            </a:xfrm>
            <a:prstGeom prst="ellipse">
              <a:avLst/>
            </a:prstGeom>
            <a:noFill/>
            <a:ln w="57150" cmpd="sng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65000"/>
                      <a:lumOff val="35000"/>
                      <a:alpha val="6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7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Verdana"/>
                </a:rPr>
                <a:t>1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3CCEB5E-7A1D-B84B-BBE8-5D670E9EDCBA}"/>
                </a:ext>
              </a:extLst>
            </p:cNvPr>
            <p:cNvSpPr/>
            <p:nvPr/>
          </p:nvSpPr>
          <p:spPr>
            <a:xfrm>
              <a:off x="8476951" y="2759380"/>
              <a:ext cx="725732" cy="725921"/>
            </a:xfrm>
            <a:prstGeom prst="ellipse">
              <a:avLst/>
            </a:prstGeom>
            <a:noFill/>
            <a:ln w="57150" cmpd="sng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65000"/>
                      <a:lumOff val="35000"/>
                      <a:alpha val="6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7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Verdana"/>
                </a:rPr>
                <a:t>2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563BC1B-802E-2043-B532-9A14B6ECD157}"/>
                </a:ext>
              </a:extLst>
            </p:cNvPr>
            <p:cNvSpPr/>
            <p:nvPr/>
          </p:nvSpPr>
          <p:spPr>
            <a:xfrm>
              <a:off x="6750374" y="4651421"/>
              <a:ext cx="725732" cy="725921"/>
            </a:xfrm>
            <a:prstGeom prst="ellipse">
              <a:avLst/>
            </a:prstGeom>
            <a:noFill/>
            <a:ln w="57150" cmpd="sng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65000"/>
                      <a:lumOff val="35000"/>
                      <a:alpha val="6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7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Verdana"/>
                </a:rPr>
                <a:t>3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88A87E3-D117-8645-8078-DBBE96C28462}"/>
                </a:ext>
              </a:extLst>
            </p:cNvPr>
            <p:cNvSpPr/>
            <p:nvPr/>
          </p:nvSpPr>
          <p:spPr>
            <a:xfrm>
              <a:off x="8477094" y="4651421"/>
              <a:ext cx="725732" cy="725921"/>
            </a:xfrm>
            <a:prstGeom prst="ellipse">
              <a:avLst/>
            </a:prstGeom>
            <a:noFill/>
            <a:ln w="57150" cmpd="sng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65000"/>
                      <a:lumOff val="35000"/>
                      <a:alpha val="6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7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Verdana"/>
                </a:rPr>
                <a:t>4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8059AAB-6E57-5445-8BE5-E6B20C5316D1}"/>
                </a:ext>
              </a:extLst>
            </p:cNvPr>
            <p:cNvSpPr/>
            <p:nvPr/>
          </p:nvSpPr>
          <p:spPr>
            <a:xfrm>
              <a:off x="9954460" y="3663095"/>
              <a:ext cx="725732" cy="725921"/>
            </a:xfrm>
            <a:prstGeom prst="ellipse">
              <a:avLst/>
            </a:prstGeom>
            <a:noFill/>
            <a:ln w="57150" cmpd="sng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65000"/>
                      <a:lumOff val="35000"/>
                      <a:alpha val="6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7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Verdana"/>
                </a:rPr>
                <a:t>5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205C06C-FB76-674D-B470-4896833C56A8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>
              <a:off x="7476106" y="3122341"/>
              <a:ext cx="1000844" cy="0"/>
            </a:xfrm>
            <a:prstGeom prst="line">
              <a:avLst/>
            </a:prstGeom>
            <a:ln w="57150" cmpd="sng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65000"/>
                      <a:lumOff val="35000"/>
                      <a:alpha val="6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D8832BD-5834-E94A-86DB-2A20BFE5043F}"/>
                </a:ext>
              </a:extLst>
            </p:cNvPr>
            <p:cNvCxnSpPr>
              <a:stCxn id="28" idx="6"/>
              <a:endCxn id="29" idx="2"/>
            </p:cNvCxnSpPr>
            <p:nvPr/>
          </p:nvCxnSpPr>
          <p:spPr>
            <a:xfrm>
              <a:off x="7476106" y="5014381"/>
              <a:ext cx="1000988" cy="0"/>
            </a:xfrm>
            <a:prstGeom prst="line">
              <a:avLst/>
            </a:prstGeom>
            <a:ln w="57150" cmpd="sng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65000"/>
                      <a:lumOff val="35000"/>
                      <a:alpha val="6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C181E0D-F07B-1349-9459-8016D7E190D6}"/>
                </a:ext>
              </a:extLst>
            </p:cNvPr>
            <p:cNvCxnSpPr>
              <a:stCxn id="29" idx="0"/>
              <a:endCxn id="27" idx="4"/>
            </p:cNvCxnSpPr>
            <p:nvPr/>
          </p:nvCxnSpPr>
          <p:spPr>
            <a:xfrm flipH="1" flipV="1">
              <a:off x="8839817" y="3485301"/>
              <a:ext cx="143" cy="1166120"/>
            </a:xfrm>
            <a:prstGeom prst="line">
              <a:avLst/>
            </a:prstGeom>
            <a:ln w="57150" cmpd="sng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65000"/>
                      <a:lumOff val="35000"/>
                      <a:alpha val="6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FEBD047-E33C-E346-A031-FD0FD555A2B5}"/>
                </a:ext>
              </a:extLst>
            </p:cNvPr>
            <p:cNvCxnSpPr>
              <a:stCxn id="27" idx="6"/>
              <a:endCxn id="30" idx="1"/>
            </p:cNvCxnSpPr>
            <p:nvPr/>
          </p:nvCxnSpPr>
          <p:spPr>
            <a:xfrm>
              <a:off x="9202683" y="3122340"/>
              <a:ext cx="858058" cy="647063"/>
            </a:xfrm>
            <a:prstGeom prst="line">
              <a:avLst/>
            </a:prstGeom>
            <a:ln w="57150" cmpd="sng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65000"/>
                      <a:lumOff val="35000"/>
                      <a:alpha val="6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31C595B-1117-5F44-B68F-68539011638B}"/>
                </a:ext>
              </a:extLst>
            </p:cNvPr>
            <p:cNvCxnSpPr>
              <a:endCxn id="30" idx="3"/>
            </p:cNvCxnSpPr>
            <p:nvPr/>
          </p:nvCxnSpPr>
          <p:spPr>
            <a:xfrm flipV="1">
              <a:off x="9202825" y="4282707"/>
              <a:ext cx="857915" cy="718310"/>
            </a:xfrm>
            <a:prstGeom prst="line">
              <a:avLst/>
            </a:prstGeom>
            <a:ln w="57150" cmpd="sng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65000"/>
                      <a:lumOff val="35000"/>
                      <a:alpha val="6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7861A12-E110-9045-9F83-D67C95848778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7113240" y="3485301"/>
              <a:ext cx="0" cy="1166120"/>
            </a:xfrm>
            <a:prstGeom prst="line">
              <a:avLst/>
            </a:prstGeom>
            <a:ln w="57150" cmpd="sng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65000"/>
                      <a:lumOff val="35000"/>
                      <a:alpha val="6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795CE334-0664-2A45-B7B0-4CE5104FEFE1}"/>
                </a:ext>
              </a:extLst>
            </p:cNvPr>
            <p:cNvSpPr/>
            <p:nvPr/>
          </p:nvSpPr>
          <p:spPr>
            <a:xfrm>
              <a:off x="6859935" y="2812177"/>
              <a:ext cx="1847140" cy="1930850"/>
            </a:xfrm>
            <a:custGeom>
              <a:avLst/>
              <a:gdLst>
                <a:gd name="connsiteX0" fmla="*/ 0 w 4161442"/>
                <a:gd name="connsiteY0" fmla="*/ 111100 h 1420176"/>
                <a:gd name="connsiteX1" fmla="*/ 2305400 w 4161442"/>
                <a:gd name="connsiteY1" fmla="*/ 130638 h 1420176"/>
                <a:gd name="connsiteX2" fmla="*/ 4161442 w 4161442"/>
                <a:gd name="connsiteY2" fmla="*/ 1420176 h 1420176"/>
                <a:gd name="connsiteX0" fmla="*/ 0 w 4141904"/>
                <a:gd name="connsiteY0" fmla="*/ 196869 h 1369176"/>
                <a:gd name="connsiteX1" fmla="*/ 2285862 w 4141904"/>
                <a:gd name="connsiteY1" fmla="*/ 79638 h 1369176"/>
                <a:gd name="connsiteX2" fmla="*/ 4141904 w 4141904"/>
                <a:gd name="connsiteY2" fmla="*/ 1369176 h 1369176"/>
                <a:gd name="connsiteX0" fmla="*/ 0 w 4141904"/>
                <a:gd name="connsiteY0" fmla="*/ 138768 h 1311075"/>
                <a:gd name="connsiteX1" fmla="*/ 2539847 w 4141904"/>
                <a:gd name="connsiteY1" fmla="*/ 99691 h 1311075"/>
                <a:gd name="connsiteX2" fmla="*/ 4141904 w 4141904"/>
                <a:gd name="connsiteY2" fmla="*/ 1311075 h 1311075"/>
                <a:gd name="connsiteX0" fmla="*/ 0 w 4141904"/>
                <a:gd name="connsiteY0" fmla="*/ 166809 h 1339116"/>
                <a:gd name="connsiteX1" fmla="*/ 2442160 w 4141904"/>
                <a:gd name="connsiteY1" fmla="*/ 88655 h 1339116"/>
                <a:gd name="connsiteX2" fmla="*/ 4141904 w 4141904"/>
                <a:gd name="connsiteY2" fmla="*/ 1339116 h 1339116"/>
                <a:gd name="connsiteX0" fmla="*/ 0 w 2524372"/>
                <a:gd name="connsiteY0" fmla="*/ 273904 h 2892057"/>
                <a:gd name="connsiteX1" fmla="*/ 2442160 w 2524372"/>
                <a:gd name="connsiteY1" fmla="*/ 195750 h 2892057"/>
                <a:gd name="connsiteX2" fmla="*/ 1992803 w 2524372"/>
                <a:gd name="connsiteY2" fmla="*/ 2892057 h 2892057"/>
                <a:gd name="connsiteX0" fmla="*/ 0 w 2085660"/>
                <a:gd name="connsiteY0" fmla="*/ 46174 h 2664327"/>
                <a:gd name="connsiteX1" fmla="*/ 1914653 w 2085660"/>
                <a:gd name="connsiteY1" fmla="*/ 417405 h 2664327"/>
                <a:gd name="connsiteX2" fmla="*/ 1992803 w 2085660"/>
                <a:gd name="connsiteY2" fmla="*/ 2664327 h 2664327"/>
                <a:gd name="connsiteX0" fmla="*/ 0 w 2462853"/>
                <a:gd name="connsiteY0" fmla="*/ 73544 h 2574466"/>
                <a:gd name="connsiteX1" fmla="*/ 2266324 w 2462853"/>
                <a:gd name="connsiteY1" fmla="*/ 327544 h 2574466"/>
                <a:gd name="connsiteX2" fmla="*/ 2344474 w 2462853"/>
                <a:gd name="connsiteY2" fmla="*/ 2574466 h 2574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62853" h="2574466">
                  <a:moveTo>
                    <a:pt x="0" y="73544"/>
                  </a:moveTo>
                  <a:cubicBezTo>
                    <a:pt x="805913" y="-25777"/>
                    <a:pt x="1875578" y="-89276"/>
                    <a:pt x="2266324" y="327544"/>
                  </a:cubicBezTo>
                  <a:cubicBezTo>
                    <a:pt x="2657070" y="744364"/>
                    <a:pt x="2344474" y="2574466"/>
                    <a:pt x="2344474" y="2574466"/>
                  </a:cubicBezTo>
                </a:path>
              </a:pathLst>
            </a:custGeom>
            <a:ln w="76200" cmpd="sng">
              <a:solidFill>
                <a:srgbClr val="008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38" name="Rounded Rectangular Callout 37">
              <a:extLst>
                <a:ext uri="{FF2B5EF4-FFF2-40B4-BE49-F238E27FC236}">
                  <a16:creationId xmlns:a16="http://schemas.microsoft.com/office/drawing/2014/main" id="{2E8ED2FE-7EDF-0847-AD76-7A99FDC6E1EC}"/>
                </a:ext>
              </a:extLst>
            </p:cNvPr>
            <p:cNvSpPr/>
            <p:nvPr/>
          </p:nvSpPr>
          <p:spPr>
            <a:xfrm>
              <a:off x="7577930" y="5475720"/>
              <a:ext cx="1084319" cy="424961"/>
            </a:xfrm>
            <a:prstGeom prst="wedgeRoundRectCallout">
              <a:avLst>
                <a:gd name="adj1" fmla="val 59679"/>
                <a:gd name="adj2" fmla="val -138217"/>
                <a:gd name="adj3" fmla="val 16667"/>
              </a:avLst>
            </a:prstGeom>
            <a:solidFill>
              <a:srgbClr val="FFFFFF"/>
            </a:solidFill>
            <a:ln w="12700" cmpd="sng">
              <a:solidFill>
                <a:srgbClr val="008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013" dirty="0"/>
                <a:t>16004</a:t>
              </a:r>
            </a:p>
          </p:txBody>
        </p:sp>
        <p:sp>
          <p:nvSpPr>
            <p:cNvPr id="39" name="Rounded Rectangular Callout 38">
              <a:extLst>
                <a:ext uri="{FF2B5EF4-FFF2-40B4-BE49-F238E27FC236}">
                  <a16:creationId xmlns:a16="http://schemas.microsoft.com/office/drawing/2014/main" id="{75E8E602-0753-AE42-92FA-FC6A44F2487C}"/>
                </a:ext>
              </a:extLst>
            </p:cNvPr>
            <p:cNvSpPr/>
            <p:nvPr/>
          </p:nvSpPr>
          <p:spPr>
            <a:xfrm>
              <a:off x="9282912" y="5477454"/>
              <a:ext cx="1084319" cy="424961"/>
            </a:xfrm>
            <a:prstGeom prst="wedgeRoundRectCallout">
              <a:avLst>
                <a:gd name="adj1" fmla="val -54394"/>
                <a:gd name="adj2" fmla="val -162532"/>
                <a:gd name="adj3" fmla="val 16667"/>
              </a:avLst>
            </a:prstGeom>
            <a:solidFill>
              <a:srgbClr val="FFFFFF"/>
            </a:solidFill>
            <a:ln w="12700" cmpd="sng">
              <a:solidFill>
                <a:srgbClr val="660066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013" dirty="0"/>
                <a:t>24045</a:t>
              </a:r>
            </a:p>
          </p:txBody>
        </p:sp>
        <p:grpSp>
          <p:nvGrpSpPr>
            <p:cNvPr id="40" name="Group 60">
              <a:extLst>
                <a:ext uri="{FF2B5EF4-FFF2-40B4-BE49-F238E27FC236}">
                  <a16:creationId xmlns:a16="http://schemas.microsoft.com/office/drawing/2014/main" id="{485152A6-B69F-FA43-AAE5-EC0A4638F732}"/>
                </a:ext>
              </a:extLst>
            </p:cNvPr>
            <p:cNvGrpSpPr/>
            <p:nvPr/>
          </p:nvGrpSpPr>
          <p:grpSpPr>
            <a:xfrm>
              <a:off x="7446943" y="2044986"/>
              <a:ext cx="968744" cy="715973"/>
              <a:chOff x="2246401" y="1495947"/>
              <a:chExt cx="1166178" cy="95463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DB17154-851A-4F47-9707-4B4D1243C938}"/>
                  </a:ext>
                </a:extLst>
              </p:cNvPr>
              <p:cNvSpPr txBox="1"/>
              <p:nvPr/>
            </p:nvSpPr>
            <p:spPr>
              <a:xfrm>
                <a:off x="2246401" y="1495947"/>
                <a:ext cx="1166178" cy="348813"/>
              </a:xfrm>
              <a:prstGeom prst="rect">
                <a:avLst/>
              </a:prstGeom>
              <a:solidFill>
                <a:srgbClr val="008000"/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b="1" dirty="0">
                    <a:solidFill>
                      <a:schemeClr val="bg2"/>
                    </a:solidFill>
                    <a:latin typeface="+mn-lt"/>
                    <a:cs typeface="Arial"/>
                  </a:rPr>
                  <a:t>16004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96F15FB-846D-9E4C-8446-6740C29BA0DC}"/>
                  </a:ext>
                </a:extLst>
              </p:cNvPr>
              <p:cNvSpPr txBox="1"/>
              <p:nvPr/>
            </p:nvSpPr>
            <p:spPr>
              <a:xfrm>
                <a:off x="2246401" y="1836447"/>
                <a:ext cx="1166178" cy="348813"/>
              </a:xfrm>
              <a:prstGeom prst="rect">
                <a:avLst/>
              </a:prstGeom>
              <a:solidFill>
                <a:srgbClr val="660066"/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b="1" dirty="0">
                    <a:solidFill>
                      <a:schemeClr val="bg2"/>
                    </a:solidFill>
                    <a:latin typeface="+mn-lt"/>
                    <a:cs typeface="Arial"/>
                  </a:rPr>
                  <a:t>24045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DC78F27-B2E7-A24F-8742-8DC67D5D42A8}"/>
                  </a:ext>
                </a:extLst>
              </p:cNvPr>
              <p:cNvSpPr txBox="1"/>
              <p:nvPr/>
            </p:nvSpPr>
            <p:spPr>
              <a:xfrm>
                <a:off x="2246401" y="2173377"/>
                <a:ext cx="1166178" cy="2772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1050" b="1" dirty="0">
                    <a:solidFill>
                      <a:schemeClr val="bg2"/>
                    </a:solidFill>
                    <a:latin typeface="+mn-lt"/>
                    <a:cs typeface="Arial"/>
                  </a:rPr>
                  <a:t>Packet to 5</a:t>
                </a:r>
              </a:p>
            </p:txBody>
          </p:sp>
        </p:grpSp>
        <p:grpSp>
          <p:nvGrpSpPr>
            <p:cNvPr id="44" name="Group 60">
              <a:extLst>
                <a:ext uri="{FF2B5EF4-FFF2-40B4-BE49-F238E27FC236}">
                  <a16:creationId xmlns:a16="http://schemas.microsoft.com/office/drawing/2014/main" id="{432B4A2A-9FB2-094E-B619-CF7C0931FAD6}"/>
                </a:ext>
              </a:extLst>
            </p:cNvPr>
            <p:cNvGrpSpPr/>
            <p:nvPr/>
          </p:nvGrpSpPr>
          <p:grpSpPr>
            <a:xfrm>
              <a:off x="7491211" y="4253646"/>
              <a:ext cx="968744" cy="460598"/>
              <a:chOff x="2246401" y="1836447"/>
              <a:chExt cx="1166178" cy="61413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45328B7-B4B0-E446-BF75-D3178975977D}"/>
                  </a:ext>
                </a:extLst>
              </p:cNvPr>
              <p:cNvSpPr txBox="1"/>
              <p:nvPr/>
            </p:nvSpPr>
            <p:spPr>
              <a:xfrm>
                <a:off x="2246401" y="1836447"/>
                <a:ext cx="1166178" cy="348813"/>
              </a:xfrm>
              <a:prstGeom prst="rect">
                <a:avLst/>
              </a:prstGeom>
              <a:solidFill>
                <a:srgbClr val="660066"/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bg2"/>
                    </a:solidFill>
                    <a:latin typeface="+mn-lt"/>
                    <a:cs typeface="Arial"/>
                  </a:rPr>
                  <a:t>24045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7FA4308-B9FA-7A45-AC06-1EE3124F18E6}"/>
                  </a:ext>
                </a:extLst>
              </p:cNvPr>
              <p:cNvSpPr txBox="1"/>
              <p:nvPr/>
            </p:nvSpPr>
            <p:spPr>
              <a:xfrm>
                <a:off x="2246401" y="2173377"/>
                <a:ext cx="1166178" cy="2772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bg2"/>
                    </a:solidFill>
                    <a:latin typeface="+mn-lt"/>
                    <a:cs typeface="Arial"/>
                  </a:rPr>
                  <a:t>Packet to 5</a:t>
                </a:r>
              </a:p>
            </p:txBody>
          </p:sp>
        </p:grp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5D6CA7C-09C5-B445-A371-F708C1A23EA9}"/>
                </a:ext>
              </a:extLst>
            </p:cNvPr>
            <p:cNvSpPr/>
            <p:nvPr/>
          </p:nvSpPr>
          <p:spPr>
            <a:xfrm flipV="1">
              <a:off x="9157527" y="4376680"/>
              <a:ext cx="1069667" cy="845754"/>
            </a:xfrm>
            <a:custGeom>
              <a:avLst/>
              <a:gdLst>
                <a:gd name="connsiteX0" fmla="*/ 0 w 4161442"/>
                <a:gd name="connsiteY0" fmla="*/ 111100 h 1420176"/>
                <a:gd name="connsiteX1" fmla="*/ 2305400 w 4161442"/>
                <a:gd name="connsiteY1" fmla="*/ 130638 h 1420176"/>
                <a:gd name="connsiteX2" fmla="*/ 4161442 w 4161442"/>
                <a:gd name="connsiteY2" fmla="*/ 1420176 h 1420176"/>
                <a:gd name="connsiteX0" fmla="*/ 0 w 4141904"/>
                <a:gd name="connsiteY0" fmla="*/ 196869 h 1369176"/>
                <a:gd name="connsiteX1" fmla="*/ 2285862 w 4141904"/>
                <a:gd name="connsiteY1" fmla="*/ 79638 h 1369176"/>
                <a:gd name="connsiteX2" fmla="*/ 4141904 w 4141904"/>
                <a:gd name="connsiteY2" fmla="*/ 1369176 h 1369176"/>
                <a:gd name="connsiteX0" fmla="*/ 0 w 4141904"/>
                <a:gd name="connsiteY0" fmla="*/ 138768 h 1311075"/>
                <a:gd name="connsiteX1" fmla="*/ 2539847 w 4141904"/>
                <a:gd name="connsiteY1" fmla="*/ 99691 h 1311075"/>
                <a:gd name="connsiteX2" fmla="*/ 4141904 w 4141904"/>
                <a:gd name="connsiteY2" fmla="*/ 1311075 h 1311075"/>
                <a:gd name="connsiteX0" fmla="*/ 0 w 4141904"/>
                <a:gd name="connsiteY0" fmla="*/ 166809 h 1339116"/>
                <a:gd name="connsiteX1" fmla="*/ 2442160 w 4141904"/>
                <a:gd name="connsiteY1" fmla="*/ 88655 h 1339116"/>
                <a:gd name="connsiteX2" fmla="*/ 4141904 w 4141904"/>
                <a:gd name="connsiteY2" fmla="*/ 1339116 h 1339116"/>
                <a:gd name="connsiteX0" fmla="*/ 0 w 1699744"/>
                <a:gd name="connsiteY0" fmla="*/ 0 h 1250461"/>
                <a:gd name="connsiteX1" fmla="*/ 1699744 w 1699744"/>
                <a:gd name="connsiteY1" fmla="*/ 1250461 h 1250461"/>
                <a:gd name="connsiteX0" fmla="*/ 0 w 1426222"/>
                <a:gd name="connsiteY0" fmla="*/ 0 h 1006351"/>
                <a:gd name="connsiteX1" fmla="*/ 1426222 w 1426222"/>
                <a:gd name="connsiteY1" fmla="*/ 1006351 h 1006351"/>
                <a:gd name="connsiteX0" fmla="*/ 0 w 1426222"/>
                <a:gd name="connsiteY0" fmla="*/ 0 h 1006351"/>
                <a:gd name="connsiteX1" fmla="*/ 1426222 w 1426222"/>
                <a:gd name="connsiteY1" fmla="*/ 1006351 h 1006351"/>
                <a:gd name="connsiteX0" fmla="*/ 0 w 1532993"/>
                <a:gd name="connsiteY0" fmla="*/ 0 h 1080895"/>
                <a:gd name="connsiteX1" fmla="*/ 1426222 w 1532993"/>
                <a:gd name="connsiteY1" fmla="*/ 1006351 h 1080895"/>
                <a:gd name="connsiteX2" fmla="*/ 1430120 w 1532993"/>
                <a:gd name="connsiteY2" fmla="*/ 1006350 h 1080895"/>
                <a:gd name="connsiteX0" fmla="*/ 0 w 1820866"/>
                <a:gd name="connsiteY0" fmla="*/ 0 h 1058593"/>
                <a:gd name="connsiteX1" fmla="*/ 1426222 w 1820866"/>
                <a:gd name="connsiteY1" fmla="*/ 1006351 h 1058593"/>
                <a:gd name="connsiteX2" fmla="*/ 1820866 w 1820866"/>
                <a:gd name="connsiteY2" fmla="*/ 884295 h 1058593"/>
                <a:gd name="connsiteX0" fmla="*/ 0 w 1820866"/>
                <a:gd name="connsiteY0" fmla="*/ 0 h 1109661"/>
                <a:gd name="connsiteX1" fmla="*/ 1426222 w 1820866"/>
                <a:gd name="connsiteY1" fmla="*/ 1006351 h 1109661"/>
                <a:gd name="connsiteX2" fmla="*/ 1820866 w 1820866"/>
                <a:gd name="connsiteY2" fmla="*/ 884295 h 1109661"/>
                <a:gd name="connsiteX0" fmla="*/ 0 w 1820866"/>
                <a:gd name="connsiteY0" fmla="*/ 0 h 1109661"/>
                <a:gd name="connsiteX1" fmla="*/ 1426222 w 1820866"/>
                <a:gd name="connsiteY1" fmla="*/ 1006351 h 1109661"/>
                <a:gd name="connsiteX2" fmla="*/ 1820866 w 1820866"/>
                <a:gd name="connsiteY2" fmla="*/ 884295 h 1109661"/>
                <a:gd name="connsiteX0" fmla="*/ 0 w 1426222"/>
                <a:gd name="connsiteY0" fmla="*/ 0 h 1006351"/>
                <a:gd name="connsiteX1" fmla="*/ 1426222 w 1426222"/>
                <a:gd name="connsiteY1" fmla="*/ 1006351 h 1006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6222" h="1006351">
                  <a:moveTo>
                    <a:pt x="0" y="0"/>
                  </a:moveTo>
                  <a:cubicBezTo>
                    <a:pt x="866152" y="177948"/>
                    <a:pt x="1246481" y="716571"/>
                    <a:pt x="1426222" y="1006351"/>
                  </a:cubicBezTo>
                </a:path>
              </a:pathLst>
            </a:custGeom>
            <a:ln w="76200" cmpd="sng">
              <a:solidFill>
                <a:srgbClr val="660066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B27800AB-8970-744E-AE93-C0701A4F5860}"/>
                </a:ext>
              </a:extLst>
            </p:cNvPr>
            <p:cNvSpPr/>
            <p:nvPr/>
          </p:nvSpPr>
          <p:spPr>
            <a:xfrm flipH="1" flipV="1">
              <a:off x="6703868" y="2838555"/>
              <a:ext cx="1780488" cy="2085032"/>
            </a:xfrm>
            <a:custGeom>
              <a:avLst/>
              <a:gdLst>
                <a:gd name="connsiteX0" fmla="*/ 0 w 4161442"/>
                <a:gd name="connsiteY0" fmla="*/ 111100 h 1420176"/>
                <a:gd name="connsiteX1" fmla="*/ 2305400 w 4161442"/>
                <a:gd name="connsiteY1" fmla="*/ 130638 h 1420176"/>
                <a:gd name="connsiteX2" fmla="*/ 4161442 w 4161442"/>
                <a:gd name="connsiteY2" fmla="*/ 1420176 h 1420176"/>
                <a:gd name="connsiteX0" fmla="*/ 0 w 4141904"/>
                <a:gd name="connsiteY0" fmla="*/ 196869 h 1369176"/>
                <a:gd name="connsiteX1" fmla="*/ 2285862 w 4141904"/>
                <a:gd name="connsiteY1" fmla="*/ 79638 h 1369176"/>
                <a:gd name="connsiteX2" fmla="*/ 4141904 w 4141904"/>
                <a:gd name="connsiteY2" fmla="*/ 1369176 h 1369176"/>
                <a:gd name="connsiteX0" fmla="*/ 0 w 4141904"/>
                <a:gd name="connsiteY0" fmla="*/ 138768 h 1311075"/>
                <a:gd name="connsiteX1" fmla="*/ 2539847 w 4141904"/>
                <a:gd name="connsiteY1" fmla="*/ 99691 h 1311075"/>
                <a:gd name="connsiteX2" fmla="*/ 4141904 w 4141904"/>
                <a:gd name="connsiteY2" fmla="*/ 1311075 h 1311075"/>
                <a:gd name="connsiteX0" fmla="*/ 0 w 4141904"/>
                <a:gd name="connsiteY0" fmla="*/ 166809 h 1339116"/>
                <a:gd name="connsiteX1" fmla="*/ 2442160 w 4141904"/>
                <a:gd name="connsiteY1" fmla="*/ 88655 h 1339116"/>
                <a:gd name="connsiteX2" fmla="*/ 4141904 w 4141904"/>
                <a:gd name="connsiteY2" fmla="*/ 1339116 h 1339116"/>
                <a:gd name="connsiteX0" fmla="*/ 0 w 2524372"/>
                <a:gd name="connsiteY0" fmla="*/ 273904 h 2892057"/>
                <a:gd name="connsiteX1" fmla="*/ 2442160 w 2524372"/>
                <a:gd name="connsiteY1" fmla="*/ 195750 h 2892057"/>
                <a:gd name="connsiteX2" fmla="*/ 1992803 w 2524372"/>
                <a:gd name="connsiteY2" fmla="*/ 2892057 h 2892057"/>
                <a:gd name="connsiteX0" fmla="*/ 0 w 2085660"/>
                <a:gd name="connsiteY0" fmla="*/ 46174 h 2664327"/>
                <a:gd name="connsiteX1" fmla="*/ 1914653 w 2085660"/>
                <a:gd name="connsiteY1" fmla="*/ 417405 h 2664327"/>
                <a:gd name="connsiteX2" fmla="*/ 1992803 w 2085660"/>
                <a:gd name="connsiteY2" fmla="*/ 2664327 h 2664327"/>
                <a:gd name="connsiteX0" fmla="*/ 0 w 2462853"/>
                <a:gd name="connsiteY0" fmla="*/ 73544 h 2574466"/>
                <a:gd name="connsiteX1" fmla="*/ 2266324 w 2462853"/>
                <a:gd name="connsiteY1" fmla="*/ 327544 h 2574466"/>
                <a:gd name="connsiteX2" fmla="*/ 2344474 w 2462853"/>
                <a:gd name="connsiteY2" fmla="*/ 2574466 h 2574466"/>
                <a:gd name="connsiteX0" fmla="*/ 0 w 2547630"/>
                <a:gd name="connsiteY0" fmla="*/ 250830 h 2751752"/>
                <a:gd name="connsiteX1" fmla="*/ 2383548 w 2547630"/>
                <a:gd name="connsiteY1" fmla="*/ 192214 h 2751752"/>
                <a:gd name="connsiteX2" fmla="*/ 2344474 w 2547630"/>
                <a:gd name="connsiteY2" fmla="*/ 2751752 h 2751752"/>
                <a:gd name="connsiteX0" fmla="*/ 0 w 2358811"/>
                <a:gd name="connsiteY0" fmla="*/ 129109 h 2844954"/>
                <a:gd name="connsiteX1" fmla="*/ 2207712 w 2358811"/>
                <a:gd name="connsiteY1" fmla="*/ 285416 h 2844954"/>
                <a:gd name="connsiteX2" fmla="*/ 2168638 w 2358811"/>
                <a:gd name="connsiteY2" fmla="*/ 2844954 h 2844954"/>
                <a:gd name="connsiteX0" fmla="*/ 0 w 2373984"/>
                <a:gd name="connsiteY0" fmla="*/ 64197 h 2780042"/>
                <a:gd name="connsiteX1" fmla="*/ 2227249 w 2373984"/>
                <a:gd name="connsiteY1" fmla="*/ 376812 h 2780042"/>
                <a:gd name="connsiteX2" fmla="*/ 2168638 w 2373984"/>
                <a:gd name="connsiteY2" fmla="*/ 2780042 h 2780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73984" h="2780042">
                  <a:moveTo>
                    <a:pt x="0" y="64197"/>
                  </a:moveTo>
                  <a:cubicBezTo>
                    <a:pt x="805913" y="-35124"/>
                    <a:pt x="1865809" y="-75829"/>
                    <a:pt x="2227249" y="376812"/>
                  </a:cubicBezTo>
                  <a:cubicBezTo>
                    <a:pt x="2588689" y="829453"/>
                    <a:pt x="2168638" y="2780042"/>
                    <a:pt x="2168638" y="2780042"/>
                  </a:cubicBezTo>
                </a:path>
              </a:pathLst>
            </a:custGeom>
            <a:ln w="76200" cmpd="sng">
              <a:solidFill>
                <a:srgbClr val="00800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</p:spTree>
    <p:extLst>
      <p:ext uri="{BB962C8B-B14F-4D97-AF65-F5344CB8AC3E}">
        <p14:creationId xmlns:p14="http://schemas.microsoft.com/office/powerpoint/2010/main" val="1215115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6A4A2-C7F1-E74A-94FD-01B730B75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3965"/>
            <a:ext cx="8141208" cy="1325563"/>
          </a:xfrm>
        </p:spPr>
        <p:txBody>
          <a:bodyPr/>
          <a:lstStyle/>
          <a:p>
            <a:r>
              <a:rPr lang="en-US" b="1" dirty="0"/>
              <a:t>Topology Independent LFA (Ti-LFA)</a:t>
            </a:r>
          </a:p>
        </p:txBody>
      </p:sp>
    </p:spTree>
    <p:extLst>
      <p:ext uri="{BB962C8B-B14F-4D97-AF65-F5344CB8AC3E}">
        <p14:creationId xmlns:p14="http://schemas.microsoft.com/office/powerpoint/2010/main" val="3908394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483636F-C846-CA43-8591-55115942E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06775"/>
            <a:ext cx="9902952" cy="861774"/>
          </a:xfrm>
        </p:spPr>
        <p:txBody>
          <a:bodyPr>
            <a:normAutofit/>
          </a:bodyPr>
          <a:lstStyle/>
          <a:p>
            <a:r>
              <a:rPr lang="en-US" dirty="0"/>
              <a:t>Topology Independent LFA (Ti-LFA)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64CA15-9446-2C45-A38E-A1F90922686D}"/>
              </a:ext>
            </a:extLst>
          </p:cNvPr>
          <p:cNvSpPr txBox="1"/>
          <p:nvPr/>
        </p:nvSpPr>
        <p:spPr>
          <a:xfrm>
            <a:off x="777240" y="1816020"/>
            <a:ext cx="8924544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cs typeface="CiscoSans Thin"/>
              </a:rPr>
              <a:t>100%-coverage </a:t>
            </a:r>
            <a:r>
              <a:rPr lang="en-US" sz="2800" noProof="0" dirty="0"/>
              <a:t>50-msec link and node protection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cs typeface="CiscoSans Thin"/>
              </a:rPr>
              <a:t>Simple</a:t>
            </a:r>
            <a:r>
              <a:rPr lang="en-US" sz="2800" noProof="0" dirty="0"/>
              <a:t> to operate and understand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noProof="0" dirty="0"/>
              <a:t>automatically computed by the IGP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cs typeface="CiscoSans Thin"/>
              </a:rPr>
              <a:t>Prevents</a:t>
            </a:r>
            <a:r>
              <a:rPr lang="en-US" sz="2800" noProof="0" dirty="0"/>
              <a:t> transient </a:t>
            </a:r>
            <a:r>
              <a:rPr lang="en-US" sz="2800" b="1" dirty="0">
                <a:cs typeface="CiscoSans Thin"/>
              </a:rPr>
              <a:t>congestion</a:t>
            </a:r>
            <a:r>
              <a:rPr lang="en-US" sz="2800" noProof="0" dirty="0"/>
              <a:t> and suboptimal routing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noProof="0" dirty="0"/>
              <a:t>leverages the post-convergence path, planned to carry the traffic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34B027-2E6D-3141-927F-0C6DE244CE0C}"/>
              </a:ext>
            </a:extLst>
          </p:cNvPr>
          <p:cNvCxnSpPr/>
          <p:nvPr/>
        </p:nvCxnSpPr>
        <p:spPr>
          <a:xfrm>
            <a:off x="941832" y="1325880"/>
            <a:ext cx="101724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120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483636F-C846-CA43-8591-55115942E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06775"/>
            <a:ext cx="9902952" cy="861774"/>
          </a:xfrm>
        </p:spPr>
        <p:txBody>
          <a:bodyPr>
            <a:normAutofit/>
          </a:bodyPr>
          <a:lstStyle/>
          <a:p>
            <a:r>
              <a:rPr lang="en-US" dirty="0"/>
              <a:t>Topology Independent LFA (Ti-LFA)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64CA15-9446-2C45-A38E-A1F90922686D}"/>
              </a:ext>
            </a:extLst>
          </p:cNvPr>
          <p:cNvSpPr txBox="1"/>
          <p:nvPr/>
        </p:nvSpPr>
        <p:spPr>
          <a:xfrm>
            <a:off x="777240" y="1816020"/>
            <a:ext cx="5027620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TI-LFA for link R1R2 on R1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Calculate P and Q spaces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spc="-38" dirty="0"/>
              <a:t>Calculate post-convergence SPT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Find Q and adjacent P node on post-convergence SPT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R1 will push the prefix-SID of R4 and the adj-SID of R4-R3 link on the backup path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34B027-2E6D-3141-927F-0C6DE244CE0C}"/>
              </a:ext>
            </a:extLst>
          </p:cNvPr>
          <p:cNvCxnSpPr/>
          <p:nvPr/>
        </p:nvCxnSpPr>
        <p:spPr>
          <a:xfrm>
            <a:off x="941832" y="1325880"/>
            <a:ext cx="101724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136">
            <a:extLst>
              <a:ext uri="{FF2B5EF4-FFF2-40B4-BE49-F238E27FC236}">
                <a16:creationId xmlns:a16="http://schemas.microsoft.com/office/drawing/2014/main" id="{FBD914DF-16E8-B54A-97B8-29D4D6CBA1F8}"/>
              </a:ext>
            </a:extLst>
          </p:cNvPr>
          <p:cNvGrpSpPr/>
          <p:nvPr/>
        </p:nvGrpSpPr>
        <p:grpSpPr>
          <a:xfrm>
            <a:off x="7103257" y="3588909"/>
            <a:ext cx="1433593" cy="1919192"/>
            <a:chOff x="4578687" y="4261728"/>
            <a:chExt cx="1692508" cy="1246625"/>
          </a:xfrm>
        </p:grpSpPr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E27396DD-A076-A646-9D05-D3FC76AA4618}"/>
                </a:ext>
              </a:extLst>
            </p:cNvPr>
            <p:cNvSpPr/>
            <p:nvPr/>
          </p:nvSpPr>
          <p:spPr bwMode="auto">
            <a:xfrm>
              <a:off x="4752490" y="4261728"/>
              <a:ext cx="1518705" cy="1228604"/>
            </a:xfrm>
            <a:prstGeom prst="roundRect">
              <a:avLst>
                <a:gd name="adj" fmla="val 10111"/>
              </a:avLst>
            </a:prstGeom>
            <a:solidFill>
              <a:srgbClr val="92D050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6108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charset="0"/>
              </a:endParaRPr>
            </a:p>
          </p:txBody>
        </p:sp>
        <p:sp>
          <p:nvSpPr>
            <p:cNvPr id="54" name="Text Box 15">
              <a:extLst>
                <a:ext uri="{FF2B5EF4-FFF2-40B4-BE49-F238E27FC236}">
                  <a16:creationId xmlns:a16="http://schemas.microsoft.com/office/drawing/2014/main" id="{61CE8E36-8713-D444-8C62-FCD13CBF51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8687" y="5322411"/>
              <a:ext cx="1201188" cy="185942"/>
            </a:xfrm>
            <a:prstGeom prst="rect">
              <a:avLst/>
            </a:prstGeom>
            <a:noFill/>
            <a:ln w="3175" cap="rnd" algn="ctr">
              <a:noFill/>
              <a:prstDash val="sysDot"/>
              <a:miter lim="800000"/>
              <a:headEnd/>
              <a:tailEnd/>
            </a:ln>
          </p:spPr>
          <p:txBody>
            <a:bodyPr wrap="square" lIns="82124" tIns="41061" rIns="82124" bIns="41061">
              <a:spAutoFit/>
            </a:bodyPr>
            <a:lstStyle/>
            <a:p>
              <a:pPr algn="ctr" defTabSz="610872">
                <a:spcBef>
                  <a:spcPct val="50000"/>
                </a:spcBef>
              </a:pPr>
              <a:r>
                <a:rPr lang="en-GB" sz="900" b="1" dirty="0">
                  <a:solidFill>
                    <a:srgbClr val="000000"/>
                  </a:solidFill>
                </a:rPr>
                <a:t>P-space</a:t>
              </a:r>
              <a:endParaRPr lang="en-US" sz="9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5" name="Group 135">
            <a:extLst>
              <a:ext uri="{FF2B5EF4-FFF2-40B4-BE49-F238E27FC236}">
                <a16:creationId xmlns:a16="http://schemas.microsoft.com/office/drawing/2014/main" id="{FCFA1088-1A4A-3A49-8B69-94207AFDBADE}"/>
              </a:ext>
            </a:extLst>
          </p:cNvPr>
          <p:cNvGrpSpPr/>
          <p:nvPr/>
        </p:nvGrpSpPr>
        <p:grpSpPr>
          <a:xfrm>
            <a:off x="8866609" y="2688520"/>
            <a:ext cx="1187130" cy="2819606"/>
            <a:chOff x="4067944" y="2439215"/>
            <a:chExt cx="2206392" cy="1001713"/>
          </a:xfrm>
        </p:grpSpPr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784CE65B-655D-C34E-8BB6-829C81C1C1AB}"/>
                </a:ext>
              </a:extLst>
            </p:cNvPr>
            <p:cNvSpPr/>
            <p:nvPr/>
          </p:nvSpPr>
          <p:spPr bwMode="auto">
            <a:xfrm>
              <a:off x="4067944" y="2439215"/>
              <a:ext cx="2206392" cy="992191"/>
            </a:xfrm>
            <a:prstGeom prst="roundRect">
              <a:avLst/>
            </a:prstGeom>
            <a:solidFill>
              <a:srgbClr val="F68B1F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108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charset="0"/>
              </a:endParaRPr>
            </a:p>
          </p:txBody>
        </p:sp>
        <p:sp>
          <p:nvSpPr>
            <p:cNvPr id="57" name="Text Box 15">
              <a:extLst>
                <a:ext uri="{FF2B5EF4-FFF2-40B4-BE49-F238E27FC236}">
                  <a16:creationId xmlns:a16="http://schemas.microsoft.com/office/drawing/2014/main" id="{35821273-9262-9343-9830-834B13270E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5676" y="3339229"/>
              <a:ext cx="1526572" cy="101699"/>
            </a:xfrm>
            <a:prstGeom prst="rect">
              <a:avLst/>
            </a:prstGeom>
            <a:noFill/>
            <a:ln w="3175" cap="rnd" algn="ctr">
              <a:noFill/>
              <a:prstDash val="sysDot"/>
              <a:miter lim="800000"/>
              <a:headEnd/>
              <a:tailEnd/>
            </a:ln>
          </p:spPr>
          <p:txBody>
            <a:bodyPr wrap="square" lIns="82124" tIns="41061" rIns="82124" bIns="41061">
              <a:spAutoFit/>
            </a:bodyPr>
            <a:lstStyle/>
            <a:p>
              <a:pPr algn="ctr" defTabSz="610872">
                <a:spcBef>
                  <a:spcPct val="50000"/>
                </a:spcBef>
              </a:pPr>
              <a:r>
                <a:rPr lang="en-GB" sz="900" b="1" dirty="0">
                  <a:solidFill>
                    <a:srgbClr val="000000"/>
                  </a:solidFill>
                </a:rPr>
                <a:t>Q-space</a:t>
              </a:r>
              <a:endParaRPr lang="en-US" sz="9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58" name="Line 16">
            <a:extLst>
              <a:ext uri="{FF2B5EF4-FFF2-40B4-BE49-F238E27FC236}">
                <a16:creationId xmlns:a16="http://schemas.microsoft.com/office/drawing/2014/main" id="{63ED91C6-9A58-2541-BBB5-DD05D9172514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3043" y="3107438"/>
            <a:ext cx="907285" cy="0"/>
          </a:xfrm>
          <a:prstGeom prst="line">
            <a:avLst/>
          </a:prstGeom>
          <a:noFill/>
          <a:ln w="76200">
            <a:solidFill>
              <a:srgbClr val="C00000"/>
            </a:solidFill>
            <a:round/>
            <a:headEnd/>
            <a:tailEnd/>
          </a:ln>
        </p:spPr>
        <p:txBody>
          <a:bodyPr lIns="61601" tIns="30800" rIns="61601" bIns="30800"/>
          <a:lstStyle/>
          <a:p>
            <a:endParaRPr lang="en-US"/>
          </a:p>
        </p:txBody>
      </p:sp>
      <p:sp>
        <p:nvSpPr>
          <p:cNvPr id="59" name="Line 8">
            <a:extLst>
              <a:ext uri="{FF2B5EF4-FFF2-40B4-BE49-F238E27FC236}">
                <a16:creationId xmlns:a16="http://schemas.microsoft.com/office/drawing/2014/main" id="{58E99AF4-0EFE-DA4A-897E-FE99FF282F46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8595159" y="3980192"/>
            <a:ext cx="1466223" cy="1"/>
          </a:xfrm>
          <a:prstGeom prst="line">
            <a:avLst/>
          </a:prstGeom>
          <a:noFill/>
          <a:ln w="38100">
            <a:solidFill>
              <a:srgbClr val="546568"/>
            </a:solidFill>
            <a:round/>
            <a:headEnd/>
            <a:tailEnd/>
          </a:ln>
        </p:spPr>
        <p:txBody>
          <a:bodyPr lIns="61601" tIns="30800" rIns="61601" bIns="30800"/>
          <a:lstStyle/>
          <a:p>
            <a:endParaRPr lang="en-US"/>
          </a:p>
        </p:txBody>
      </p:sp>
      <p:sp>
        <p:nvSpPr>
          <p:cNvPr id="60" name="Line 8">
            <a:extLst>
              <a:ext uri="{FF2B5EF4-FFF2-40B4-BE49-F238E27FC236}">
                <a16:creationId xmlns:a16="http://schemas.microsoft.com/office/drawing/2014/main" id="{28B6B820-446D-AB4C-9340-BE704A86BAB6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8701730" y="4352283"/>
            <a:ext cx="0" cy="989275"/>
          </a:xfrm>
          <a:prstGeom prst="line">
            <a:avLst/>
          </a:prstGeom>
          <a:noFill/>
          <a:ln w="38100">
            <a:solidFill>
              <a:srgbClr val="546568"/>
            </a:solidFill>
            <a:round/>
            <a:headEnd/>
            <a:tailEnd/>
          </a:ln>
        </p:spPr>
        <p:txBody>
          <a:bodyPr lIns="61601" tIns="30800" rIns="61601" bIns="30800"/>
          <a:lstStyle/>
          <a:p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6DCE415-678D-C847-98FB-E0B11B325777}"/>
              </a:ext>
            </a:extLst>
          </p:cNvPr>
          <p:cNvSpPr txBox="1"/>
          <p:nvPr/>
        </p:nvSpPr>
        <p:spPr>
          <a:xfrm>
            <a:off x="8404946" y="4852942"/>
            <a:ext cx="593566" cy="308386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>
              <a:buNone/>
            </a:pPr>
            <a:r>
              <a:rPr lang="en-US" sz="1100" b="1" dirty="0">
                <a:solidFill>
                  <a:srgbClr val="000000"/>
                </a:solidFill>
              </a:rPr>
              <a:t>1000</a:t>
            </a:r>
          </a:p>
        </p:txBody>
      </p:sp>
      <p:sp>
        <p:nvSpPr>
          <p:cNvPr id="62" name="Line 8">
            <a:extLst>
              <a:ext uri="{FF2B5EF4-FFF2-40B4-BE49-F238E27FC236}">
                <a16:creationId xmlns:a16="http://schemas.microsoft.com/office/drawing/2014/main" id="{85AC49D6-C251-384C-88F2-11E6F2E2553B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7801270" y="2618699"/>
            <a:ext cx="558561" cy="0"/>
          </a:xfrm>
          <a:prstGeom prst="line">
            <a:avLst/>
          </a:prstGeom>
          <a:noFill/>
          <a:ln w="38100">
            <a:solidFill>
              <a:srgbClr val="546568"/>
            </a:solidFill>
            <a:round/>
            <a:headEnd/>
            <a:tailEnd/>
          </a:ln>
        </p:spPr>
        <p:txBody>
          <a:bodyPr lIns="61601" tIns="30800" rIns="61601" bIns="30800"/>
          <a:lstStyle/>
          <a:p>
            <a:endParaRPr lang="en-US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BC3E56DB-D5E9-9C4D-9EF2-A7AB2613974D}"/>
              </a:ext>
            </a:extLst>
          </p:cNvPr>
          <p:cNvSpPr/>
          <p:nvPr/>
        </p:nvSpPr>
        <p:spPr>
          <a:xfrm rot="10800000" flipV="1">
            <a:off x="7568987" y="3107438"/>
            <a:ext cx="249731" cy="1739483"/>
          </a:xfrm>
          <a:custGeom>
            <a:avLst/>
            <a:gdLst>
              <a:gd name="connsiteX0" fmla="*/ 70338 w 2637692"/>
              <a:gd name="connsiteY0" fmla="*/ 422031 h 430893"/>
              <a:gd name="connsiteX1" fmla="*/ 140676 w 2637692"/>
              <a:gd name="connsiteY1" fmla="*/ 375139 h 430893"/>
              <a:gd name="connsiteX2" fmla="*/ 1336430 w 2637692"/>
              <a:gd name="connsiteY2" fmla="*/ 0 h 430893"/>
              <a:gd name="connsiteX3" fmla="*/ 2637692 w 2637692"/>
              <a:gd name="connsiteY3" fmla="*/ 375139 h 430893"/>
              <a:gd name="connsiteX0" fmla="*/ 70338 w 2375333"/>
              <a:gd name="connsiteY0" fmla="*/ 422031 h 1246517"/>
              <a:gd name="connsiteX1" fmla="*/ 140676 w 2375333"/>
              <a:gd name="connsiteY1" fmla="*/ 375139 h 1246517"/>
              <a:gd name="connsiteX2" fmla="*/ 1336430 w 2375333"/>
              <a:gd name="connsiteY2" fmla="*/ 0 h 1246517"/>
              <a:gd name="connsiteX3" fmla="*/ 2375333 w 2375333"/>
              <a:gd name="connsiteY3" fmla="*/ 1246517 h 1246517"/>
              <a:gd name="connsiteX0" fmla="*/ 70338 w 2375333"/>
              <a:gd name="connsiteY0" fmla="*/ 422031 h 1246517"/>
              <a:gd name="connsiteX1" fmla="*/ 140676 w 2375333"/>
              <a:gd name="connsiteY1" fmla="*/ 375139 h 1246517"/>
              <a:gd name="connsiteX2" fmla="*/ 1336430 w 2375333"/>
              <a:gd name="connsiteY2" fmla="*/ 0 h 1246517"/>
              <a:gd name="connsiteX3" fmla="*/ 2375333 w 2375333"/>
              <a:gd name="connsiteY3" fmla="*/ 1246517 h 1246517"/>
              <a:gd name="connsiteX0" fmla="*/ 140677 w 1639267"/>
              <a:gd name="connsiteY0" fmla="*/ 959140 h 4134904"/>
              <a:gd name="connsiteX1" fmla="*/ 211015 w 1639267"/>
              <a:gd name="connsiteY1" fmla="*/ 912248 h 4134904"/>
              <a:gd name="connsiteX2" fmla="*/ 1406769 w 1639267"/>
              <a:gd name="connsiteY2" fmla="*/ 537109 h 4134904"/>
              <a:gd name="connsiteX3" fmla="*/ 1605998 w 1639267"/>
              <a:gd name="connsiteY3" fmla="*/ 4134904 h 4134904"/>
              <a:gd name="connsiteX0" fmla="*/ 140677 w 1854144"/>
              <a:gd name="connsiteY0" fmla="*/ 959140 h 4134904"/>
              <a:gd name="connsiteX1" fmla="*/ 211015 w 1854144"/>
              <a:gd name="connsiteY1" fmla="*/ 912248 h 4134904"/>
              <a:gd name="connsiteX2" fmla="*/ 1406769 w 1854144"/>
              <a:gd name="connsiteY2" fmla="*/ 537109 h 4134904"/>
              <a:gd name="connsiteX3" fmla="*/ 1605998 w 1854144"/>
              <a:gd name="connsiteY3" fmla="*/ 4134904 h 4134904"/>
              <a:gd name="connsiteX0" fmla="*/ -1 w 1713466"/>
              <a:gd name="connsiteY0" fmla="*/ 951324 h 4127088"/>
              <a:gd name="connsiteX1" fmla="*/ 1266091 w 1713466"/>
              <a:gd name="connsiteY1" fmla="*/ 529293 h 4127088"/>
              <a:gd name="connsiteX2" fmla="*/ 1465320 w 1713466"/>
              <a:gd name="connsiteY2" fmla="*/ 4127088 h 4127088"/>
              <a:gd name="connsiteX0" fmla="*/ 1 w 1713468"/>
              <a:gd name="connsiteY0" fmla="*/ 87922 h 3263686"/>
              <a:gd name="connsiteX1" fmla="*/ 1347197 w 1713468"/>
              <a:gd name="connsiteY1" fmla="*/ 1079311 h 3263686"/>
              <a:gd name="connsiteX2" fmla="*/ 1465322 w 1713468"/>
              <a:gd name="connsiteY2" fmla="*/ 3263686 h 3263686"/>
              <a:gd name="connsiteX0" fmla="*/ -1 w 1713466"/>
              <a:gd name="connsiteY0" fmla="*/ 200569 h 3376333"/>
              <a:gd name="connsiteX1" fmla="*/ 1347195 w 1713466"/>
              <a:gd name="connsiteY1" fmla="*/ 1191958 h 3376333"/>
              <a:gd name="connsiteX2" fmla="*/ 1465320 w 1713466"/>
              <a:gd name="connsiteY2" fmla="*/ 3376333 h 3376333"/>
              <a:gd name="connsiteX0" fmla="*/ -1 w 1665672"/>
              <a:gd name="connsiteY0" fmla="*/ 200568 h 3155896"/>
              <a:gd name="connsiteX1" fmla="*/ 1299401 w 1665672"/>
              <a:gd name="connsiteY1" fmla="*/ 971521 h 3155896"/>
              <a:gd name="connsiteX2" fmla="*/ 1417526 w 1665672"/>
              <a:gd name="connsiteY2" fmla="*/ 3155896 h 3155896"/>
              <a:gd name="connsiteX0" fmla="*/ 1 w 1547551"/>
              <a:gd name="connsiteY0" fmla="*/ 200570 h 3155901"/>
              <a:gd name="connsiteX1" fmla="*/ 1299403 w 1547551"/>
              <a:gd name="connsiteY1" fmla="*/ 971523 h 3155901"/>
              <a:gd name="connsiteX2" fmla="*/ 1299405 w 1547551"/>
              <a:gd name="connsiteY2" fmla="*/ 3155901 h 3155901"/>
              <a:gd name="connsiteX0" fmla="*/ -1 w 1681908"/>
              <a:gd name="connsiteY0" fmla="*/ 200568 h 3155899"/>
              <a:gd name="connsiteX1" fmla="*/ 1299401 w 1681908"/>
              <a:gd name="connsiteY1" fmla="*/ 971521 h 3155899"/>
              <a:gd name="connsiteX2" fmla="*/ 1299403 w 1681908"/>
              <a:gd name="connsiteY2" fmla="*/ 3155899 h 3155899"/>
              <a:gd name="connsiteX0" fmla="*/ 1 w 1531899"/>
              <a:gd name="connsiteY0" fmla="*/ 200570 h 3401807"/>
              <a:gd name="connsiteX1" fmla="*/ 1299403 w 1531899"/>
              <a:gd name="connsiteY1" fmla="*/ 971523 h 3401807"/>
              <a:gd name="connsiteX2" fmla="*/ 19881 w 1531899"/>
              <a:gd name="connsiteY2" fmla="*/ 3401807 h 3401807"/>
              <a:gd name="connsiteX0" fmla="*/ -1 w 1531899"/>
              <a:gd name="connsiteY0" fmla="*/ 200568 h 3401805"/>
              <a:gd name="connsiteX1" fmla="*/ 1299401 w 1531899"/>
              <a:gd name="connsiteY1" fmla="*/ 971521 h 3401805"/>
              <a:gd name="connsiteX2" fmla="*/ 19879 w 1531899"/>
              <a:gd name="connsiteY2" fmla="*/ 3401805 h 3401805"/>
              <a:gd name="connsiteX0" fmla="*/ 1 w 798846"/>
              <a:gd name="connsiteY0" fmla="*/ 200570 h 3401807"/>
              <a:gd name="connsiteX1" fmla="*/ 566349 w 798846"/>
              <a:gd name="connsiteY1" fmla="*/ 971527 h 3401807"/>
              <a:gd name="connsiteX2" fmla="*/ 19881 w 798846"/>
              <a:gd name="connsiteY2" fmla="*/ 3401807 h 3401807"/>
              <a:gd name="connsiteX0" fmla="*/ -1 w 1031343"/>
              <a:gd name="connsiteY0" fmla="*/ 200568 h 3401805"/>
              <a:gd name="connsiteX1" fmla="*/ 798846 w 1031343"/>
              <a:gd name="connsiteY1" fmla="*/ 1613988 h 3401805"/>
              <a:gd name="connsiteX2" fmla="*/ 19879 w 1031343"/>
              <a:gd name="connsiteY2" fmla="*/ 3401805 h 3401805"/>
              <a:gd name="connsiteX0" fmla="*/ 1 w 827310"/>
              <a:gd name="connsiteY0" fmla="*/ 200570 h 3401807"/>
              <a:gd name="connsiteX1" fmla="*/ 798848 w 827310"/>
              <a:gd name="connsiteY1" fmla="*/ 1613990 h 3401807"/>
              <a:gd name="connsiteX2" fmla="*/ 19881 w 827310"/>
              <a:gd name="connsiteY2" fmla="*/ 3401807 h 3401807"/>
              <a:gd name="connsiteX0" fmla="*/ -1 w 827308"/>
              <a:gd name="connsiteY0" fmla="*/ 200568 h 3401805"/>
              <a:gd name="connsiteX1" fmla="*/ 798846 w 827308"/>
              <a:gd name="connsiteY1" fmla="*/ 1613988 h 3401805"/>
              <a:gd name="connsiteX2" fmla="*/ 19879 w 827308"/>
              <a:gd name="connsiteY2" fmla="*/ 3401805 h 3401805"/>
              <a:gd name="connsiteX0" fmla="*/ 1 w 827310"/>
              <a:gd name="connsiteY0" fmla="*/ 1 h 3201238"/>
              <a:gd name="connsiteX1" fmla="*/ 798848 w 827310"/>
              <a:gd name="connsiteY1" fmla="*/ 1413421 h 3201238"/>
              <a:gd name="connsiteX2" fmla="*/ 19881 w 827310"/>
              <a:gd name="connsiteY2" fmla="*/ 3201238 h 3201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7310" h="3201238">
                <a:moveTo>
                  <a:pt x="1" y="1"/>
                </a:moveTo>
                <a:cubicBezTo>
                  <a:pt x="577495" y="349083"/>
                  <a:pt x="744161" y="876647"/>
                  <a:pt x="798848" y="1413421"/>
                </a:cubicBezTo>
                <a:cubicBezTo>
                  <a:pt x="827310" y="1994343"/>
                  <a:pt x="663349" y="2821561"/>
                  <a:pt x="19881" y="3201238"/>
                </a:cubicBezTo>
              </a:path>
            </a:pathLst>
          </a:custGeom>
          <a:noFill/>
          <a:ln w="88900">
            <a:solidFill>
              <a:srgbClr val="3CBBB9"/>
            </a:solidFill>
            <a:headEnd type="none" w="med" len="med"/>
            <a:tailEnd type="triangle" w="med" len="med"/>
          </a:ln>
          <a:effectLst>
            <a:outerShdw blurRad="50800" dist="762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US"/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BD63FE43-46D1-324C-B227-92017110BC49}"/>
              </a:ext>
            </a:extLst>
          </p:cNvPr>
          <p:cNvSpPr/>
          <p:nvPr/>
        </p:nvSpPr>
        <p:spPr>
          <a:xfrm rot="10800000" flipH="1">
            <a:off x="8075188" y="5090546"/>
            <a:ext cx="1253082" cy="229739"/>
          </a:xfrm>
          <a:custGeom>
            <a:avLst/>
            <a:gdLst>
              <a:gd name="connsiteX0" fmla="*/ 70338 w 2637692"/>
              <a:gd name="connsiteY0" fmla="*/ 422031 h 430893"/>
              <a:gd name="connsiteX1" fmla="*/ 140676 w 2637692"/>
              <a:gd name="connsiteY1" fmla="*/ 375139 h 430893"/>
              <a:gd name="connsiteX2" fmla="*/ 1336430 w 2637692"/>
              <a:gd name="connsiteY2" fmla="*/ 0 h 430893"/>
              <a:gd name="connsiteX3" fmla="*/ 2637692 w 2637692"/>
              <a:gd name="connsiteY3" fmla="*/ 375139 h 430893"/>
              <a:gd name="connsiteX0" fmla="*/ 0 w 2567354"/>
              <a:gd name="connsiteY0" fmla="*/ 422031 h 422031"/>
              <a:gd name="connsiteX1" fmla="*/ 1266092 w 2567354"/>
              <a:gd name="connsiteY1" fmla="*/ 0 h 422031"/>
              <a:gd name="connsiteX2" fmla="*/ 2567354 w 2567354"/>
              <a:gd name="connsiteY2" fmla="*/ 375139 h 422031"/>
              <a:gd name="connsiteX0" fmla="*/ 0 w 2567354"/>
              <a:gd name="connsiteY0" fmla="*/ 422031 h 422031"/>
              <a:gd name="connsiteX1" fmla="*/ 1266092 w 2567354"/>
              <a:gd name="connsiteY1" fmla="*/ 0 h 422031"/>
              <a:gd name="connsiteX2" fmla="*/ 2567354 w 2567354"/>
              <a:gd name="connsiteY2" fmla="*/ 375139 h 422031"/>
              <a:gd name="connsiteX0" fmla="*/ 0 w 2637695"/>
              <a:gd name="connsiteY0" fmla="*/ 380418 h 380418"/>
              <a:gd name="connsiteX1" fmla="*/ 1336433 w 2637695"/>
              <a:gd name="connsiteY1" fmla="*/ 0 h 380418"/>
              <a:gd name="connsiteX2" fmla="*/ 2637695 w 2637695"/>
              <a:gd name="connsiteY2" fmla="*/ 375139 h 380418"/>
              <a:gd name="connsiteX0" fmla="*/ 0 w 2637695"/>
              <a:gd name="connsiteY0" fmla="*/ 302848 h 302848"/>
              <a:gd name="connsiteX1" fmla="*/ 1428751 w 2637695"/>
              <a:gd name="connsiteY1" fmla="*/ 0 h 302848"/>
              <a:gd name="connsiteX2" fmla="*/ 2637695 w 2637695"/>
              <a:gd name="connsiteY2" fmla="*/ 297569 h 30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7695" h="302848">
                <a:moveTo>
                  <a:pt x="0" y="302848"/>
                </a:moveTo>
                <a:cubicBezTo>
                  <a:pt x="235114" y="124450"/>
                  <a:pt x="1000859" y="7815"/>
                  <a:pt x="1428751" y="0"/>
                </a:cubicBezTo>
                <a:cubicBezTo>
                  <a:pt x="1844920" y="0"/>
                  <a:pt x="2195148" y="109999"/>
                  <a:pt x="2637695" y="297569"/>
                </a:cubicBezTo>
              </a:path>
            </a:pathLst>
          </a:custGeom>
          <a:noFill/>
          <a:ln w="88900">
            <a:solidFill>
              <a:srgbClr val="6466AB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US"/>
          </a:p>
        </p:txBody>
      </p:sp>
      <p:grpSp>
        <p:nvGrpSpPr>
          <p:cNvPr id="65" name="Group 49">
            <a:extLst>
              <a:ext uri="{FF2B5EF4-FFF2-40B4-BE49-F238E27FC236}">
                <a16:creationId xmlns:a16="http://schemas.microsoft.com/office/drawing/2014/main" id="{BCD49F4A-A660-6B44-9983-A46313C5B69A}"/>
              </a:ext>
            </a:extLst>
          </p:cNvPr>
          <p:cNvGrpSpPr/>
          <p:nvPr/>
        </p:nvGrpSpPr>
        <p:grpSpPr>
          <a:xfrm>
            <a:off x="10043069" y="4007651"/>
            <a:ext cx="1319672" cy="597586"/>
            <a:chOff x="2048772" y="1545163"/>
            <a:chExt cx="1166178" cy="616312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29896D2-BEDE-684A-9CE8-62D288AECADE}"/>
                </a:ext>
              </a:extLst>
            </p:cNvPr>
            <p:cNvSpPr txBox="1"/>
            <p:nvPr/>
          </p:nvSpPr>
          <p:spPr>
            <a:xfrm>
              <a:off x="2048772" y="1837910"/>
              <a:ext cx="1166178" cy="323565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00000"/>
              </a:solidFill>
            </a:ln>
          </p:spPr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en-US" sz="900" dirty="0">
                  <a:solidFill>
                    <a:srgbClr val="000000"/>
                  </a:solidFill>
                </a:rPr>
                <a:t>Packet to Z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11BB6DB-0E6E-D44D-A403-12878D4C80A5}"/>
                </a:ext>
              </a:extLst>
            </p:cNvPr>
            <p:cNvSpPr txBox="1"/>
            <p:nvPr/>
          </p:nvSpPr>
          <p:spPr>
            <a:xfrm>
              <a:off x="2048772" y="1545163"/>
              <a:ext cx="1166178" cy="307776"/>
            </a:xfrm>
            <a:prstGeom prst="rect">
              <a:avLst/>
            </a:prstGeom>
            <a:solidFill>
              <a:srgbClr val="3CBBB9"/>
            </a:solidFill>
            <a:ln>
              <a:solidFill>
                <a:srgbClr val="000000"/>
              </a:solidFill>
            </a:ln>
          </p:spPr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sz="900" dirty="0">
                  <a:solidFill>
                    <a:srgbClr val="000000"/>
                  </a:solidFill>
                </a:rPr>
                <a:t>prefix-SID(Z)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77C4DAC2-EA94-6440-AC94-9E503D08C015}"/>
              </a:ext>
            </a:extLst>
          </p:cNvPr>
          <p:cNvSpPr txBox="1"/>
          <p:nvPr/>
        </p:nvSpPr>
        <p:spPr>
          <a:xfrm>
            <a:off x="10144854" y="2599178"/>
            <a:ext cx="1068095" cy="313734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rgbClr val="000000"/>
            </a:solidFill>
          </a:ln>
        </p:spPr>
        <p:txBody>
          <a:bodyPr wrap="square" lIns="68589" tIns="34295" rIns="68589" bIns="34295" rtlCol="0" anchor="ctr">
            <a:noAutofit/>
          </a:bodyPr>
          <a:lstStyle/>
          <a:p>
            <a:pPr algn="ctr"/>
            <a:r>
              <a:rPr lang="en-US" sz="900" dirty="0">
                <a:solidFill>
                  <a:srgbClr val="000000"/>
                </a:solidFill>
              </a:rPr>
              <a:t>Packet to Z</a:t>
            </a:r>
          </a:p>
        </p:txBody>
      </p:sp>
      <p:grpSp>
        <p:nvGrpSpPr>
          <p:cNvPr id="69" name="Group 60">
            <a:extLst>
              <a:ext uri="{FF2B5EF4-FFF2-40B4-BE49-F238E27FC236}">
                <a16:creationId xmlns:a16="http://schemas.microsoft.com/office/drawing/2014/main" id="{F634D6FE-FF82-3041-B799-E41D1DF94DE4}"/>
              </a:ext>
            </a:extLst>
          </p:cNvPr>
          <p:cNvGrpSpPr/>
          <p:nvPr/>
        </p:nvGrpSpPr>
        <p:grpSpPr>
          <a:xfrm>
            <a:off x="6076208" y="3401766"/>
            <a:ext cx="1319672" cy="1134752"/>
            <a:chOff x="2246401" y="1330562"/>
            <a:chExt cx="1166178" cy="1170310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695AFCD-93D6-7E4C-9DA6-4E489E8A5495}"/>
                </a:ext>
              </a:extLst>
            </p:cNvPr>
            <p:cNvSpPr txBox="1"/>
            <p:nvPr/>
          </p:nvSpPr>
          <p:spPr>
            <a:xfrm>
              <a:off x="2246401" y="2177307"/>
              <a:ext cx="1166178" cy="323565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00000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900" dirty="0">
                  <a:solidFill>
                    <a:srgbClr val="000000"/>
                  </a:solidFill>
                </a:rPr>
                <a:t>Packet to Z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EDCF816-F08C-E543-BE99-BC74C49A4F95}"/>
                </a:ext>
              </a:extLst>
            </p:cNvPr>
            <p:cNvSpPr txBox="1"/>
            <p:nvPr/>
          </p:nvSpPr>
          <p:spPr>
            <a:xfrm>
              <a:off x="2246401" y="1884560"/>
              <a:ext cx="1166178" cy="307776"/>
            </a:xfrm>
            <a:prstGeom prst="rect">
              <a:avLst/>
            </a:prstGeom>
            <a:solidFill>
              <a:srgbClr val="3CBBB9"/>
            </a:solidFill>
            <a:ln>
              <a:solidFill>
                <a:srgbClr val="00000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solidFill>
                    <a:srgbClr val="000000"/>
                  </a:solidFill>
                </a:rPr>
                <a:t>prefix-SID(Z)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EE79D6D-60D7-5E4D-81A2-8716354A6801}"/>
                </a:ext>
              </a:extLst>
            </p:cNvPr>
            <p:cNvSpPr txBox="1"/>
            <p:nvPr/>
          </p:nvSpPr>
          <p:spPr>
            <a:xfrm>
              <a:off x="2246401" y="1607561"/>
              <a:ext cx="1166178" cy="30777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solidFill>
                    <a:srgbClr val="000000"/>
                  </a:solidFill>
                </a:rPr>
                <a:t>adj-SID(R4-R3)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605E3AD-6AED-7442-B7BE-8F2586323BC3}"/>
                </a:ext>
              </a:extLst>
            </p:cNvPr>
            <p:cNvSpPr txBox="1"/>
            <p:nvPr/>
          </p:nvSpPr>
          <p:spPr>
            <a:xfrm>
              <a:off x="2246401" y="1330562"/>
              <a:ext cx="1166178" cy="307776"/>
            </a:xfrm>
            <a:prstGeom prst="rect">
              <a:avLst/>
            </a:prstGeom>
            <a:solidFill>
              <a:srgbClr val="3CBBB9"/>
            </a:solidFill>
            <a:ln>
              <a:solidFill>
                <a:srgbClr val="00000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solidFill>
                    <a:srgbClr val="000000"/>
                  </a:solidFill>
                </a:rPr>
                <a:t>prefix-SID(R4)</a:t>
              </a:r>
            </a:p>
          </p:txBody>
        </p:sp>
      </p:grpSp>
      <p:grpSp>
        <p:nvGrpSpPr>
          <p:cNvPr id="74" name="Group 49">
            <a:extLst>
              <a:ext uri="{FF2B5EF4-FFF2-40B4-BE49-F238E27FC236}">
                <a16:creationId xmlns:a16="http://schemas.microsoft.com/office/drawing/2014/main" id="{9DE1D5A5-5C6A-C444-B93D-269116B814C9}"/>
              </a:ext>
            </a:extLst>
          </p:cNvPr>
          <p:cNvGrpSpPr/>
          <p:nvPr/>
        </p:nvGrpSpPr>
        <p:grpSpPr>
          <a:xfrm>
            <a:off x="6554413" y="5466401"/>
            <a:ext cx="1319672" cy="852096"/>
            <a:chOff x="2048772" y="1268164"/>
            <a:chExt cx="1166178" cy="878797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DD10681-9488-2448-BA53-66C028D1F895}"/>
                </a:ext>
              </a:extLst>
            </p:cNvPr>
            <p:cNvSpPr txBox="1"/>
            <p:nvPr/>
          </p:nvSpPr>
          <p:spPr>
            <a:xfrm>
              <a:off x="2048772" y="1823396"/>
              <a:ext cx="1166178" cy="323565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solidFill>
                <a:srgbClr val="000000"/>
              </a:solidFill>
            </a:ln>
          </p:spPr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en-US" sz="900" dirty="0">
                  <a:solidFill>
                    <a:srgbClr val="000000"/>
                  </a:solidFill>
                </a:rPr>
                <a:t>Packet to Z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E48D294-081D-AE43-A689-B78091CF7E7F}"/>
                </a:ext>
              </a:extLst>
            </p:cNvPr>
            <p:cNvSpPr txBox="1"/>
            <p:nvPr/>
          </p:nvSpPr>
          <p:spPr>
            <a:xfrm>
              <a:off x="2048772" y="1545163"/>
              <a:ext cx="1166178" cy="307776"/>
            </a:xfrm>
            <a:prstGeom prst="rect">
              <a:avLst/>
            </a:prstGeom>
            <a:solidFill>
              <a:srgbClr val="3CBBB9"/>
            </a:solidFill>
            <a:ln>
              <a:solidFill>
                <a:srgbClr val="000000"/>
              </a:solidFill>
            </a:ln>
          </p:spPr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sz="900" dirty="0">
                  <a:solidFill>
                    <a:srgbClr val="000000"/>
                  </a:solidFill>
                </a:rPr>
                <a:t>prefix-SID(Z)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CD3E632-BE79-3748-9EC0-7B978B5B6DC1}"/>
                </a:ext>
              </a:extLst>
            </p:cNvPr>
            <p:cNvSpPr txBox="1"/>
            <p:nvPr/>
          </p:nvSpPr>
          <p:spPr>
            <a:xfrm>
              <a:off x="2048772" y="1268164"/>
              <a:ext cx="1166178" cy="30777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sz="900" dirty="0">
                  <a:solidFill>
                    <a:srgbClr val="000000"/>
                  </a:solidFill>
                </a:rPr>
                <a:t>adj-SID(R4-R3)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DD173EA0-6EB7-5948-BFC1-789C61F8C038}"/>
              </a:ext>
            </a:extLst>
          </p:cNvPr>
          <p:cNvSpPr txBox="1"/>
          <p:nvPr/>
        </p:nvSpPr>
        <p:spPr>
          <a:xfrm>
            <a:off x="7818718" y="5580421"/>
            <a:ext cx="1648792" cy="238537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ctr">
              <a:buNone/>
            </a:pPr>
            <a:r>
              <a:rPr lang="en-US" sz="1100" dirty="0">
                <a:solidFill>
                  <a:srgbClr val="546568"/>
                </a:solidFill>
              </a:rPr>
              <a:t>Default metric: </a:t>
            </a:r>
            <a:r>
              <a:rPr lang="en-US" sz="1100" b="1" dirty="0">
                <a:solidFill>
                  <a:srgbClr val="546568"/>
                </a:solidFill>
              </a:rPr>
              <a:t>10</a:t>
            </a:r>
          </a:p>
        </p:txBody>
      </p:sp>
      <p:sp>
        <p:nvSpPr>
          <p:cNvPr id="79" name="Line 8">
            <a:extLst>
              <a:ext uri="{FF2B5EF4-FFF2-40B4-BE49-F238E27FC236}">
                <a16:creationId xmlns:a16="http://schemas.microsoft.com/office/drawing/2014/main" id="{89F8EF55-27EF-4E4A-AA10-96623EE18F54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9048989" y="2633851"/>
            <a:ext cx="558561" cy="0"/>
          </a:xfrm>
          <a:prstGeom prst="line">
            <a:avLst/>
          </a:prstGeom>
          <a:noFill/>
          <a:ln w="38100">
            <a:solidFill>
              <a:srgbClr val="546568"/>
            </a:solidFill>
            <a:round/>
            <a:headEnd/>
            <a:tailEnd/>
          </a:ln>
        </p:spPr>
        <p:txBody>
          <a:bodyPr lIns="61601" tIns="30800" rIns="61601" bIns="30800"/>
          <a:lstStyle/>
          <a:p>
            <a:endParaRPr lang="en-US"/>
          </a:p>
        </p:txBody>
      </p:sp>
      <p:sp>
        <p:nvSpPr>
          <p:cNvPr id="80" name="Line 8">
            <a:extLst>
              <a:ext uri="{FF2B5EF4-FFF2-40B4-BE49-F238E27FC236}">
                <a16:creationId xmlns:a16="http://schemas.microsoft.com/office/drawing/2014/main" id="{D9DDD694-A8F8-5044-AEAF-0D131421488E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7801270" y="4434020"/>
            <a:ext cx="558561" cy="0"/>
          </a:xfrm>
          <a:prstGeom prst="line">
            <a:avLst/>
          </a:prstGeom>
          <a:noFill/>
          <a:ln w="38100">
            <a:solidFill>
              <a:srgbClr val="546568"/>
            </a:solidFill>
            <a:round/>
            <a:headEnd/>
            <a:tailEnd/>
          </a:ln>
        </p:spPr>
        <p:txBody>
          <a:bodyPr lIns="61601" tIns="30800" rIns="61601" bIns="30800"/>
          <a:lstStyle/>
          <a:p>
            <a:endParaRPr lang="en-US"/>
          </a:p>
        </p:txBody>
      </p:sp>
      <p:sp>
        <p:nvSpPr>
          <p:cNvPr id="81" name="Line 8">
            <a:extLst>
              <a:ext uri="{FF2B5EF4-FFF2-40B4-BE49-F238E27FC236}">
                <a16:creationId xmlns:a16="http://schemas.microsoft.com/office/drawing/2014/main" id="{54289F5F-1673-0D40-886E-9969D26163FA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7801270" y="3596179"/>
            <a:ext cx="558561" cy="0"/>
          </a:xfrm>
          <a:prstGeom prst="line">
            <a:avLst/>
          </a:prstGeom>
          <a:noFill/>
          <a:ln w="38100">
            <a:solidFill>
              <a:srgbClr val="546568"/>
            </a:solidFill>
            <a:round/>
            <a:headEnd/>
            <a:tailEnd/>
          </a:ln>
        </p:spPr>
        <p:txBody>
          <a:bodyPr lIns="61601" tIns="30800" rIns="61601" bIns="30800"/>
          <a:lstStyle/>
          <a:p>
            <a:endParaRPr lang="en-US"/>
          </a:p>
        </p:txBody>
      </p:sp>
      <p:sp>
        <p:nvSpPr>
          <p:cNvPr id="82" name="Oval 13">
            <a:extLst>
              <a:ext uri="{FF2B5EF4-FFF2-40B4-BE49-F238E27FC236}">
                <a16:creationId xmlns:a16="http://schemas.microsoft.com/office/drawing/2014/main" id="{0C448A8D-2654-714C-90A8-A6AE9D23E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085" y="3739933"/>
            <a:ext cx="412931" cy="434072"/>
          </a:xfrm>
          <a:prstGeom prst="ellipse">
            <a:avLst/>
          </a:prstGeom>
          <a:solidFill>
            <a:srgbClr val="0071A0"/>
          </a:solidFill>
          <a:ln w="9525" algn="ctr">
            <a:noFill/>
            <a:round/>
            <a:headEnd/>
            <a:tailEnd/>
          </a:ln>
        </p:spPr>
        <p:txBody>
          <a:bodyPr wrap="none" lIns="61601" tIns="30800" rIns="61601" bIns="30800" anchor="ctr"/>
          <a:lstStyle/>
          <a:p>
            <a:pPr algn="ctr"/>
            <a:r>
              <a:rPr lang="en-GB" sz="900" dirty="0">
                <a:solidFill>
                  <a:schemeClr val="bg2"/>
                </a:solidFill>
              </a:rPr>
              <a:t>R5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3" name="Oval 18">
            <a:extLst>
              <a:ext uri="{FF2B5EF4-FFF2-40B4-BE49-F238E27FC236}">
                <a16:creationId xmlns:a16="http://schemas.microsoft.com/office/drawing/2014/main" id="{C88AC19F-9446-894A-9F4E-7D52BFB3A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5394" y="2872870"/>
            <a:ext cx="412931" cy="434072"/>
          </a:xfrm>
          <a:prstGeom prst="ellipse">
            <a:avLst/>
          </a:prstGeom>
          <a:solidFill>
            <a:srgbClr val="0071A0"/>
          </a:solidFill>
          <a:ln w="9525" algn="ctr">
            <a:noFill/>
            <a:round/>
            <a:headEnd/>
            <a:tailEnd/>
          </a:ln>
        </p:spPr>
        <p:txBody>
          <a:bodyPr wrap="none" lIns="61601" tIns="30800" rIns="61601" bIns="30800" anchor="ctr"/>
          <a:lstStyle/>
          <a:p>
            <a:pPr algn="ctr"/>
            <a:r>
              <a:rPr lang="en-GB" sz="900" dirty="0">
                <a:solidFill>
                  <a:schemeClr val="bg2"/>
                </a:solidFill>
              </a:rPr>
              <a:t>R2</a:t>
            </a:r>
            <a:endParaRPr lang="en-US" sz="900" dirty="0"/>
          </a:p>
        </p:txBody>
      </p:sp>
      <p:sp>
        <p:nvSpPr>
          <p:cNvPr id="84" name="Oval 17">
            <a:extLst>
              <a:ext uri="{FF2B5EF4-FFF2-40B4-BE49-F238E27FC236}">
                <a16:creationId xmlns:a16="http://schemas.microsoft.com/office/drawing/2014/main" id="{EB7E6063-33A5-F048-9FBE-CA6B39788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085" y="2874410"/>
            <a:ext cx="412931" cy="434072"/>
          </a:xfrm>
          <a:prstGeom prst="ellipse">
            <a:avLst/>
          </a:prstGeom>
          <a:solidFill>
            <a:srgbClr val="0071A0"/>
          </a:solidFill>
          <a:ln w="9525" algn="ctr">
            <a:noFill/>
            <a:round/>
            <a:headEnd/>
            <a:tailEnd/>
          </a:ln>
        </p:spPr>
        <p:txBody>
          <a:bodyPr wrap="none" lIns="61601" tIns="30800" rIns="61601" bIns="30800" anchor="ctr"/>
          <a:lstStyle/>
          <a:p>
            <a:pPr algn="ctr"/>
            <a:r>
              <a:rPr lang="en-GB" sz="900" dirty="0">
                <a:solidFill>
                  <a:schemeClr val="bg2"/>
                </a:solidFill>
              </a:rPr>
              <a:t>R1</a:t>
            </a:r>
            <a:endParaRPr lang="en-US" sz="900" dirty="0"/>
          </a:p>
        </p:txBody>
      </p:sp>
      <p:sp>
        <p:nvSpPr>
          <p:cNvPr id="85" name="Oval 17">
            <a:extLst>
              <a:ext uri="{FF2B5EF4-FFF2-40B4-BE49-F238E27FC236}">
                <a16:creationId xmlns:a16="http://schemas.microsoft.com/office/drawing/2014/main" id="{53186119-E66E-7F48-B430-021C5BC69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085" y="2044986"/>
            <a:ext cx="412931" cy="434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61601" tIns="30800" rIns="61601" bIns="30800" anchor="ctr"/>
          <a:lstStyle/>
          <a:p>
            <a:pPr algn="ctr"/>
            <a:r>
              <a:rPr lang="en-US" sz="900" dirty="0">
                <a:solidFill>
                  <a:schemeClr val="bg2"/>
                </a:solidFill>
              </a:rPr>
              <a:t>A</a:t>
            </a:r>
            <a:endParaRPr lang="en-US" sz="900" dirty="0"/>
          </a:p>
        </p:txBody>
      </p:sp>
      <p:sp>
        <p:nvSpPr>
          <p:cNvPr id="86" name="Oval 17">
            <a:extLst>
              <a:ext uri="{FF2B5EF4-FFF2-40B4-BE49-F238E27FC236}">
                <a16:creationId xmlns:a16="http://schemas.microsoft.com/office/drawing/2014/main" id="{FF3613A5-3F37-7640-90D3-F81C9F5EA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0415" y="2060138"/>
            <a:ext cx="412931" cy="434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61601" tIns="30800" rIns="61601" bIns="30800" anchor="ctr"/>
          <a:lstStyle/>
          <a:p>
            <a:pPr algn="ctr"/>
            <a:r>
              <a:rPr lang="en-US" sz="900" dirty="0">
                <a:solidFill>
                  <a:schemeClr val="bg2"/>
                </a:solidFill>
              </a:rPr>
              <a:t>Z</a:t>
            </a:r>
            <a:endParaRPr lang="en-US" sz="900" dirty="0"/>
          </a:p>
        </p:txBody>
      </p:sp>
      <p:sp>
        <p:nvSpPr>
          <p:cNvPr id="87" name="Oval 13">
            <a:extLst>
              <a:ext uri="{FF2B5EF4-FFF2-40B4-BE49-F238E27FC236}">
                <a16:creationId xmlns:a16="http://schemas.microsoft.com/office/drawing/2014/main" id="{7FEA9864-140F-C64C-B48A-AF336E775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9302" y="4605237"/>
            <a:ext cx="412931" cy="434072"/>
          </a:xfrm>
          <a:prstGeom prst="ellipse">
            <a:avLst/>
          </a:prstGeom>
          <a:solidFill>
            <a:srgbClr val="0071A0"/>
          </a:solidFill>
          <a:ln w="9525" algn="ctr">
            <a:noFill/>
            <a:round/>
            <a:headEnd/>
            <a:tailEnd/>
          </a:ln>
        </p:spPr>
        <p:txBody>
          <a:bodyPr wrap="none" lIns="61601" tIns="30800" rIns="61601" bIns="30800" anchor="ctr"/>
          <a:lstStyle/>
          <a:p>
            <a:pPr algn="ctr"/>
            <a:r>
              <a:rPr lang="en-GB" sz="900" dirty="0">
                <a:solidFill>
                  <a:schemeClr val="bg2"/>
                </a:solidFill>
              </a:rPr>
              <a:t>R3</a:t>
            </a:r>
            <a:endParaRPr lang="en-US" sz="900" dirty="0"/>
          </a:p>
        </p:txBody>
      </p:sp>
      <p:sp>
        <p:nvSpPr>
          <p:cNvPr id="88" name="Oval 13">
            <a:extLst>
              <a:ext uri="{FF2B5EF4-FFF2-40B4-BE49-F238E27FC236}">
                <a16:creationId xmlns:a16="http://schemas.microsoft.com/office/drawing/2014/main" id="{0AFFE72E-C83B-4243-8C9E-A5040C71A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2971" y="4605237"/>
            <a:ext cx="412931" cy="434072"/>
          </a:xfrm>
          <a:prstGeom prst="ellipse">
            <a:avLst/>
          </a:prstGeom>
          <a:solidFill>
            <a:srgbClr val="0071A0"/>
          </a:solidFill>
          <a:ln w="9525" algn="ctr">
            <a:noFill/>
            <a:round/>
            <a:headEnd/>
            <a:tailEnd/>
          </a:ln>
        </p:spPr>
        <p:txBody>
          <a:bodyPr wrap="none" lIns="61601" tIns="30800" rIns="61601" bIns="30800" anchor="ctr"/>
          <a:lstStyle/>
          <a:p>
            <a:pPr algn="ctr"/>
            <a:r>
              <a:rPr lang="en-GB" sz="900" dirty="0">
                <a:solidFill>
                  <a:schemeClr val="bg2"/>
                </a:solidFill>
              </a:rPr>
              <a:t>R4</a:t>
            </a:r>
            <a:endParaRPr lang="en-US" sz="900" dirty="0"/>
          </a:p>
        </p:txBody>
      </p:sp>
      <p:grpSp>
        <p:nvGrpSpPr>
          <p:cNvPr id="89" name="Group 63">
            <a:extLst>
              <a:ext uri="{FF2B5EF4-FFF2-40B4-BE49-F238E27FC236}">
                <a16:creationId xmlns:a16="http://schemas.microsoft.com/office/drawing/2014/main" id="{019D3E2A-D6FF-A043-96AB-3AB1436742BF}"/>
              </a:ext>
            </a:extLst>
          </p:cNvPr>
          <p:cNvGrpSpPr/>
          <p:nvPr/>
        </p:nvGrpSpPr>
        <p:grpSpPr>
          <a:xfrm>
            <a:off x="7874085" y="4605457"/>
            <a:ext cx="1669261" cy="434072"/>
            <a:chOff x="4280421" y="4469904"/>
            <a:chExt cx="1822549" cy="447675"/>
          </a:xfrm>
        </p:grpSpPr>
        <p:sp>
          <p:nvSpPr>
            <p:cNvPr id="90" name="Oval 13">
              <a:extLst>
                <a:ext uri="{FF2B5EF4-FFF2-40B4-BE49-F238E27FC236}">
                  <a16:creationId xmlns:a16="http://schemas.microsoft.com/office/drawing/2014/main" id="{B39C6A03-DD22-C44A-B66D-CD7EAFA9C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2120" y="4469904"/>
              <a:ext cx="450850" cy="447675"/>
            </a:xfrm>
            <a:prstGeom prst="ellipse">
              <a:avLst/>
            </a:prstGeom>
            <a:solidFill>
              <a:srgbClr val="F68B1F"/>
            </a:solidFill>
            <a:ln w="9525" algn="ctr">
              <a:noFill/>
              <a:round/>
              <a:headEnd/>
              <a:tailEnd/>
            </a:ln>
          </p:spPr>
          <p:txBody>
            <a:bodyPr wrap="none" lIns="82124" tIns="41061" rIns="82124" bIns="41061" anchor="ctr"/>
            <a:lstStyle/>
            <a:p>
              <a:pPr algn="ctr"/>
              <a:r>
                <a:rPr lang="en-GB" sz="900" dirty="0">
                  <a:solidFill>
                    <a:schemeClr val="bg2"/>
                  </a:solidFill>
                </a:rPr>
                <a:t>R3</a:t>
              </a:r>
              <a:endParaRPr lang="en-US" sz="900" dirty="0"/>
            </a:p>
          </p:txBody>
        </p:sp>
        <p:sp>
          <p:nvSpPr>
            <p:cNvPr id="91" name="Oval 13">
              <a:extLst>
                <a:ext uri="{FF2B5EF4-FFF2-40B4-BE49-F238E27FC236}">
                  <a16:creationId xmlns:a16="http://schemas.microsoft.com/office/drawing/2014/main" id="{14423722-B2DE-4D4B-ADCA-3852E1FA4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0421" y="4469904"/>
              <a:ext cx="450850" cy="447675"/>
            </a:xfrm>
            <a:prstGeom prst="ellipse">
              <a:avLst/>
            </a:prstGeom>
            <a:solidFill>
              <a:srgbClr val="92D050"/>
            </a:solidFill>
            <a:ln w="9525" algn="ctr">
              <a:noFill/>
              <a:round/>
              <a:headEnd/>
              <a:tailEnd/>
            </a:ln>
          </p:spPr>
          <p:txBody>
            <a:bodyPr wrap="none" lIns="82124" tIns="41061" rIns="82124" bIns="41061" anchor="ctr"/>
            <a:lstStyle/>
            <a:p>
              <a:pPr algn="ctr"/>
              <a:r>
                <a:rPr lang="en-GB" sz="900" dirty="0">
                  <a:solidFill>
                    <a:schemeClr val="bg2"/>
                  </a:solidFill>
                </a:rPr>
                <a:t>R4</a:t>
              </a:r>
              <a:endParaRPr lang="en-US" sz="900" dirty="0"/>
            </a:p>
          </p:txBody>
        </p:sp>
      </p:grpSp>
      <p:sp>
        <p:nvSpPr>
          <p:cNvPr id="92" name="Freeform 91">
            <a:extLst>
              <a:ext uri="{FF2B5EF4-FFF2-40B4-BE49-F238E27FC236}">
                <a16:creationId xmlns:a16="http://schemas.microsoft.com/office/drawing/2014/main" id="{E9BF92F6-3C01-244B-8E9A-C0392139335C}"/>
              </a:ext>
            </a:extLst>
          </p:cNvPr>
          <p:cNvSpPr/>
          <p:nvPr/>
        </p:nvSpPr>
        <p:spPr>
          <a:xfrm rot="10800000" flipH="1">
            <a:off x="9492203" y="2399375"/>
            <a:ext cx="369540" cy="2313925"/>
          </a:xfrm>
          <a:custGeom>
            <a:avLst/>
            <a:gdLst>
              <a:gd name="connsiteX0" fmla="*/ 70338 w 2637692"/>
              <a:gd name="connsiteY0" fmla="*/ 422031 h 430893"/>
              <a:gd name="connsiteX1" fmla="*/ 140676 w 2637692"/>
              <a:gd name="connsiteY1" fmla="*/ 375139 h 430893"/>
              <a:gd name="connsiteX2" fmla="*/ 1336430 w 2637692"/>
              <a:gd name="connsiteY2" fmla="*/ 0 h 430893"/>
              <a:gd name="connsiteX3" fmla="*/ 2637692 w 2637692"/>
              <a:gd name="connsiteY3" fmla="*/ 375139 h 430893"/>
              <a:gd name="connsiteX0" fmla="*/ 70338 w 2375333"/>
              <a:gd name="connsiteY0" fmla="*/ 422031 h 1246517"/>
              <a:gd name="connsiteX1" fmla="*/ 140676 w 2375333"/>
              <a:gd name="connsiteY1" fmla="*/ 375139 h 1246517"/>
              <a:gd name="connsiteX2" fmla="*/ 1336430 w 2375333"/>
              <a:gd name="connsiteY2" fmla="*/ 0 h 1246517"/>
              <a:gd name="connsiteX3" fmla="*/ 2375333 w 2375333"/>
              <a:gd name="connsiteY3" fmla="*/ 1246517 h 1246517"/>
              <a:gd name="connsiteX0" fmla="*/ 70338 w 2375333"/>
              <a:gd name="connsiteY0" fmla="*/ 422031 h 1246517"/>
              <a:gd name="connsiteX1" fmla="*/ 140676 w 2375333"/>
              <a:gd name="connsiteY1" fmla="*/ 375139 h 1246517"/>
              <a:gd name="connsiteX2" fmla="*/ 1336430 w 2375333"/>
              <a:gd name="connsiteY2" fmla="*/ 0 h 1246517"/>
              <a:gd name="connsiteX3" fmla="*/ 2375333 w 2375333"/>
              <a:gd name="connsiteY3" fmla="*/ 1246517 h 1246517"/>
              <a:gd name="connsiteX0" fmla="*/ 140677 w 1639267"/>
              <a:gd name="connsiteY0" fmla="*/ 959140 h 4134904"/>
              <a:gd name="connsiteX1" fmla="*/ 211015 w 1639267"/>
              <a:gd name="connsiteY1" fmla="*/ 912248 h 4134904"/>
              <a:gd name="connsiteX2" fmla="*/ 1406769 w 1639267"/>
              <a:gd name="connsiteY2" fmla="*/ 537109 h 4134904"/>
              <a:gd name="connsiteX3" fmla="*/ 1605998 w 1639267"/>
              <a:gd name="connsiteY3" fmla="*/ 4134904 h 4134904"/>
              <a:gd name="connsiteX0" fmla="*/ 140677 w 1854144"/>
              <a:gd name="connsiteY0" fmla="*/ 959140 h 4134904"/>
              <a:gd name="connsiteX1" fmla="*/ 211015 w 1854144"/>
              <a:gd name="connsiteY1" fmla="*/ 912248 h 4134904"/>
              <a:gd name="connsiteX2" fmla="*/ 1406769 w 1854144"/>
              <a:gd name="connsiteY2" fmla="*/ 537109 h 4134904"/>
              <a:gd name="connsiteX3" fmla="*/ 1605998 w 1854144"/>
              <a:gd name="connsiteY3" fmla="*/ 4134904 h 4134904"/>
              <a:gd name="connsiteX0" fmla="*/ -1 w 1713466"/>
              <a:gd name="connsiteY0" fmla="*/ 951324 h 4127088"/>
              <a:gd name="connsiteX1" fmla="*/ 1266091 w 1713466"/>
              <a:gd name="connsiteY1" fmla="*/ 529293 h 4127088"/>
              <a:gd name="connsiteX2" fmla="*/ 1465320 w 1713466"/>
              <a:gd name="connsiteY2" fmla="*/ 4127088 h 4127088"/>
              <a:gd name="connsiteX0" fmla="*/ 1 w 1713468"/>
              <a:gd name="connsiteY0" fmla="*/ 87922 h 3263686"/>
              <a:gd name="connsiteX1" fmla="*/ 1347197 w 1713468"/>
              <a:gd name="connsiteY1" fmla="*/ 1079311 h 3263686"/>
              <a:gd name="connsiteX2" fmla="*/ 1465322 w 1713468"/>
              <a:gd name="connsiteY2" fmla="*/ 3263686 h 3263686"/>
              <a:gd name="connsiteX0" fmla="*/ -1 w 1713466"/>
              <a:gd name="connsiteY0" fmla="*/ 200569 h 3376333"/>
              <a:gd name="connsiteX1" fmla="*/ 1347195 w 1713466"/>
              <a:gd name="connsiteY1" fmla="*/ 1191958 h 3376333"/>
              <a:gd name="connsiteX2" fmla="*/ 1465320 w 1713466"/>
              <a:gd name="connsiteY2" fmla="*/ 3376333 h 3376333"/>
              <a:gd name="connsiteX0" fmla="*/ -1 w 1665672"/>
              <a:gd name="connsiteY0" fmla="*/ 200568 h 3155896"/>
              <a:gd name="connsiteX1" fmla="*/ 1299401 w 1665672"/>
              <a:gd name="connsiteY1" fmla="*/ 971521 h 3155896"/>
              <a:gd name="connsiteX2" fmla="*/ 1417526 w 1665672"/>
              <a:gd name="connsiteY2" fmla="*/ 3155896 h 3155896"/>
              <a:gd name="connsiteX0" fmla="*/ 1 w 1547551"/>
              <a:gd name="connsiteY0" fmla="*/ 200570 h 3155901"/>
              <a:gd name="connsiteX1" fmla="*/ 1299403 w 1547551"/>
              <a:gd name="connsiteY1" fmla="*/ 971523 h 3155901"/>
              <a:gd name="connsiteX2" fmla="*/ 1299405 w 1547551"/>
              <a:gd name="connsiteY2" fmla="*/ 3155901 h 3155901"/>
              <a:gd name="connsiteX0" fmla="*/ -1 w 1681908"/>
              <a:gd name="connsiteY0" fmla="*/ 200568 h 3155899"/>
              <a:gd name="connsiteX1" fmla="*/ 1299401 w 1681908"/>
              <a:gd name="connsiteY1" fmla="*/ 971521 h 3155899"/>
              <a:gd name="connsiteX2" fmla="*/ 1299403 w 1681908"/>
              <a:gd name="connsiteY2" fmla="*/ 3155899 h 3155899"/>
              <a:gd name="connsiteX0" fmla="*/ 1 w 1531899"/>
              <a:gd name="connsiteY0" fmla="*/ 200570 h 3401807"/>
              <a:gd name="connsiteX1" fmla="*/ 1299403 w 1531899"/>
              <a:gd name="connsiteY1" fmla="*/ 971523 h 3401807"/>
              <a:gd name="connsiteX2" fmla="*/ 19881 w 1531899"/>
              <a:gd name="connsiteY2" fmla="*/ 3401807 h 3401807"/>
              <a:gd name="connsiteX0" fmla="*/ -1 w 1531899"/>
              <a:gd name="connsiteY0" fmla="*/ 200568 h 3401805"/>
              <a:gd name="connsiteX1" fmla="*/ 1299401 w 1531899"/>
              <a:gd name="connsiteY1" fmla="*/ 971521 h 3401805"/>
              <a:gd name="connsiteX2" fmla="*/ 19879 w 1531899"/>
              <a:gd name="connsiteY2" fmla="*/ 3401805 h 3401805"/>
              <a:gd name="connsiteX0" fmla="*/ 1 w 798846"/>
              <a:gd name="connsiteY0" fmla="*/ 200570 h 3401807"/>
              <a:gd name="connsiteX1" fmla="*/ 566349 w 798846"/>
              <a:gd name="connsiteY1" fmla="*/ 971527 h 3401807"/>
              <a:gd name="connsiteX2" fmla="*/ 19881 w 798846"/>
              <a:gd name="connsiteY2" fmla="*/ 3401807 h 3401807"/>
              <a:gd name="connsiteX0" fmla="*/ -1 w 1031343"/>
              <a:gd name="connsiteY0" fmla="*/ 200568 h 3401805"/>
              <a:gd name="connsiteX1" fmla="*/ 798846 w 1031343"/>
              <a:gd name="connsiteY1" fmla="*/ 1613988 h 3401805"/>
              <a:gd name="connsiteX2" fmla="*/ 19879 w 1031343"/>
              <a:gd name="connsiteY2" fmla="*/ 3401805 h 3401805"/>
              <a:gd name="connsiteX0" fmla="*/ 1 w 827310"/>
              <a:gd name="connsiteY0" fmla="*/ 200570 h 3401807"/>
              <a:gd name="connsiteX1" fmla="*/ 798848 w 827310"/>
              <a:gd name="connsiteY1" fmla="*/ 1613990 h 3401807"/>
              <a:gd name="connsiteX2" fmla="*/ 19881 w 827310"/>
              <a:gd name="connsiteY2" fmla="*/ 3401807 h 3401807"/>
              <a:gd name="connsiteX0" fmla="*/ -1 w 827308"/>
              <a:gd name="connsiteY0" fmla="*/ 200568 h 3401805"/>
              <a:gd name="connsiteX1" fmla="*/ 798846 w 827308"/>
              <a:gd name="connsiteY1" fmla="*/ 1613988 h 3401805"/>
              <a:gd name="connsiteX2" fmla="*/ 19879 w 827308"/>
              <a:gd name="connsiteY2" fmla="*/ 3401805 h 3401805"/>
              <a:gd name="connsiteX0" fmla="*/ 1 w 827310"/>
              <a:gd name="connsiteY0" fmla="*/ 1 h 3201238"/>
              <a:gd name="connsiteX1" fmla="*/ 798848 w 827310"/>
              <a:gd name="connsiteY1" fmla="*/ 1413421 h 3201238"/>
              <a:gd name="connsiteX2" fmla="*/ 19881 w 827310"/>
              <a:gd name="connsiteY2" fmla="*/ 3201238 h 3201238"/>
              <a:gd name="connsiteX0" fmla="*/ 318840 w 1118837"/>
              <a:gd name="connsiteY0" fmla="*/ -1 h 4612735"/>
              <a:gd name="connsiteX1" fmla="*/ 1117687 w 1118837"/>
              <a:gd name="connsiteY1" fmla="*/ 1413419 h 4612735"/>
              <a:gd name="connsiteX2" fmla="*/ 0 w 1118837"/>
              <a:gd name="connsiteY2" fmla="*/ 4612734 h 4612735"/>
              <a:gd name="connsiteX0" fmla="*/ 318840 w 1076598"/>
              <a:gd name="connsiteY0" fmla="*/ 1 h 4612735"/>
              <a:gd name="connsiteX1" fmla="*/ 1075347 w 1076598"/>
              <a:gd name="connsiteY1" fmla="*/ 2119171 h 4612735"/>
              <a:gd name="connsiteX2" fmla="*/ 0 w 1076598"/>
              <a:gd name="connsiteY2" fmla="*/ 4612736 h 4612735"/>
              <a:gd name="connsiteX0" fmla="*/ 318840 w 1075347"/>
              <a:gd name="connsiteY0" fmla="*/ -1 h 4612735"/>
              <a:gd name="connsiteX1" fmla="*/ 1075347 w 1075347"/>
              <a:gd name="connsiteY1" fmla="*/ 2119169 h 4612735"/>
              <a:gd name="connsiteX2" fmla="*/ 0 w 1075347"/>
              <a:gd name="connsiteY2" fmla="*/ 4612734 h 4612735"/>
              <a:gd name="connsiteX0" fmla="*/ 318840 w 1094890"/>
              <a:gd name="connsiteY0" fmla="*/ 1 h 4612735"/>
              <a:gd name="connsiteX1" fmla="*/ 1075347 w 1094890"/>
              <a:gd name="connsiteY1" fmla="*/ 2119171 h 4612735"/>
              <a:gd name="connsiteX2" fmla="*/ 0 w 1094890"/>
              <a:gd name="connsiteY2" fmla="*/ 4612736 h 4612735"/>
              <a:gd name="connsiteX0" fmla="*/ 318840 w 1083436"/>
              <a:gd name="connsiteY0" fmla="*/ -1 h 4612735"/>
              <a:gd name="connsiteX1" fmla="*/ 1075347 w 1083436"/>
              <a:gd name="connsiteY1" fmla="*/ 2119169 h 4612735"/>
              <a:gd name="connsiteX2" fmla="*/ 0 w 1083436"/>
              <a:gd name="connsiteY2" fmla="*/ 4612734 h 4612735"/>
              <a:gd name="connsiteX0" fmla="*/ 318840 w 1076038"/>
              <a:gd name="connsiteY0" fmla="*/ 1 h 4612735"/>
              <a:gd name="connsiteX1" fmla="*/ 1075347 w 1076038"/>
              <a:gd name="connsiteY1" fmla="*/ 2119171 h 4612735"/>
              <a:gd name="connsiteX2" fmla="*/ 0 w 1076038"/>
              <a:gd name="connsiteY2" fmla="*/ 4612736 h 4612735"/>
              <a:gd name="connsiteX0" fmla="*/ 318840 w 1076038"/>
              <a:gd name="connsiteY0" fmla="*/ -1 h 4612735"/>
              <a:gd name="connsiteX1" fmla="*/ 1075347 w 1076038"/>
              <a:gd name="connsiteY1" fmla="*/ 2119169 h 4612735"/>
              <a:gd name="connsiteX2" fmla="*/ 0 w 1076038"/>
              <a:gd name="connsiteY2" fmla="*/ 4612734 h 4612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6038" h="4612735">
                <a:moveTo>
                  <a:pt x="318840" y="-1"/>
                </a:moveTo>
                <a:cubicBezTo>
                  <a:pt x="896334" y="349081"/>
                  <a:pt x="1089225" y="1446192"/>
                  <a:pt x="1075347" y="2119169"/>
                </a:cubicBezTo>
                <a:cubicBezTo>
                  <a:pt x="1061469" y="2792146"/>
                  <a:pt x="770488" y="4048949"/>
                  <a:pt x="0" y="4612734"/>
                </a:cubicBezTo>
              </a:path>
            </a:pathLst>
          </a:custGeom>
          <a:noFill/>
          <a:ln w="88900">
            <a:solidFill>
              <a:srgbClr val="7F7F7F"/>
            </a:solidFill>
            <a:headEnd type="none" w="med" len="med"/>
            <a:tailEnd type="triangle" w="med" len="med"/>
          </a:ln>
          <a:effectLst>
            <a:outerShdw blurRad="50800" dist="762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US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F36A03D8-F853-9E4C-A7D9-4506C6957487}"/>
              </a:ext>
            </a:extLst>
          </p:cNvPr>
          <p:cNvSpPr/>
          <p:nvPr/>
        </p:nvSpPr>
        <p:spPr>
          <a:xfrm>
            <a:off x="8109723" y="2479058"/>
            <a:ext cx="1161162" cy="2304063"/>
          </a:xfrm>
          <a:custGeom>
            <a:avLst/>
            <a:gdLst>
              <a:gd name="connsiteX0" fmla="*/ 183848 w 1458686"/>
              <a:gd name="connsiteY0" fmla="*/ 856342 h 2573866"/>
              <a:gd name="connsiteX1" fmla="*/ 183848 w 1458686"/>
              <a:gd name="connsiteY1" fmla="*/ 2264228 h 2573866"/>
              <a:gd name="connsiteX2" fmla="*/ 1286934 w 1458686"/>
              <a:gd name="connsiteY2" fmla="*/ 2307771 h 2573866"/>
              <a:gd name="connsiteX3" fmla="*/ 1214363 w 1458686"/>
              <a:gd name="connsiteY3" fmla="*/ 667657 h 2573866"/>
              <a:gd name="connsiteX4" fmla="*/ 1344991 w 1458686"/>
              <a:gd name="connsiteY4" fmla="*/ 0 h 2573866"/>
              <a:gd name="connsiteX0" fmla="*/ 183848 w 1458686"/>
              <a:gd name="connsiteY0" fmla="*/ 856342 h 2573866"/>
              <a:gd name="connsiteX1" fmla="*/ 183848 w 1458686"/>
              <a:gd name="connsiteY1" fmla="*/ 2264228 h 2573866"/>
              <a:gd name="connsiteX2" fmla="*/ 1286934 w 1458686"/>
              <a:gd name="connsiteY2" fmla="*/ 2307771 h 2573866"/>
              <a:gd name="connsiteX3" fmla="*/ 1214363 w 1458686"/>
              <a:gd name="connsiteY3" fmla="*/ 667657 h 2573866"/>
              <a:gd name="connsiteX4" fmla="*/ 1344991 w 1458686"/>
              <a:gd name="connsiteY4" fmla="*/ 0 h 2573866"/>
              <a:gd name="connsiteX0" fmla="*/ 117615 w 1471932"/>
              <a:gd name="connsiteY0" fmla="*/ 867039 h 2573866"/>
              <a:gd name="connsiteX1" fmla="*/ 197094 w 1471932"/>
              <a:gd name="connsiteY1" fmla="*/ 2264228 h 2573866"/>
              <a:gd name="connsiteX2" fmla="*/ 1300180 w 1471932"/>
              <a:gd name="connsiteY2" fmla="*/ 2307771 h 2573866"/>
              <a:gd name="connsiteX3" fmla="*/ 1227609 w 1471932"/>
              <a:gd name="connsiteY3" fmla="*/ 667657 h 2573866"/>
              <a:gd name="connsiteX4" fmla="*/ 1358237 w 1471932"/>
              <a:gd name="connsiteY4" fmla="*/ 0 h 2573866"/>
              <a:gd name="connsiteX0" fmla="*/ 117615 w 1471932"/>
              <a:gd name="connsiteY0" fmla="*/ 853417 h 2560244"/>
              <a:gd name="connsiteX1" fmla="*/ 197094 w 1471932"/>
              <a:gd name="connsiteY1" fmla="*/ 2250606 h 2560244"/>
              <a:gd name="connsiteX2" fmla="*/ 1300180 w 1471932"/>
              <a:gd name="connsiteY2" fmla="*/ 2294149 h 2560244"/>
              <a:gd name="connsiteX3" fmla="*/ 1227609 w 1471932"/>
              <a:gd name="connsiteY3" fmla="*/ 654035 h 2560244"/>
              <a:gd name="connsiteX4" fmla="*/ 1377471 w 1471932"/>
              <a:gd name="connsiteY4" fmla="*/ 0 h 2560244"/>
              <a:gd name="connsiteX0" fmla="*/ 117615 w 1471932"/>
              <a:gd name="connsiteY0" fmla="*/ 853417 h 2560244"/>
              <a:gd name="connsiteX1" fmla="*/ 197094 w 1471932"/>
              <a:gd name="connsiteY1" fmla="*/ 2250606 h 2560244"/>
              <a:gd name="connsiteX2" fmla="*/ 1300180 w 1471932"/>
              <a:gd name="connsiteY2" fmla="*/ 2294149 h 2560244"/>
              <a:gd name="connsiteX3" fmla="*/ 1227609 w 1471932"/>
              <a:gd name="connsiteY3" fmla="*/ 654035 h 2560244"/>
              <a:gd name="connsiteX4" fmla="*/ 1377471 w 1471932"/>
              <a:gd name="connsiteY4" fmla="*/ 0 h 2560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1932" h="2560244">
                <a:moveTo>
                  <a:pt x="117615" y="853417"/>
                </a:moveTo>
                <a:cubicBezTo>
                  <a:pt x="299297" y="1444780"/>
                  <a:pt x="0" y="2010484"/>
                  <a:pt x="197094" y="2250606"/>
                </a:cubicBezTo>
                <a:cubicBezTo>
                  <a:pt x="394188" y="2490728"/>
                  <a:pt x="1128428" y="2560244"/>
                  <a:pt x="1300180" y="2294149"/>
                </a:cubicBezTo>
                <a:cubicBezTo>
                  <a:pt x="1471932" y="2028054"/>
                  <a:pt x="1214727" y="1036393"/>
                  <a:pt x="1227609" y="654035"/>
                </a:cubicBezTo>
                <a:cubicBezTo>
                  <a:pt x="1240491" y="271677"/>
                  <a:pt x="1279413" y="146646"/>
                  <a:pt x="1377471" y="0"/>
                </a:cubicBezTo>
              </a:path>
            </a:pathLst>
          </a:custGeom>
          <a:ln w="76200">
            <a:solidFill>
              <a:srgbClr val="F68B1F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9" tIns="34295" rIns="68589" bIns="34295"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E197B2B-1DA1-B145-8991-F4CAEB06D976}"/>
              </a:ext>
            </a:extLst>
          </p:cNvPr>
          <p:cNvSpPr txBox="1"/>
          <p:nvPr/>
        </p:nvSpPr>
        <p:spPr>
          <a:xfrm>
            <a:off x="6096000" y="2559136"/>
            <a:ext cx="1319672" cy="313734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rgbClr val="000000"/>
            </a:solidFill>
          </a:ln>
        </p:spPr>
        <p:txBody>
          <a:bodyPr wrap="square" lIns="0" tIns="34295" rIns="0" bIns="34295" rtlCol="0" anchor="ctr">
            <a:noAutofit/>
          </a:bodyPr>
          <a:lstStyle/>
          <a:p>
            <a:pPr algn="ctr"/>
            <a:r>
              <a:rPr lang="en-US" sz="900" dirty="0">
                <a:solidFill>
                  <a:srgbClr val="000000"/>
                </a:solidFill>
              </a:rPr>
              <a:t>Packet to Z</a:t>
            </a:r>
          </a:p>
        </p:txBody>
      </p:sp>
      <p:sp>
        <p:nvSpPr>
          <p:cNvPr id="95" name="Freeform 94">
            <a:extLst>
              <a:ext uri="{FF2B5EF4-FFF2-40B4-BE49-F238E27FC236}">
                <a16:creationId xmlns:a16="http://schemas.microsoft.com/office/drawing/2014/main" id="{EE7B649C-1E7A-D44F-8FC7-E4F4DC9CDB62}"/>
              </a:ext>
            </a:extLst>
          </p:cNvPr>
          <p:cNvSpPr/>
          <p:nvPr/>
        </p:nvSpPr>
        <p:spPr>
          <a:xfrm rot="10800000" flipV="1">
            <a:off x="7550913" y="2318350"/>
            <a:ext cx="282178" cy="700220"/>
          </a:xfrm>
          <a:custGeom>
            <a:avLst/>
            <a:gdLst>
              <a:gd name="connsiteX0" fmla="*/ 70338 w 2637692"/>
              <a:gd name="connsiteY0" fmla="*/ 422031 h 430893"/>
              <a:gd name="connsiteX1" fmla="*/ 140676 w 2637692"/>
              <a:gd name="connsiteY1" fmla="*/ 375139 h 430893"/>
              <a:gd name="connsiteX2" fmla="*/ 1336430 w 2637692"/>
              <a:gd name="connsiteY2" fmla="*/ 0 h 430893"/>
              <a:gd name="connsiteX3" fmla="*/ 2637692 w 2637692"/>
              <a:gd name="connsiteY3" fmla="*/ 375139 h 430893"/>
              <a:gd name="connsiteX0" fmla="*/ 70338 w 2375333"/>
              <a:gd name="connsiteY0" fmla="*/ 422031 h 1246517"/>
              <a:gd name="connsiteX1" fmla="*/ 140676 w 2375333"/>
              <a:gd name="connsiteY1" fmla="*/ 375139 h 1246517"/>
              <a:gd name="connsiteX2" fmla="*/ 1336430 w 2375333"/>
              <a:gd name="connsiteY2" fmla="*/ 0 h 1246517"/>
              <a:gd name="connsiteX3" fmla="*/ 2375333 w 2375333"/>
              <a:gd name="connsiteY3" fmla="*/ 1246517 h 1246517"/>
              <a:gd name="connsiteX0" fmla="*/ 70338 w 2375333"/>
              <a:gd name="connsiteY0" fmla="*/ 422031 h 1246517"/>
              <a:gd name="connsiteX1" fmla="*/ 140676 w 2375333"/>
              <a:gd name="connsiteY1" fmla="*/ 375139 h 1246517"/>
              <a:gd name="connsiteX2" fmla="*/ 1336430 w 2375333"/>
              <a:gd name="connsiteY2" fmla="*/ 0 h 1246517"/>
              <a:gd name="connsiteX3" fmla="*/ 2375333 w 2375333"/>
              <a:gd name="connsiteY3" fmla="*/ 1246517 h 1246517"/>
              <a:gd name="connsiteX0" fmla="*/ 140677 w 1639267"/>
              <a:gd name="connsiteY0" fmla="*/ 959140 h 4134904"/>
              <a:gd name="connsiteX1" fmla="*/ 211015 w 1639267"/>
              <a:gd name="connsiteY1" fmla="*/ 912248 h 4134904"/>
              <a:gd name="connsiteX2" fmla="*/ 1406769 w 1639267"/>
              <a:gd name="connsiteY2" fmla="*/ 537109 h 4134904"/>
              <a:gd name="connsiteX3" fmla="*/ 1605998 w 1639267"/>
              <a:gd name="connsiteY3" fmla="*/ 4134904 h 4134904"/>
              <a:gd name="connsiteX0" fmla="*/ 140677 w 1854144"/>
              <a:gd name="connsiteY0" fmla="*/ 959140 h 4134904"/>
              <a:gd name="connsiteX1" fmla="*/ 211015 w 1854144"/>
              <a:gd name="connsiteY1" fmla="*/ 912248 h 4134904"/>
              <a:gd name="connsiteX2" fmla="*/ 1406769 w 1854144"/>
              <a:gd name="connsiteY2" fmla="*/ 537109 h 4134904"/>
              <a:gd name="connsiteX3" fmla="*/ 1605998 w 1854144"/>
              <a:gd name="connsiteY3" fmla="*/ 4134904 h 4134904"/>
              <a:gd name="connsiteX0" fmla="*/ -1 w 1713466"/>
              <a:gd name="connsiteY0" fmla="*/ 951324 h 4127088"/>
              <a:gd name="connsiteX1" fmla="*/ 1266091 w 1713466"/>
              <a:gd name="connsiteY1" fmla="*/ 529293 h 4127088"/>
              <a:gd name="connsiteX2" fmla="*/ 1465320 w 1713466"/>
              <a:gd name="connsiteY2" fmla="*/ 4127088 h 4127088"/>
              <a:gd name="connsiteX0" fmla="*/ 1 w 1713468"/>
              <a:gd name="connsiteY0" fmla="*/ 87922 h 3263686"/>
              <a:gd name="connsiteX1" fmla="*/ 1347197 w 1713468"/>
              <a:gd name="connsiteY1" fmla="*/ 1079311 h 3263686"/>
              <a:gd name="connsiteX2" fmla="*/ 1465322 w 1713468"/>
              <a:gd name="connsiteY2" fmla="*/ 3263686 h 3263686"/>
              <a:gd name="connsiteX0" fmla="*/ -1 w 1713466"/>
              <a:gd name="connsiteY0" fmla="*/ 200569 h 3376333"/>
              <a:gd name="connsiteX1" fmla="*/ 1347195 w 1713466"/>
              <a:gd name="connsiteY1" fmla="*/ 1191958 h 3376333"/>
              <a:gd name="connsiteX2" fmla="*/ 1465320 w 1713466"/>
              <a:gd name="connsiteY2" fmla="*/ 3376333 h 3376333"/>
              <a:gd name="connsiteX0" fmla="*/ -1 w 1665672"/>
              <a:gd name="connsiteY0" fmla="*/ 200568 h 3155896"/>
              <a:gd name="connsiteX1" fmla="*/ 1299401 w 1665672"/>
              <a:gd name="connsiteY1" fmla="*/ 971521 h 3155896"/>
              <a:gd name="connsiteX2" fmla="*/ 1417526 w 1665672"/>
              <a:gd name="connsiteY2" fmla="*/ 3155896 h 3155896"/>
              <a:gd name="connsiteX0" fmla="*/ 1 w 1547551"/>
              <a:gd name="connsiteY0" fmla="*/ 200570 h 3155901"/>
              <a:gd name="connsiteX1" fmla="*/ 1299403 w 1547551"/>
              <a:gd name="connsiteY1" fmla="*/ 971523 h 3155901"/>
              <a:gd name="connsiteX2" fmla="*/ 1299405 w 1547551"/>
              <a:gd name="connsiteY2" fmla="*/ 3155901 h 3155901"/>
              <a:gd name="connsiteX0" fmla="*/ -1 w 1681908"/>
              <a:gd name="connsiteY0" fmla="*/ 200568 h 3155899"/>
              <a:gd name="connsiteX1" fmla="*/ 1299401 w 1681908"/>
              <a:gd name="connsiteY1" fmla="*/ 971521 h 3155899"/>
              <a:gd name="connsiteX2" fmla="*/ 1299403 w 1681908"/>
              <a:gd name="connsiteY2" fmla="*/ 3155899 h 3155899"/>
              <a:gd name="connsiteX0" fmla="*/ 1 w 1531899"/>
              <a:gd name="connsiteY0" fmla="*/ 200570 h 3401807"/>
              <a:gd name="connsiteX1" fmla="*/ 1299403 w 1531899"/>
              <a:gd name="connsiteY1" fmla="*/ 971523 h 3401807"/>
              <a:gd name="connsiteX2" fmla="*/ 19881 w 1531899"/>
              <a:gd name="connsiteY2" fmla="*/ 3401807 h 3401807"/>
              <a:gd name="connsiteX0" fmla="*/ -1 w 1531899"/>
              <a:gd name="connsiteY0" fmla="*/ 200568 h 3401805"/>
              <a:gd name="connsiteX1" fmla="*/ 1299401 w 1531899"/>
              <a:gd name="connsiteY1" fmla="*/ 971521 h 3401805"/>
              <a:gd name="connsiteX2" fmla="*/ 19879 w 1531899"/>
              <a:gd name="connsiteY2" fmla="*/ 3401805 h 3401805"/>
              <a:gd name="connsiteX0" fmla="*/ 1 w 798846"/>
              <a:gd name="connsiteY0" fmla="*/ 200570 h 3401807"/>
              <a:gd name="connsiteX1" fmla="*/ 566349 w 798846"/>
              <a:gd name="connsiteY1" fmla="*/ 971527 h 3401807"/>
              <a:gd name="connsiteX2" fmla="*/ 19881 w 798846"/>
              <a:gd name="connsiteY2" fmla="*/ 3401807 h 3401807"/>
              <a:gd name="connsiteX0" fmla="*/ -1 w 1031343"/>
              <a:gd name="connsiteY0" fmla="*/ 200568 h 3401805"/>
              <a:gd name="connsiteX1" fmla="*/ 798846 w 1031343"/>
              <a:gd name="connsiteY1" fmla="*/ 1613988 h 3401805"/>
              <a:gd name="connsiteX2" fmla="*/ 19879 w 1031343"/>
              <a:gd name="connsiteY2" fmla="*/ 3401805 h 3401805"/>
              <a:gd name="connsiteX0" fmla="*/ 1 w 827310"/>
              <a:gd name="connsiteY0" fmla="*/ 200570 h 3401807"/>
              <a:gd name="connsiteX1" fmla="*/ 798848 w 827310"/>
              <a:gd name="connsiteY1" fmla="*/ 1613990 h 3401807"/>
              <a:gd name="connsiteX2" fmla="*/ 19881 w 827310"/>
              <a:gd name="connsiteY2" fmla="*/ 3401807 h 3401807"/>
              <a:gd name="connsiteX0" fmla="*/ -1 w 827308"/>
              <a:gd name="connsiteY0" fmla="*/ 200568 h 3401805"/>
              <a:gd name="connsiteX1" fmla="*/ 798846 w 827308"/>
              <a:gd name="connsiteY1" fmla="*/ 1613988 h 3401805"/>
              <a:gd name="connsiteX2" fmla="*/ 19879 w 827308"/>
              <a:gd name="connsiteY2" fmla="*/ 3401805 h 3401805"/>
              <a:gd name="connsiteX0" fmla="*/ 1 w 827310"/>
              <a:gd name="connsiteY0" fmla="*/ 1 h 3201238"/>
              <a:gd name="connsiteX1" fmla="*/ 798848 w 827310"/>
              <a:gd name="connsiteY1" fmla="*/ 1413421 h 3201238"/>
              <a:gd name="connsiteX2" fmla="*/ 19881 w 827310"/>
              <a:gd name="connsiteY2" fmla="*/ 3201238 h 3201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7310" h="3201238">
                <a:moveTo>
                  <a:pt x="1" y="1"/>
                </a:moveTo>
                <a:cubicBezTo>
                  <a:pt x="577495" y="349083"/>
                  <a:pt x="744161" y="876647"/>
                  <a:pt x="798848" y="1413421"/>
                </a:cubicBezTo>
                <a:cubicBezTo>
                  <a:pt x="827310" y="1994343"/>
                  <a:pt x="663349" y="2821561"/>
                  <a:pt x="19881" y="3201238"/>
                </a:cubicBezTo>
              </a:path>
            </a:pathLst>
          </a:custGeom>
          <a:noFill/>
          <a:ln w="88900">
            <a:solidFill>
              <a:srgbClr val="7F7F7F"/>
            </a:solidFill>
            <a:headEnd type="none" w="med" len="med"/>
            <a:tailEnd type="triangle" w="med" len="med"/>
          </a:ln>
          <a:effectLst>
            <a:outerShdw blurRad="50800" dist="762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US"/>
          </a:p>
        </p:txBody>
      </p:sp>
      <p:sp>
        <p:nvSpPr>
          <p:cNvPr id="96" name="Explosion 1 95">
            <a:extLst>
              <a:ext uri="{FF2B5EF4-FFF2-40B4-BE49-F238E27FC236}">
                <a16:creationId xmlns:a16="http://schemas.microsoft.com/office/drawing/2014/main" id="{97BD0740-BA50-C04D-A931-421C192F5C40}"/>
              </a:ext>
            </a:extLst>
          </p:cNvPr>
          <p:cNvSpPr/>
          <p:nvPr/>
        </p:nvSpPr>
        <p:spPr>
          <a:xfrm>
            <a:off x="8536848" y="2948206"/>
            <a:ext cx="329762" cy="349104"/>
          </a:xfrm>
          <a:prstGeom prst="irregularSeal1">
            <a:avLst/>
          </a:prstGeom>
          <a:solidFill>
            <a:srgbClr val="C00000"/>
          </a:solidFill>
          <a:ln w="12700">
            <a:solidFill>
              <a:srgbClr val="494149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31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6A4A2-C7F1-E74A-94FD-01B730B75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3965"/>
            <a:ext cx="8598408" cy="1325563"/>
          </a:xfrm>
        </p:spPr>
        <p:txBody>
          <a:bodyPr/>
          <a:lstStyle/>
          <a:p>
            <a:r>
              <a:rPr lang="en-US" b="1" dirty="0"/>
              <a:t>Segment Routing Traffic Engineering</a:t>
            </a:r>
          </a:p>
        </p:txBody>
      </p:sp>
    </p:spTree>
    <p:extLst>
      <p:ext uri="{BB962C8B-B14F-4D97-AF65-F5344CB8AC3E}">
        <p14:creationId xmlns:p14="http://schemas.microsoft.com/office/powerpoint/2010/main" val="531136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483636F-C846-CA43-8591-55115942E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06775"/>
            <a:ext cx="9902952" cy="861774"/>
          </a:xfrm>
        </p:spPr>
        <p:txBody>
          <a:bodyPr>
            <a:normAutofit/>
          </a:bodyPr>
          <a:lstStyle/>
          <a:p>
            <a:r>
              <a:rPr lang="en-US" dirty="0"/>
              <a:t>Traditional MPLS/RSVP-TE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64CA15-9446-2C45-A38E-A1F90922686D}"/>
              </a:ext>
            </a:extLst>
          </p:cNvPr>
          <p:cNvSpPr txBox="1"/>
          <p:nvPr/>
        </p:nvSpPr>
        <p:spPr>
          <a:xfrm>
            <a:off x="777240" y="1816020"/>
            <a:ext cx="437997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Link information Distribution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ISIS-TE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OSPF-TE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Path Calculation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Path Setup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Forwarding Traffic down path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Auto-route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Static route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PBR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Forwarding Adjacency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Pseudowire Tunnel select</a:t>
            </a:r>
          </a:p>
          <a:p>
            <a:endParaRPr lang="en-US" sz="2000" dirty="0"/>
          </a:p>
          <a:p>
            <a:endParaRPr lang="en-US" sz="20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34B027-2E6D-3141-927F-0C6DE244CE0C}"/>
              </a:ext>
            </a:extLst>
          </p:cNvPr>
          <p:cNvCxnSpPr/>
          <p:nvPr/>
        </p:nvCxnSpPr>
        <p:spPr>
          <a:xfrm>
            <a:off x="941832" y="1325880"/>
            <a:ext cx="101724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FD122236-75D2-6441-B4B7-3FA9930408E9}"/>
              </a:ext>
            </a:extLst>
          </p:cNvPr>
          <p:cNvGrpSpPr/>
          <p:nvPr/>
        </p:nvGrpSpPr>
        <p:grpSpPr>
          <a:xfrm>
            <a:off x="6527507" y="1862030"/>
            <a:ext cx="4887253" cy="4524627"/>
            <a:chOff x="821348" y="2362200"/>
            <a:chExt cx="7239706" cy="5384020"/>
          </a:xfrm>
        </p:grpSpPr>
        <p:pic>
          <p:nvPicPr>
            <p:cNvPr id="6" name="Picture 3" descr="cloud">
              <a:extLst>
                <a:ext uri="{FF2B5EF4-FFF2-40B4-BE49-F238E27FC236}">
                  <a16:creationId xmlns:a16="http://schemas.microsoft.com/office/drawing/2014/main" id="{6FBCFEE6-E1F2-A746-B83D-7E01BF589686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>
            <a:blip r:embed="rId2">
              <a:lum contras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6653" y="2607733"/>
              <a:ext cx="6011921" cy="406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Line 5">
              <a:extLst>
                <a:ext uri="{FF2B5EF4-FFF2-40B4-BE49-F238E27FC236}">
                  <a16:creationId xmlns:a16="http://schemas.microsoft.com/office/drawing/2014/main" id="{57116323-2D7D-764D-8787-2D4A178C781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130151" y="4677834"/>
              <a:ext cx="482646" cy="641351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ysClr val="windowText" lastClr="000000"/>
              </a:outerShdw>
            </a:effectLst>
          </p:spPr>
          <p:txBody>
            <a:bodyPr wrap="none" lIns="145152" tIns="72576" rIns="145152" bIns="72576" anchor="ctr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9" name="Line 6">
              <a:extLst>
                <a:ext uri="{FF2B5EF4-FFF2-40B4-BE49-F238E27FC236}">
                  <a16:creationId xmlns:a16="http://schemas.microsoft.com/office/drawing/2014/main" id="{D3113DD2-3B2D-9E4C-9A14-9088208CB40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2108407" y="4677834"/>
              <a:ext cx="697156" cy="512233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145152" tIns="72576" rIns="145152" bIns="72576" anchor="ctr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10" name="Line 7">
              <a:extLst>
                <a:ext uri="{FF2B5EF4-FFF2-40B4-BE49-F238E27FC236}">
                  <a16:creationId xmlns:a16="http://schemas.microsoft.com/office/drawing/2014/main" id="{5C74D529-A49B-0B42-BE5C-005181B206A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180957" y="4040718"/>
              <a:ext cx="965294" cy="448733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145152" tIns="72576" rIns="145152" bIns="72576" anchor="ctr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11" name="Line 8">
              <a:extLst>
                <a:ext uri="{FF2B5EF4-FFF2-40B4-BE49-F238E27FC236}">
                  <a16:creationId xmlns:a16="http://schemas.microsoft.com/office/drawing/2014/main" id="{E3441DF3-54FA-304B-B3F8-7DD9DE869F3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5114366" y="4389968"/>
              <a:ext cx="386683" cy="929217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145152" tIns="72576" rIns="145152" bIns="72576" anchor="ctr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12" name="Line 9">
              <a:extLst>
                <a:ext uri="{FF2B5EF4-FFF2-40B4-BE49-F238E27FC236}">
                  <a16:creationId xmlns:a16="http://schemas.microsoft.com/office/drawing/2014/main" id="{7D207585-5BE7-2648-AFB0-03965A30D29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527288" y="3977217"/>
              <a:ext cx="750784" cy="254000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145152" tIns="72576" rIns="145152" bIns="72576" anchor="ctr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13" name="Line 10">
              <a:extLst>
                <a:ext uri="{FF2B5EF4-FFF2-40B4-BE49-F238E27FC236}">
                  <a16:creationId xmlns:a16="http://schemas.microsoft.com/office/drawing/2014/main" id="{1FB9A21E-77B8-4B41-ABAB-E3D3DB9CDBB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453067" y="4318000"/>
              <a:ext cx="1114888" cy="332317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145152" tIns="72576" rIns="145152" bIns="72576" anchor="ctr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14" name="Line 11">
              <a:extLst>
                <a:ext uri="{FF2B5EF4-FFF2-40B4-BE49-F238E27FC236}">
                  <a16:creationId xmlns:a16="http://schemas.microsoft.com/office/drawing/2014/main" id="{97095858-7AD7-4546-84A9-29400090BB4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934562" y="5509684"/>
              <a:ext cx="1075373" cy="0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145152" tIns="72576" rIns="145152" bIns="72576" anchor="ctr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15" name="Line 12">
              <a:extLst>
                <a:ext uri="{FF2B5EF4-FFF2-40B4-BE49-F238E27FC236}">
                  <a16:creationId xmlns:a16="http://schemas.microsoft.com/office/drawing/2014/main" id="{EA120BEB-D7CC-B048-8091-18C50944280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432994" y="3911600"/>
              <a:ext cx="437488" cy="518584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145152" tIns="72576" rIns="145152" bIns="72576" anchor="ctr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BA76976-D87E-E441-82D5-4A945D8A723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50306" y="3058584"/>
              <a:ext cx="2400667" cy="6308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44533" tIns="73684" rIns="144533" bIns="73684">
              <a:spAutoFit/>
            </a:bodyPr>
            <a:lstStyle/>
            <a:p>
              <a:pPr defTabSz="807831">
                <a:defRPr/>
              </a:pPr>
              <a:r>
                <a:rPr lang="en-US" b="1" kern="0">
                  <a:solidFill>
                    <a:sysClr val="windowText" lastClr="000000"/>
                  </a:solidFill>
                  <a:latin typeface="+mn-lt"/>
                </a:rPr>
                <a:t>IP/MPLS</a:t>
              </a:r>
            </a:p>
          </p:txBody>
        </p:sp>
        <p:pic>
          <p:nvPicPr>
            <p:cNvPr id="18" name="Picture 13">
              <a:extLst>
                <a:ext uri="{FF2B5EF4-FFF2-40B4-BE49-F238E27FC236}">
                  <a16:creationId xmlns:a16="http://schemas.microsoft.com/office/drawing/2014/main" id="{CC53466E-D0F0-1B41-9BBF-04136BBBD0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5275" y="4995334"/>
              <a:ext cx="683044" cy="387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14">
              <a:extLst>
                <a:ext uri="{FF2B5EF4-FFF2-40B4-BE49-F238E27FC236}">
                  <a16:creationId xmlns:a16="http://schemas.microsoft.com/office/drawing/2014/main" id="{311F57B4-D6E7-5E49-A079-6F59B74104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5673" y="3587751"/>
              <a:ext cx="683044" cy="387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15">
              <a:extLst>
                <a:ext uri="{FF2B5EF4-FFF2-40B4-BE49-F238E27FC236}">
                  <a16:creationId xmlns:a16="http://schemas.microsoft.com/office/drawing/2014/main" id="{418C39A0-2966-B942-80C8-A2892EA3E0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2179" y="4370918"/>
              <a:ext cx="683044" cy="387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16">
              <a:extLst>
                <a:ext uri="{FF2B5EF4-FFF2-40B4-BE49-F238E27FC236}">
                  <a16:creationId xmlns:a16="http://schemas.microsoft.com/office/drawing/2014/main" id="{897653CE-8DD2-C649-BA9C-292622CCF5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1478" y="5314951"/>
              <a:ext cx="683044" cy="387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17">
              <a:extLst>
                <a:ext uri="{FF2B5EF4-FFF2-40B4-BE49-F238E27FC236}">
                  <a16:creationId xmlns:a16="http://schemas.microsoft.com/office/drawing/2014/main" id="{AD6A80FF-C5F4-7D4E-BA09-04A2BFD1EE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4497" y="5319184"/>
              <a:ext cx="683044" cy="387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18">
              <a:extLst>
                <a:ext uri="{FF2B5EF4-FFF2-40B4-BE49-F238E27FC236}">
                  <a16:creationId xmlns:a16="http://schemas.microsoft.com/office/drawing/2014/main" id="{8C3215C3-7032-154A-8C40-9D15266FDA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1577" y="3845984"/>
              <a:ext cx="683044" cy="387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19">
              <a:extLst>
                <a:ext uri="{FF2B5EF4-FFF2-40B4-BE49-F238E27FC236}">
                  <a16:creationId xmlns:a16="http://schemas.microsoft.com/office/drawing/2014/main" id="{6C774878-CA0E-0E40-AB2E-D74FEC6D39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7917" y="4133851"/>
              <a:ext cx="683044" cy="387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20">
              <a:extLst>
                <a:ext uri="{FF2B5EF4-FFF2-40B4-BE49-F238E27FC236}">
                  <a16:creationId xmlns:a16="http://schemas.microsoft.com/office/drawing/2014/main" id="{59B1496F-0166-D14A-A159-1079C07740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4250" y="4489451"/>
              <a:ext cx="683044" cy="387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 Box 22">
              <a:extLst>
                <a:ext uri="{FF2B5EF4-FFF2-40B4-BE49-F238E27FC236}">
                  <a16:creationId xmlns:a16="http://schemas.microsoft.com/office/drawing/2014/main" id="{22D47122-6C90-B94A-9B9D-F8C7FE3FA7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348" y="2362200"/>
              <a:ext cx="2596698" cy="4701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130364" tIns="65180" rIns="130364" bIns="65180">
              <a:spAutoFit/>
            </a:bodyPr>
            <a:lstStyle/>
            <a:p>
              <a:pPr algn="ctr" defTabSz="727048">
                <a:defRPr/>
              </a:pPr>
              <a:r>
                <a:rPr lang="en-US" sz="1200" b="1" kern="0">
                  <a:solidFill>
                    <a:sysClr val="windowText" lastClr="000000"/>
                  </a:solidFill>
                </a:rPr>
                <a:t>Head end</a:t>
              </a:r>
            </a:p>
          </p:txBody>
        </p:sp>
        <p:sp>
          <p:nvSpPr>
            <p:cNvPr id="27" name="Line 23">
              <a:extLst>
                <a:ext uri="{FF2B5EF4-FFF2-40B4-BE49-F238E27FC236}">
                  <a16:creationId xmlns:a16="http://schemas.microsoft.com/office/drawing/2014/main" id="{347F68F0-22E1-2043-B3A4-B437D14F23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9697" y="2728384"/>
              <a:ext cx="0" cy="819149"/>
            </a:xfrm>
            <a:prstGeom prst="line">
              <a:avLst/>
            </a:prstGeom>
            <a:noFill/>
            <a:ln w="19050" cap="rnd">
              <a:solidFill>
                <a:srgbClr val="C00000"/>
              </a:solidFill>
              <a:prstDash val="sysDot"/>
              <a:round/>
              <a:headEnd/>
              <a:tailEnd type="triangle" w="med" len="med"/>
            </a:ln>
          </p:spPr>
          <p:txBody>
            <a:bodyPr lIns="130364" tIns="65180" rIns="130364" bIns="65180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28" name="Text Box 24">
              <a:extLst>
                <a:ext uri="{FF2B5EF4-FFF2-40B4-BE49-F238E27FC236}">
                  <a16:creationId xmlns:a16="http://schemas.microsoft.com/office/drawing/2014/main" id="{C2D61C30-AAB4-7F4E-9FCA-0608163830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9697" y="6714067"/>
              <a:ext cx="1961635" cy="4701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130364" tIns="65180" rIns="130364" bIns="65180">
              <a:spAutoFit/>
            </a:bodyPr>
            <a:lstStyle/>
            <a:p>
              <a:pPr algn="ctr" defTabSz="727048">
                <a:defRPr/>
              </a:pPr>
              <a:r>
                <a:rPr lang="en-US" sz="1200" b="1" kern="0">
                  <a:solidFill>
                    <a:sysClr val="windowText" lastClr="000000"/>
                  </a:solidFill>
                </a:rPr>
                <a:t>Mid-point</a:t>
              </a:r>
            </a:p>
          </p:txBody>
        </p:sp>
        <p:sp>
          <p:nvSpPr>
            <p:cNvPr id="29" name="Line 25">
              <a:extLst>
                <a:ext uri="{FF2B5EF4-FFF2-40B4-BE49-F238E27FC236}">
                  <a16:creationId xmlns:a16="http://schemas.microsoft.com/office/drawing/2014/main" id="{F62EE099-5979-7C46-ABE3-D5AA685931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94671" y="4796367"/>
              <a:ext cx="0" cy="1875367"/>
            </a:xfrm>
            <a:prstGeom prst="line">
              <a:avLst/>
            </a:prstGeom>
            <a:noFill/>
            <a:ln w="19050" cap="rnd">
              <a:solidFill>
                <a:srgbClr val="C00000"/>
              </a:solidFill>
              <a:prstDash val="sysDot"/>
              <a:round/>
              <a:headEnd/>
              <a:tailEnd type="triangle" w="med" len="med"/>
            </a:ln>
          </p:spPr>
          <p:txBody>
            <a:bodyPr lIns="130364" tIns="65180" rIns="130364" bIns="65180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30" name="Text Box 26">
              <a:extLst>
                <a:ext uri="{FF2B5EF4-FFF2-40B4-BE49-F238E27FC236}">
                  <a16:creationId xmlns:a16="http://schemas.microsoft.com/office/drawing/2014/main" id="{341B3761-64E0-0F45-986C-6972B9AF34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4356" y="6722534"/>
              <a:ext cx="2596698" cy="4701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130364" tIns="65180" rIns="130364" bIns="65180">
              <a:spAutoFit/>
            </a:bodyPr>
            <a:lstStyle/>
            <a:p>
              <a:pPr algn="ctr" defTabSz="727048">
                <a:defRPr/>
              </a:pPr>
              <a:r>
                <a:rPr lang="en-US" sz="1200" b="1" kern="0">
                  <a:solidFill>
                    <a:sysClr val="windowText" lastClr="000000"/>
                  </a:solidFill>
                </a:rPr>
                <a:t>Tail end</a:t>
              </a:r>
            </a:p>
          </p:txBody>
        </p:sp>
        <p:sp>
          <p:nvSpPr>
            <p:cNvPr id="31" name="Line 27">
              <a:extLst>
                <a:ext uri="{FF2B5EF4-FFF2-40B4-BE49-F238E27FC236}">
                  <a16:creationId xmlns:a16="http://schemas.microsoft.com/office/drawing/2014/main" id="{C5C6C3C9-A4CA-FE48-A031-914662F559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762705" y="4982634"/>
              <a:ext cx="0" cy="1689100"/>
            </a:xfrm>
            <a:prstGeom prst="line">
              <a:avLst/>
            </a:prstGeom>
            <a:noFill/>
            <a:ln w="19050" cap="rnd">
              <a:solidFill>
                <a:srgbClr val="C00000"/>
              </a:solidFill>
              <a:prstDash val="sysDot"/>
              <a:round/>
              <a:headEnd/>
              <a:tailEnd type="triangle" w="med" len="med"/>
            </a:ln>
          </p:spPr>
          <p:txBody>
            <a:bodyPr lIns="130364" tIns="65180" rIns="130364" bIns="65180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E207B070-6557-E84E-9C5C-E689B0A906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6698" y="3905251"/>
              <a:ext cx="3751101" cy="14541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3" y="687"/>
                </a:cxn>
                <a:cxn ang="0">
                  <a:pos x="820" y="676"/>
                </a:cxn>
                <a:cxn ang="0">
                  <a:pos x="964" y="239"/>
                </a:cxn>
                <a:cxn ang="0">
                  <a:pos x="1329" y="394"/>
                </a:cxn>
              </a:cxnLst>
              <a:rect l="0" t="0" r="r" b="b"/>
              <a:pathLst>
                <a:path w="1329" h="687">
                  <a:moveTo>
                    <a:pt x="0" y="0"/>
                  </a:moveTo>
                  <a:lnTo>
                    <a:pt x="443" y="687"/>
                  </a:lnTo>
                  <a:lnTo>
                    <a:pt x="820" y="676"/>
                  </a:lnTo>
                  <a:lnTo>
                    <a:pt x="964" y="239"/>
                  </a:lnTo>
                  <a:lnTo>
                    <a:pt x="1329" y="394"/>
                  </a:lnTo>
                </a:path>
              </a:pathLst>
            </a:custGeom>
            <a:noFill/>
            <a:ln w="76200" cmpd="sng">
              <a:solidFill>
                <a:srgbClr val="EEB30E"/>
              </a:solidFill>
              <a:round/>
              <a:headEnd type="none" w="med" len="med"/>
              <a:tailEnd type="triangle" w="sm" len="sm"/>
            </a:ln>
            <a:effectLst>
              <a:outerShdw blurRad="35560" dist="35921" dir="2700000" algn="ctr" rotWithShape="0">
                <a:sysClr val="windowText" lastClr="000000">
                  <a:alpha val="50000"/>
                </a:sysClr>
              </a:outerShdw>
            </a:effectLst>
          </p:spPr>
          <p:txBody>
            <a:bodyPr lIns="130364" tIns="65180" rIns="130364" bIns="65180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7EBDE2C-8496-364A-B0AB-092133777AD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91451" y="7274985"/>
              <a:ext cx="1555149" cy="471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44533" tIns="73684" rIns="144533" bIns="73684">
              <a:spAutoFit/>
            </a:bodyPr>
            <a:lstStyle/>
            <a:p>
              <a:pPr defTabSz="807831">
                <a:defRPr/>
              </a:pPr>
              <a:r>
                <a:rPr lang="en-US" sz="1100" b="1" kern="0">
                  <a:solidFill>
                    <a:sysClr val="windowText" lastClr="000000"/>
                  </a:solidFill>
                </a:rPr>
                <a:t>TE LSP</a:t>
              </a:r>
            </a:p>
          </p:txBody>
        </p:sp>
        <p:sp>
          <p:nvSpPr>
            <p:cNvPr id="34" name="Line 31">
              <a:extLst>
                <a:ext uri="{FF2B5EF4-FFF2-40B4-BE49-F238E27FC236}">
                  <a16:creationId xmlns:a16="http://schemas.microsoft.com/office/drawing/2014/main" id="{FBFF9BB5-7D59-4344-BF7D-A3E822DA83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38659" y="7467600"/>
              <a:ext cx="948359" cy="0"/>
            </a:xfrm>
            <a:prstGeom prst="line">
              <a:avLst/>
            </a:prstGeom>
            <a:noFill/>
            <a:ln w="76200" cmpd="sng">
              <a:solidFill>
                <a:srgbClr val="EEB30E"/>
              </a:solidFill>
              <a:round/>
              <a:headEnd type="triangl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30364" tIns="65180" rIns="130364" bIns="65180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8079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483636F-C846-CA43-8591-55115942E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06775"/>
            <a:ext cx="9902952" cy="861774"/>
          </a:xfrm>
        </p:spPr>
        <p:txBody>
          <a:bodyPr>
            <a:normAutofit/>
          </a:bodyPr>
          <a:lstStyle/>
          <a:p>
            <a:r>
              <a:rPr lang="en-US" dirty="0"/>
              <a:t>Segment Routing Traffic Engineering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64CA15-9446-2C45-A38E-A1F90922686D}"/>
              </a:ext>
            </a:extLst>
          </p:cNvPr>
          <p:cNvSpPr txBox="1"/>
          <p:nvPr/>
        </p:nvSpPr>
        <p:spPr>
          <a:xfrm>
            <a:off x="777239" y="1816020"/>
            <a:ext cx="55052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Binding Segment is a fundamental building block of SRTE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Binding Segment is a local segment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Has local significance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Binding-Segment ID identifies a SRTE Policy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Each SRTE Policy has one Binding-SID associated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Packet received with Binding-SID as top label is steered into the SRTE Policy associated with the Binding-SID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Binding-SID label is popped, SRTE Policy’s SID list is pushed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Binding SID can be automatically assigned or statically configured as part of the SRTE policy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34B027-2E6D-3141-927F-0C6DE244CE0C}"/>
              </a:ext>
            </a:extLst>
          </p:cNvPr>
          <p:cNvCxnSpPr/>
          <p:nvPr/>
        </p:nvCxnSpPr>
        <p:spPr>
          <a:xfrm>
            <a:off x="941832" y="1325880"/>
            <a:ext cx="101724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41AC732-99E1-EE4E-844B-5419F3C82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426" y="2187653"/>
            <a:ext cx="5395962" cy="345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770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483636F-C846-CA43-8591-55115942E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06775"/>
            <a:ext cx="9902952" cy="861774"/>
          </a:xfrm>
        </p:spPr>
        <p:txBody>
          <a:bodyPr>
            <a:normAutofit/>
          </a:bodyPr>
          <a:lstStyle/>
          <a:p>
            <a:r>
              <a:rPr lang="en-US" dirty="0"/>
              <a:t>SR-PCE Controller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64CA15-9446-2C45-A38E-A1F90922686D}"/>
              </a:ext>
            </a:extLst>
          </p:cNvPr>
          <p:cNvSpPr txBox="1"/>
          <p:nvPr/>
        </p:nvSpPr>
        <p:spPr>
          <a:xfrm>
            <a:off x="803298" y="1593310"/>
            <a:ext cx="5710492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PCE maintains topology and path database (established paths)</a:t>
            </a:r>
            <a:endParaRPr lang="en-US" sz="2000" kern="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kern="0" dirty="0"/>
              <a:t>PCE specifies path as list of segment ids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kern="0" dirty="0"/>
              <a:t>PCC forwards traffic by pushing segment id list on packets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kern="0" dirty="0"/>
              <a:t>No path signaling required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kern="0" dirty="0"/>
              <a:t>Minimal forwarding state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kern="0" dirty="0"/>
              <a:t>The state is no longer in the network but in the packet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Enables centralized path initiation and update control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34B027-2E6D-3141-927F-0C6DE244CE0C}"/>
              </a:ext>
            </a:extLst>
          </p:cNvPr>
          <p:cNvCxnSpPr/>
          <p:nvPr/>
        </p:nvCxnSpPr>
        <p:spPr>
          <a:xfrm>
            <a:off x="941832" y="1325880"/>
            <a:ext cx="101724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1BB46D3-2C9E-BB45-BCD5-88F4162719F0}"/>
              </a:ext>
            </a:extLst>
          </p:cNvPr>
          <p:cNvGrpSpPr>
            <a:grpSpLocks noChangeAspect="1"/>
          </p:cNvGrpSpPr>
          <p:nvPr/>
        </p:nvGrpSpPr>
        <p:grpSpPr>
          <a:xfrm>
            <a:off x="6676078" y="2008315"/>
            <a:ext cx="4438239" cy="4447865"/>
            <a:chOff x="7767372" y="1749842"/>
            <a:chExt cx="3225138" cy="3232133"/>
          </a:xfrm>
        </p:grpSpPr>
        <p:pic>
          <p:nvPicPr>
            <p:cNvPr id="32" name="Picture 31" descr="cloud">
              <a:extLst>
                <a:ext uri="{FF2B5EF4-FFF2-40B4-BE49-F238E27FC236}">
                  <a16:creationId xmlns:a16="http://schemas.microsoft.com/office/drawing/2014/main" id="{6819CBE4-C3DC-3443-B5FD-F9F8D6DF89E6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>
            <a:blip r:embed="rId2" cstate="print">
              <a:lum contrast="12000"/>
            </a:blip>
            <a:srcRect/>
            <a:stretch>
              <a:fillRect/>
            </a:stretch>
          </p:blipFill>
          <p:spPr bwMode="auto">
            <a:xfrm>
              <a:off x="8308460" y="3357721"/>
              <a:ext cx="2129919" cy="1624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" name="Picture 232">
              <a:extLst>
                <a:ext uri="{FF2B5EF4-FFF2-40B4-BE49-F238E27FC236}">
                  <a16:creationId xmlns:a16="http://schemas.microsoft.com/office/drawing/2014/main" id="{22632779-7160-6740-94A4-3121801A5C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194019" y="4008694"/>
              <a:ext cx="342145" cy="25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232">
              <a:extLst>
                <a:ext uri="{FF2B5EF4-FFF2-40B4-BE49-F238E27FC236}">
                  <a16:creationId xmlns:a16="http://schemas.microsoft.com/office/drawing/2014/main" id="{1057A584-04F3-3D4B-AA9C-2AE42CF35E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32839" y="4163676"/>
              <a:ext cx="342145" cy="25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" name="Picture 232">
              <a:extLst>
                <a:ext uri="{FF2B5EF4-FFF2-40B4-BE49-F238E27FC236}">
                  <a16:creationId xmlns:a16="http://schemas.microsoft.com/office/drawing/2014/main" id="{4BCE7E69-8D9A-1843-ACEB-FAF29DF8DA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478492" y="3928885"/>
              <a:ext cx="342145" cy="25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" name="Picture 232">
              <a:extLst>
                <a:ext uri="{FF2B5EF4-FFF2-40B4-BE49-F238E27FC236}">
                  <a16:creationId xmlns:a16="http://schemas.microsoft.com/office/drawing/2014/main" id="{24E5ABAC-087D-584F-B99D-6F25A2CE21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081631" y="4006113"/>
              <a:ext cx="342145" cy="25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" name="Picture 2" descr="S:\Docs and Specs\Artwork\New Icons\Kubrick Icons\Cisco_device_generic_1191_256.png">
              <a:extLst>
                <a:ext uri="{FF2B5EF4-FFF2-40B4-BE49-F238E27FC236}">
                  <a16:creationId xmlns:a16="http://schemas.microsoft.com/office/drawing/2014/main" id="{7B134644-F806-7E43-AF6B-67705E8FDD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12350" y="2247632"/>
              <a:ext cx="422974" cy="4229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Freeform 241">
              <a:extLst>
                <a:ext uri="{FF2B5EF4-FFF2-40B4-BE49-F238E27FC236}">
                  <a16:creationId xmlns:a16="http://schemas.microsoft.com/office/drawing/2014/main" id="{763E8891-6AEA-F140-B20C-289E45D5C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3528" y="4058035"/>
              <a:ext cx="1658103" cy="205266"/>
            </a:xfrm>
            <a:custGeom>
              <a:avLst/>
              <a:gdLst>
                <a:gd name="connsiteX0" fmla="*/ 0 w 10000"/>
                <a:gd name="connsiteY0" fmla="*/ 490 h 10378"/>
                <a:gd name="connsiteX1" fmla="*/ 1171 w 10000"/>
                <a:gd name="connsiteY1" fmla="*/ 0 h 10378"/>
                <a:gd name="connsiteX2" fmla="*/ 3235 w 10000"/>
                <a:gd name="connsiteY2" fmla="*/ 10378 h 10378"/>
                <a:gd name="connsiteX3" fmla="*/ 6716 w 10000"/>
                <a:gd name="connsiteY3" fmla="*/ 10378 h 10378"/>
                <a:gd name="connsiteX4" fmla="*/ 8352 w 10000"/>
                <a:gd name="connsiteY4" fmla="*/ 378 h 10378"/>
                <a:gd name="connsiteX5" fmla="*/ 10000 w 10000"/>
                <a:gd name="connsiteY5" fmla="*/ 415 h 10378"/>
                <a:gd name="connsiteX0" fmla="*/ 0 w 10000"/>
                <a:gd name="connsiteY0" fmla="*/ 490 h 10378"/>
                <a:gd name="connsiteX1" fmla="*/ 1171 w 10000"/>
                <a:gd name="connsiteY1" fmla="*/ 0 h 10378"/>
                <a:gd name="connsiteX2" fmla="*/ 1692 w 10000"/>
                <a:gd name="connsiteY2" fmla="*/ 10378 h 10378"/>
                <a:gd name="connsiteX3" fmla="*/ 6716 w 10000"/>
                <a:gd name="connsiteY3" fmla="*/ 10378 h 10378"/>
                <a:gd name="connsiteX4" fmla="*/ 8352 w 10000"/>
                <a:gd name="connsiteY4" fmla="*/ 378 h 10378"/>
                <a:gd name="connsiteX5" fmla="*/ 10000 w 10000"/>
                <a:gd name="connsiteY5" fmla="*/ 415 h 10378"/>
                <a:gd name="connsiteX0" fmla="*/ 0 w 10000"/>
                <a:gd name="connsiteY0" fmla="*/ 490 h 10378"/>
                <a:gd name="connsiteX1" fmla="*/ 1171 w 10000"/>
                <a:gd name="connsiteY1" fmla="*/ 0 h 10378"/>
                <a:gd name="connsiteX2" fmla="*/ 1949 w 10000"/>
                <a:gd name="connsiteY2" fmla="*/ 10378 h 10378"/>
                <a:gd name="connsiteX3" fmla="*/ 6716 w 10000"/>
                <a:gd name="connsiteY3" fmla="*/ 10378 h 10378"/>
                <a:gd name="connsiteX4" fmla="*/ 8352 w 10000"/>
                <a:gd name="connsiteY4" fmla="*/ 378 h 10378"/>
                <a:gd name="connsiteX5" fmla="*/ 10000 w 10000"/>
                <a:gd name="connsiteY5" fmla="*/ 415 h 10378"/>
                <a:gd name="connsiteX0" fmla="*/ 0 w 10000"/>
                <a:gd name="connsiteY0" fmla="*/ 490 h 10378"/>
                <a:gd name="connsiteX1" fmla="*/ 1061 w 10000"/>
                <a:gd name="connsiteY1" fmla="*/ 0 h 10378"/>
                <a:gd name="connsiteX2" fmla="*/ 1949 w 10000"/>
                <a:gd name="connsiteY2" fmla="*/ 10378 h 10378"/>
                <a:gd name="connsiteX3" fmla="*/ 6716 w 10000"/>
                <a:gd name="connsiteY3" fmla="*/ 10378 h 10378"/>
                <a:gd name="connsiteX4" fmla="*/ 8352 w 10000"/>
                <a:gd name="connsiteY4" fmla="*/ 378 h 10378"/>
                <a:gd name="connsiteX5" fmla="*/ 10000 w 10000"/>
                <a:gd name="connsiteY5" fmla="*/ 415 h 10378"/>
                <a:gd name="connsiteX0" fmla="*/ 0 w 9522"/>
                <a:gd name="connsiteY0" fmla="*/ 490 h 13650"/>
                <a:gd name="connsiteX1" fmla="*/ 1061 w 9522"/>
                <a:gd name="connsiteY1" fmla="*/ 0 h 13650"/>
                <a:gd name="connsiteX2" fmla="*/ 1949 w 9522"/>
                <a:gd name="connsiteY2" fmla="*/ 10378 h 13650"/>
                <a:gd name="connsiteX3" fmla="*/ 6716 w 9522"/>
                <a:gd name="connsiteY3" fmla="*/ 10378 h 13650"/>
                <a:gd name="connsiteX4" fmla="*/ 8352 w 9522"/>
                <a:gd name="connsiteY4" fmla="*/ 378 h 13650"/>
                <a:gd name="connsiteX5" fmla="*/ 9522 w 9522"/>
                <a:gd name="connsiteY5" fmla="*/ 13650 h 13650"/>
                <a:gd name="connsiteX0" fmla="*/ 0 w 10000"/>
                <a:gd name="connsiteY0" fmla="*/ 359 h 10000"/>
                <a:gd name="connsiteX1" fmla="*/ 1114 w 10000"/>
                <a:gd name="connsiteY1" fmla="*/ 0 h 10000"/>
                <a:gd name="connsiteX2" fmla="*/ 2047 w 10000"/>
                <a:gd name="connsiteY2" fmla="*/ 7603 h 10000"/>
                <a:gd name="connsiteX3" fmla="*/ 7053 w 10000"/>
                <a:gd name="connsiteY3" fmla="*/ 7603 h 10000"/>
                <a:gd name="connsiteX4" fmla="*/ 8936 w 10000"/>
                <a:gd name="connsiteY4" fmla="*/ 671 h 10000"/>
                <a:gd name="connsiteX5" fmla="*/ 10000 w 10000"/>
                <a:gd name="connsiteY5" fmla="*/ 10000 h 10000"/>
                <a:gd name="connsiteX0" fmla="*/ 0 w 9984"/>
                <a:gd name="connsiteY0" fmla="*/ 37 h 10014"/>
                <a:gd name="connsiteX1" fmla="*/ 1098 w 9984"/>
                <a:gd name="connsiteY1" fmla="*/ 14 h 10014"/>
                <a:gd name="connsiteX2" fmla="*/ 2031 w 9984"/>
                <a:gd name="connsiteY2" fmla="*/ 7617 h 10014"/>
                <a:gd name="connsiteX3" fmla="*/ 7037 w 9984"/>
                <a:gd name="connsiteY3" fmla="*/ 7617 h 10014"/>
                <a:gd name="connsiteX4" fmla="*/ 8920 w 9984"/>
                <a:gd name="connsiteY4" fmla="*/ 685 h 10014"/>
                <a:gd name="connsiteX5" fmla="*/ 9984 w 9984"/>
                <a:gd name="connsiteY5" fmla="*/ 10014 h 10014"/>
                <a:gd name="connsiteX0" fmla="*/ 0 w 10031"/>
                <a:gd name="connsiteY0" fmla="*/ 26 h 10101"/>
                <a:gd name="connsiteX1" fmla="*/ 1131 w 10031"/>
                <a:gd name="connsiteY1" fmla="*/ 115 h 10101"/>
                <a:gd name="connsiteX2" fmla="*/ 2065 w 10031"/>
                <a:gd name="connsiteY2" fmla="*/ 7707 h 10101"/>
                <a:gd name="connsiteX3" fmla="*/ 7079 w 10031"/>
                <a:gd name="connsiteY3" fmla="*/ 7707 h 10101"/>
                <a:gd name="connsiteX4" fmla="*/ 8965 w 10031"/>
                <a:gd name="connsiteY4" fmla="*/ 785 h 10101"/>
                <a:gd name="connsiteX5" fmla="*/ 10031 w 10031"/>
                <a:gd name="connsiteY5" fmla="*/ 10101 h 10101"/>
                <a:gd name="connsiteX0" fmla="*/ 0 w 13316"/>
                <a:gd name="connsiteY0" fmla="*/ 0 h 37463"/>
                <a:gd name="connsiteX1" fmla="*/ 4416 w 13316"/>
                <a:gd name="connsiteY1" fmla="*/ 27477 h 37463"/>
                <a:gd name="connsiteX2" fmla="*/ 5350 w 13316"/>
                <a:gd name="connsiteY2" fmla="*/ 35069 h 37463"/>
                <a:gd name="connsiteX3" fmla="*/ 10364 w 13316"/>
                <a:gd name="connsiteY3" fmla="*/ 35069 h 37463"/>
                <a:gd name="connsiteX4" fmla="*/ 12250 w 13316"/>
                <a:gd name="connsiteY4" fmla="*/ 28147 h 37463"/>
                <a:gd name="connsiteX5" fmla="*/ 13316 w 13316"/>
                <a:gd name="connsiteY5" fmla="*/ 37463 h 37463"/>
                <a:gd name="connsiteX0" fmla="*/ 0 w 13316"/>
                <a:gd name="connsiteY0" fmla="*/ 7380 h 44843"/>
                <a:gd name="connsiteX1" fmla="*/ 2445 w 13316"/>
                <a:gd name="connsiteY1" fmla="*/ 0 h 44843"/>
                <a:gd name="connsiteX2" fmla="*/ 5350 w 13316"/>
                <a:gd name="connsiteY2" fmla="*/ 42449 h 44843"/>
                <a:gd name="connsiteX3" fmla="*/ 10364 w 13316"/>
                <a:gd name="connsiteY3" fmla="*/ 42449 h 44843"/>
                <a:gd name="connsiteX4" fmla="*/ 12250 w 13316"/>
                <a:gd name="connsiteY4" fmla="*/ 35527 h 44843"/>
                <a:gd name="connsiteX5" fmla="*/ 13316 w 13316"/>
                <a:gd name="connsiteY5" fmla="*/ 44843 h 44843"/>
                <a:gd name="connsiteX0" fmla="*/ 0 w 13200"/>
                <a:gd name="connsiteY0" fmla="*/ 4614 h 44843"/>
                <a:gd name="connsiteX1" fmla="*/ 2329 w 13200"/>
                <a:gd name="connsiteY1" fmla="*/ 0 h 44843"/>
                <a:gd name="connsiteX2" fmla="*/ 5234 w 13200"/>
                <a:gd name="connsiteY2" fmla="*/ 42449 h 44843"/>
                <a:gd name="connsiteX3" fmla="*/ 10248 w 13200"/>
                <a:gd name="connsiteY3" fmla="*/ 42449 h 44843"/>
                <a:gd name="connsiteX4" fmla="*/ 12134 w 13200"/>
                <a:gd name="connsiteY4" fmla="*/ 35527 h 44843"/>
                <a:gd name="connsiteX5" fmla="*/ 13200 w 13200"/>
                <a:gd name="connsiteY5" fmla="*/ 44843 h 44843"/>
                <a:gd name="connsiteX0" fmla="*/ 0 w 13200"/>
                <a:gd name="connsiteY0" fmla="*/ 4614 h 44843"/>
                <a:gd name="connsiteX1" fmla="*/ 2329 w 13200"/>
                <a:gd name="connsiteY1" fmla="*/ 0 h 44843"/>
                <a:gd name="connsiteX2" fmla="*/ 5157 w 13200"/>
                <a:gd name="connsiteY2" fmla="*/ 11188 h 44843"/>
                <a:gd name="connsiteX3" fmla="*/ 10248 w 13200"/>
                <a:gd name="connsiteY3" fmla="*/ 42449 h 44843"/>
                <a:gd name="connsiteX4" fmla="*/ 12134 w 13200"/>
                <a:gd name="connsiteY4" fmla="*/ 35527 h 44843"/>
                <a:gd name="connsiteX5" fmla="*/ 13200 w 13200"/>
                <a:gd name="connsiteY5" fmla="*/ 44843 h 44843"/>
                <a:gd name="connsiteX0" fmla="*/ 0 w 12134"/>
                <a:gd name="connsiteY0" fmla="*/ 4614 h 42449"/>
                <a:gd name="connsiteX1" fmla="*/ 2329 w 12134"/>
                <a:gd name="connsiteY1" fmla="*/ 0 h 42449"/>
                <a:gd name="connsiteX2" fmla="*/ 5157 w 12134"/>
                <a:gd name="connsiteY2" fmla="*/ 11188 h 42449"/>
                <a:gd name="connsiteX3" fmla="*/ 10248 w 12134"/>
                <a:gd name="connsiteY3" fmla="*/ 42449 h 42449"/>
                <a:gd name="connsiteX4" fmla="*/ 12134 w 12134"/>
                <a:gd name="connsiteY4" fmla="*/ 35527 h 42449"/>
                <a:gd name="connsiteX0" fmla="*/ 0 w 10248"/>
                <a:gd name="connsiteY0" fmla="*/ 4614 h 42449"/>
                <a:gd name="connsiteX1" fmla="*/ 2329 w 10248"/>
                <a:gd name="connsiteY1" fmla="*/ 0 h 42449"/>
                <a:gd name="connsiteX2" fmla="*/ 5157 w 10248"/>
                <a:gd name="connsiteY2" fmla="*/ 11188 h 42449"/>
                <a:gd name="connsiteX3" fmla="*/ 10248 w 10248"/>
                <a:gd name="connsiteY3" fmla="*/ 42449 h 42449"/>
                <a:gd name="connsiteX0" fmla="*/ 0 w 7001"/>
                <a:gd name="connsiteY0" fmla="*/ 4614 h 11188"/>
                <a:gd name="connsiteX1" fmla="*/ 2329 w 7001"/>
                <a:gd name="connsiteY1" fmla="*/ 0 h 11188"/>
                <a:gd name="connsiteX2" fmla="*/ 5157 w 7001"/>
                <a:gd name="connsiteY2" fmla="*/ 11188 h 11188"/>
                <a:gd name="connsiteX3" fmla="*/ 7001 w 7001"/>
                <a:gd name="connsiteY3" fmla="*/ 6485 h 11188"/>
                <a:gd name="connsiteX0" fmla="*/ 0 w 10000"/>
                <a:gd name="connsiteY0" fmla="*/ 4124 h 10000"/>
                <a:gd name="connsiteX1" fmla="*/ 3327 w 10000"/>
                <a:gd name="connsiteY1" fmla="*/ 0 h 10000"/>
                <a:gd name="connsiteX2" fmla="*/ 7366 w 10000"/>
                <a:gd name="connsiteY2" fmla="*/ 10000 h 10000"/>
                <a:gd name="connsiteX3" fmla="*/ 10000 w 10000"/>
                <a:gd name="connsiteY3" fmla="*/ 5796 h 10000"/>
                <a:gd name="connsiteX0" fmla="*/ 0 w 10000"/>
                <a:gd name="connsiteY0" fmla="*/ 4124 h 10000"/>
                <a:gd name="connsiteX1" fmla="*/ 3327 w 10000"/>
                <a:gd name="connsiteY1" fmla="*/ 0 h 10000"/>
                <a:gd name="connsiteX2" fmla="*/ 7366 w 10000"/>
                <a:gd name="connsiteY2" fmla="*/ 10000 h 10000"/>
                <a:gd name="connsiteX3" fmla="*/ 10000 w 10000"/>
                <a:gd name="connsiteY3" fmla="*/ 5796 h 10000"/>
                <a:gd name="connsiteX0" fmla="*/ 0 w 10000"/>
                <a:gd name="connsiteY0" fmla="*/ 4124 h 10000"/>
                <a:gd name="connsiteX1" fmla="*/ 3327 w 10000"/>
                <a:gd name="connsiteY1" fmla="*/ 0 h 10000"/>
                <a:gd name="connsiteX2" fmla="*/ 7366 w 10000"/>
                <a:gd name="connsiteY2" fmla="*/ 10000 h 10000"/>
                <a:gd name="connsiteX3" fmla="*/ 10000 w 10000"/>
                <a:gd name="connsiteY3" fmla="*/ 5796 h 10000"/>
                <a:gd name="connsiteX0" fmla="*/ 0 w 10000"/>
                <a:gd name="connsiteY0" fmla="*/ 4124 h 10000"/>
                <a:gd name="connsiteX1" fmla="*/ 3327 w 10000"/>
                <a:gd name="connsiteY1" fmla="*/ 0 h 10000"/>
                <a:gd name="connsiteX2" fmla="*/ 7366 w 10000"/>
                <a:gd name="connsiteY2" fmla="*/ 10000 h 10000"/>
                <a:gd name="connsiteX3" fmla="*/ 10000 w 10000"/>
                <a:gd name="connsiteY3" fmla="*/ 5796 h 10000"/>
                <a:gd name="connsiteX0" fmla="*/ 0 w 10000"/>
                <a:gd name="connsiteY0" fmla="*/ 4124 h 10000"/>
                <a:gd name="connsiteX1" fmla="*/ 3327 w 10000"/>
                <a:gd name="connsiteY1" fmla="*/ 0 h 10000"/>
                <a:gd name="connsiteX2" fmla="*/ 7366 w 10000"/>
                <a:gd name="connsiteY2" fmla="*/ 10000 h 10000"/>
                <a:gd name="connsiteX3" fmla="*/ 10000 w 10000"/>
                <a:gd name="connsiteY3" fmla="*/ 5796 h 10000"/>
                <a:gd name="connsiteX0" fmla="*/ 0 w 10000"/>
                <a:gd name="connsiteY0" fmla="*/ 4124 h 10000"/>
                <a:gd name="connsiteX1" fmla="*/ 3327 w 10000"/>
                <a:gd name="connsiteY1" fmla="*/ 0 h 10000"/>
                <a:gd name="connsiteX2" fmla="*/ 7366 w 10000"/>
                <a:gd name="connsiteY2" fmla="*/ 10000 h 10000"/>
                <a:gd name="connsiteX3" fmla="*/ 10000 w 10000"/>
                <a:gd name="connsiteY3" fmla="*/ 5796 h 10000"/>
                <a:gd name="connsiteX0" fmla="*/ 0 w 10000"/>
                <a:gd name="connsiteY0" fmla="*/ 51 h 5927"/>
                <a:gd name="connsiteX1" fmla="*/ 3467 w 10000"/>
                <a:gd name="connsiteY1" fmla="*/ 5076 h 5927"/>
                <a:gd name="connsiteX2" fmla="*/ 7366 w 10000"/>
                <a:gd name="connsiteY2" fmla="*/ 5927 h 5927"/>
                <a:gd name="connsiteX3" fmla="*/ 10000 w 10000"/>
                <a:gd name="connsiteY3" fmla="*/ 1723 h 5927"/>
                <a:gd name="connsiteX0" fmla="*/ 0 w 10000"/>
                <a:gd name="connsiteY0" fmla="*/ 2937 h 11710"/>
                <a:gd name="connsiteX1" fmla="*/ 3467 w 10000"/>
                <a:gd name="connsiteY1" fmla="*/ 11415 h 11710"/>
                <a:gd name="connsiteX2" fmla="*/ 7420 w 10000"/>
                <a:gd name="connsiteY2" fmla="*/ 364 h 11710"/>
                <a:gd name="connsiteX3" fmla="*/ 10000 w 10000"/>
                <a:gd name="connsiteY3" fmla="*/ 5758 h 11710"/>
                <a:gd name="connsiteX0" fmla="*/ 0 w 10000"/>
                <a:gd name="connsiteY0" fmla="*/ 2573 h 11505"/>
                <a:gd name="connsiteX1" fmla="*/ 3467 w 10000"/>
                <a:gd name="connsiteY1" fmla="*/ 11051 h 11505"/>
                <a:gd name="connsiteX2" fmla="*/ 7420 w 10000"/>
                <a:gd name="connsiteY2" fmla="*/ 0 h 11505"/>
                <a:gd name="connsiteX3" fmla="*/ 10000 w 10000"/>
                <a:gd name="connsiteY3" fmla="*/ 5394 h 11505"/>
                <a:gd name="connsiteX0" fmla="*/ 0 w 10000"/>
                <a:gd name="connsiteY0" fmla="*/ 2573 h 11135"/>
                <a:gd name="connsiteX1" fmla="*/ 3467 w 10000"/>
                <a:gd name="connsiteY1" fmla="*/ 11051 h 11135"/>
                <a:gd name="connsiteX2" fmla="*/ 7420 w 10000"/>
                <a:gd name="connsiteY2" fmla="*/ 0 h 11135"/>
                <a:gd name="connsiteX3" fmla="*/ 10000 w 10000"/>
                <a:gd name="connsiteY3" fmla="*/ 5394 h 11135"/>
                <a:gd name="connsiteX0" fmla="*/ 0 w 10000"/>
                <a:gd name="connsiteY0" fmla="*/ 2573 h 11051"/>
                <a:gd name="connsiteX1" fmla="*/ 3467 w 10000"/>
                <a:gd name="connsiteY1" fmla="*/ 11051 h 11051"/>
                <a:gd name="connsiteX2" fmla="*/ 7420 w 10000"/>
                <a:gd name="connsiteY2" fmla="*/ 0 h 11051"/>
                <a:gd name="connsiteX3" fmla="*/ 10000 w 10000"/>
                <a:gd name="connsiteY3" fmla="*/ 5394 h 11051"/>
                <a:gd name="connsiteX0" fmla="*/ 0 w 10000"/>
                <a:gd name="connsiteY0" fmla="*/ 2573 h 11051"/>
                <a:gd name="connsiteX1" fmla="*/ 3467 w 10000"/>
                <a:gd name="connsiteY1" fmla="*/ 11051 h 11051"/>
                <a:gd name="connsiteX2" fmla="*/ 7420 w 10000"/>
                <a:gd name="connsiteY2" fmla="*/ 0 h 11051"/>
                <a:gd name="connsiteX3" fmla="*/ 10000 w 10000"/>
                <a:gd name="connsiteY3" fmla="*/ 5394 h 11051"/>
                <a:gd name="connsiteX0" fmla="*/ 0 w 10000"/>
                <a:gd name="connsiteY0" fmla="*/ 2573 h 11051"/>
                <a:gd name="connsiteX1" fmla="*/ 3467 w 10000"/>
                <a:gd name="connsiteY1" fmla="*/ 11051 h 11051"/>
                <a:gd name="connsiteX2" fmla="*/ 7420 w 10000"/>
                <a:gd name="connsiteY2" fmla="*/ 0 h 11051"/>
                <a:gd name="connsiteX3" fmla="*/ 10000 w 10000"/>
                <a:gd name="connsiteY3" fmla="*/ 5394 h 11051"/>
                <a:gd name="connsiteX0" fmla="*/ 0 w 10000"/>
                <a:gd name="connsiteY0" fmla="*/ 2573 h 11051"/>
                <a:gd name="connsiteX1" fmla="*/ 3467 w 10000"/>
                <a:gd name="connsiteY1" fmla="*/ 11051 h 11051"/>
                <a:gd name="connsiteX2" fmla="*/ 7420 w 10000"/>
                <a:gd name="connsiteY2" fmla="*/ 0 h 11051"/>
                <a:gd name="connsiteX3" fmla="*/ 10000 w 10000"/>
                <a:gd name="connsiteY3" fmla="*/ 5394 h 11051"/>
                <a:gd name="connsiteX0" fmla="*/ 0 w 10000"/>
                <a:gd name="connsiteY0" fmla="*/ 2573 h 11051"/>
                <a:gd name="connsiteX1" fmla="*/ 3467 w 10000"/>
                <a:gd name="connsiteY1" fmla="*/ 11051 h 11051"/>
                <a:gd name="connsiteX2" fmla="*/ 7420 w 10000"/>
                <a:gd name="connsiteY2" fmla="*/ 0 h 11051"/>
                <a:gd name="connsiteX3" fmla="*/ 10000 w 10000"/>
                <a:gd name="connsiteY3" fmla="*/ 5394 h 11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11051">
                  <a:moveTo>
                    <a:pt x="0" y="2573"/>
                  </a:moveTo>
                  <a:cubicBezTo>
                    <a:pt x="747" y="4317"/>
                    <a:pt x="2552" y="9065"/>
                    <a:pt x="3467" y="11051"/>
                  </a:cubicBezTo>
                  <a:cubicBezTo>
                    <a:pt x="4313" y="8468"/>
                    <a:pt x="6507" y="2986"/>
                    <a:pt x="7420" y="0"/>
                  </a:cubicBezTo>
                  <a:lnTo>
                    <a:pt x="10000" y="5394"/>
                  </a:lnTo>
                </a:path>
              </a:pathLst>
            </a:custGeom>
            <a:noFill/>
            <a:ln w="38100">
              <a:solidFill>
                <a:srgbClr val="FFC000"/>
              </a:solidFill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108864" tIns="54432" rIns="108864" bIns="54432" anchor="ctr"/>
            <a:lstStyle/>
            <a:p>
              <a:pPr algn="ctr">
                <a:defRPr/>
              </a:pPr>
              <a:endParaRPr lang="en-US" sz="1500" dirty="0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31748E82-56E9-264F-9831-919BF225F646}"/>
                </a:ext>
              </a:extLst>
            </p:cNvPr>
            <p:cNvSpPr/>
            <p:nvPr/>
          </p:nvSpPr>
          <p:spPr>
            <a:xfrm rot="18167700" flipH="1">
              <a:off x="7995114" y="3202900"/>
              <a:ext cx="1700703" cy="315186"/>
            </a:xfrm>
            <a:prstGeom prst="arc">
              <a:avLst>
                <a:gd name="adj1" fmla="val 11176597"/>
                <a:gd name="adj2" fmla="val 21268441"/>
              </a:avLst>
            </a:prstGeom>
            <a:ln w="19050">
              <a:solidFill>
                <a:srgbClr val="8BA223"/>
              </a:solidFill>
              <a:prstDash val="sysDash"/>
              <a:headEnd type="triangl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029D6FA-525A-FC49-B641-CE3A1F22DBDB}"/>
                </a:ext>
              </a:extLst>
            </p:cNvPr>
            <p:cNvSpPr txBox="1"/>
            <p:nvPr/>
          </p:nvSpPr>
          <p:spPr>
            <a:xfrm>
              <a:off x="8156709" y="3144139"/>
              <a:ext cx="638820" cy="2236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  <a:latin typeface="+mj-lt"/>
                </a:rPr>
                <a:t>PCEP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3035CFE8-3E07-E641-81F2-44EA1214D016}"/>
                </a:ext>
              </a:extLst>
            </p:cNvPr>
            <p:cNvGrpSpPr/>
            <p:nvPr/>
          </p:nvGrpSpPr>
          <p:grpSpPr>
            <a:xfrm>
              <a:off x="8744308" y="1749842"/>
              <a:ext cx="1634597" cy="1174329"/>
              <a:chOff x="8317145" y="925155"/>
              <a:chExt cx="1634597" cy="1174329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9188072-0382-ED4D-A8EE-F4232BB239C1}"/>
                  </a:ext>
                </a:extLst>
              </p:cNvPr>
              <p:cNvSpPr txBox="1"/>
              <p:nvPr/>
            </p:nvSpPr>
            <p:spPr>
              <a:xfrm>
                <a:off x="8317145" y="925155"/>
                <a:ext cx="1159058" cy="268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435153"/>
                    </a:solidFill>
                    <a:latin typeface="+mj-lt"/>
                  </a:rPr>
                  <a:t>SR-PCE</a:t>
                </a:r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D3FFA5FA-38EE-8B42-9640-9DB2DBF19DF0}"/>
                  </a:ext>
                </a:extLst>
              </p:cNvPr>
              <p:cNvCxnSpPr/>
              <p:nvPr/>
            </p:nvCxnSpPr>
            <p:spPr>
              <a:xfrm flipH="1">
                <a:off x="9044545" y="1213427"/>
                <a:ext cx="294053" cy="269446"/>
              </a:xfrm>
              <a:prstGeom prst="line">
                <a:avLst/>
              </a:prstGeom>
              <a:ln w="12700">
                <a:solidFill>
                  <a:srgbClr val="4D4D4D"/>
                </a:solidFill>
                <a:prstDash val="sysDot"/>
                <a:headEnd type="none"/>
              </a:ln>
              <a:effectLst>
                <a:outerShdw blurRad="508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44E6BC6-AA5A-B946-B285-505EFDECBF22}"/>
                  </a:ext>
                </a:extLst>
              </p:cNvPr>
              <p:cNvCxnSpPr/>
              <p:nvPr/>
            </p:nvCxnSpPr>
            <p:spPr>
              <a:xfrm flipH="1" flipV="1">
                <a:off x="9070269" y="1812853"/>
                <a:ext cx="268936" cy="286631"/>
              </a:xfrm>
              <a:prstGeom prst="line">
                <a:avLst/>
              </a:prstGeom>
              <a:ln w="12700">
                <a:solidFill>
                  <a:srgbClr val="4D4D4D"/>
                </a:solidFill>
                <a:prstDash val="sysDot"/>
                <a:headEnd type="none"/>
              </a:ln>
              <a:effectLst>
                <a:outerShdw blurRad="508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Rectangle 129">
                <a:extLst>
                  <a:ext uri="{FF2B5EF4-FFF2-40B4-BE49-F238E27FC236}">
                    <a16:creationId xmlns:a16="http://schemas.microsoft.com/office/drawing/2014/main" id="{83CC27D6-0D49-6D43-9B8F-D240B451E46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9333626" y="1689118"/>
                <a:ext cx="618116" cy="410363"/>
              </a:xfrm>
              <a:prstGeom prst="rect">
                <a:avLst/>
              </a:prstGeom>
              <a:solidFill>
                <a:srgbClr val="0096D6">
                  <a:alpha val="30196"/>
                </a:srgbClr>
              </a:solidFill>
              <a:ln w="12700">
                <a:solidFill>
                  <a:srgbClr val="0096D6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108864" tIns="54432" rIns="108864" bIns="54432" anchor="ctr"/>
              <a:lstStyle/>
              <a:p>
                <a:pPr>
                  <a:defRPr/>
                </a:pPr>
                <a:endParaRPr lang="en-US" sz="21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6" name="Line 132">
                <a:extLst>
                  <a:ext uri="{FF2B5EF4-FFF2-40B4-BE49-F238E27FC236}">
                    <a16:creationId xmlns:a16="http://schemas.microsoft.com/office/drawing/2014/main" id="{AA632E29-783A-7D46-980E-56A87B58C57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9701829" y="1812853"/>
                <a:ext cx="0" cy="181069"/>
              </a:xfrm>
              <a:prstGeom prst="line">
                <a:avLst/>
              </a:prstGeom>
              <a:noFill/>
              <a:ln w="12700">
                <a:solidFill>
                  <a:srgbClr val="C00000"/>
                </a:solidFill>
                <a:round/>
                <a:headEnd/>
                <a:tailEnd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/>
              <a:lstStyle/>
              <a:p>
                <a:pPr>
                  <a:defRPr/>
                </a:pPr>
                <a:endParaRPr lang="en-US" sz="21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7" name="Line 138">
                <a:extLst>
                  <a:ext uri="{FF2B5EF4-FFF2-40B4-BE49-F238E27FC236}">
                    <a16:creationId xmlns:a16="http://schemas.microsoft.com/office/drawing/2014/main" id="{CE26CF92-A040-1441-A743-421A94D167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9707412" y="1812853"/>
                <a:ext cx="149115" cy="88223"/>
              </a:xfrm>
              <a:prstGeom prst="line">
                <a:avLst/>
              </a:prstGeom>
              <a:noFill/>
              <a:ln w="12700">
                <a:solidFill>
                  <a:srgbClr val="C00000"/>
                </a:solidFill>
                <a:round/>
                <a:headEnd/>
                <a:tailEnd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/>
              <a:lstStyle/>
              <a:p>
                <a:pPr>
                  <a:defRPr/>
                </a:pPr>
                <a:endParaRPr lang="en-US" sz="21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8" name="Line 139">
                <a:extLst>
                  <a:ext uri="{FF2B5EF4-FFF2-40B4-BE49-F238E27FC236}">
                    <a16:creationId xmlns:a16="http://schemas.microsoft.com/office/drawing/2014/main" id="{CBFD53FC-19A2-9643-9D3A-28FE3E5C40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701829" y="1895161"/>
                <a:ext cx="154698" cy="105734"/>
              </a:xfrm>
              <a:prstGeom prst="line">
                <a:avLst/>
              </a:prstGeom>
              <a:noFill/>
              <a:ln w="12700">
                <a:solidFill>
                  <a:srgbClr val="C00000"/>
                </a:solidFill>
                <a:round/>
                <a:headEnd/>
                <a:tailEnd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/>
              <a:lstStyle/>
              <a:p>
                <a:pPr>
                  <a:defRPr/>
                </a:pPr>
                <a:endParaRPr lang="en-US" sz="21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9" name="Oval 142">
                <a:extLst>
                  <a:ext uri="{FF2B5EF4-FFF2-40B4-BE49-F238E27FC236}">
                    <a16:creationId xmlns:a16="http://schemas.microsoft.com/office/drawing/2014/main" id="{A2A4225B-0C4D-8546-9090-BF4F13696D9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H="1">
                <a:off x="9817398" y="1861232"/>
                <a:ext cx="78259" cy="78251"/>
              </a:xfrm>
              <a:prstGeom prst="ellipse">
                <a:avLst/>
              </a:prstGeom>
              <a:solidFill>
                <a:srgbClr val="0183B7"/>
              </a:solidFill>
              <a:ln w="12700">
                <a:solidFill>
                  <a:srgbClr val="FFFFFF"/>
                </a:solidFill>
                <a:round/>
                <a:headEnd/>
                <a:tailEnd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endParaRPr lang="en-US" sz="21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0" name="Line 139">
                <a:extLst>
                  <a:ext uri="{FF2B5EF4-FFF2-40B4-BE49-F238E27FC236}">
                    <a16:creationId xmlns:a16="http://schemas.microsoft.com/office/drawing/2014/main" id="{62E7E1E4-D4BF-CD48-BC24-51D7ACF3F7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9694476" y="1816414"/>
                <a:ext cx="154697" cy="184481"/>
              </a:xfrm>
              <a:prstGeom prst="line">
                <a:avLst/>
              </a:prstGeom>
              <a:noFill/>
              <a:ln w="12700">
                <a:solidFill>
                  <a:srgbClr val="C00000"/>
                </a:solidFill>
                <a:round/>
                <a:headEnd/>
                <a:tailEnd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/>
              <a:lstStyle/>
              <a:p>
                <a:pPr>
                  <a:defRPr/>
                </a:pPr>
                <a:endParaRPr lang="en-US" sz="21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1" name="Line 138">
                <a:extLst>
                  <a:ext uri="{FF2B5EF4-FFF2-40B4-BE49-F238E27FC236}">
                    <a16:creationId xmlns:a16="http://schemas.microsoft.com/office/drawing/2014/main" id="{5198F6D2-2C21-784E-A613-A9A94268F4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83629" y="1799093"/>
                <a:ext cx="172898" cy="201801"/>
              </a:xfrm>
              <a:prstGeom prst="line">
                <a:avLst/>
              </a:prstGeom>
              <a:noFill/>
              <a:ln w="12700">
                <a:solidFill>
                  <a:srgbClr val="C00000"/>
                </a:solidFill>
                <a:round/>
                <a:headEnd/>
                <a:tailEnd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/>
              <a:lstStyle/>
              <a:p>
                <a:pPr>
                  <a:defRPr/>
                </a:pPr>
                <a:endParaRPr lang="en-US" sz="21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2" name="Line 134">
                <a:extLst>
                  <a:ext uri="{FF2B5EF4-FFF2-40B4-BE49-F238E27FC236}">
                    <a16:creationId xmlns:a16="http://schemas.microsoft.com/office/drawing/2014/main" id="{B74EBB07-3398-AB4B-B90F-AA9D82F5B70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9454890" y="2003614"/>
                <a:ext cx="394283" cy="0"/>
              </a:xfrm>
              <a:prstGeom prst="line">
                <a:avLst/>
              </a:prstGeom>
              <a:noFill/>
              <a:ln w="12700">
                <a:solidFill>
                  <a:srgbClr val="C00000"/>
                </a:solidFill>
                <a:round/>
                <a:headEnd/>
                <a:tailEnd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/>
              <a:lstStyle/>
              <a:p>
                <a:pPr>
                  <a:defRPr/>
                </a:pPr>
                <a:endParaRPr lang="en-US" sz="21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3" name="Line 135">
                <a:extLst>
                  <a:ext uri="{FF2B5EF4-FFF2-40B4-BE49-F238E27FC236}">
                    <a16:creationId xmlns:a16="http://schemas.microsoft.com/office/drawing/2014/main" id="{1BBA4ED6-B8E5-0049-B39E-DEFC2EC8130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9415760" y="1799541"/>
                <a:ext cx="438615" cy="0"/>
              </a:xfrm>
              <a:prstGeom prst="line">
                <a:avLst/>
              </a:prstGeom>
              <a:noFill/>
              <a:ln w="12700">
                <a:solidFill>
                  <a:srgbClr val="C00000"/>
                </a:solidFill>
                <a:round/>
                <a:headEnd/>
                <a:tailEnd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/>
              <a:lstStyle/>
              <a:p>
                <a:pPr>
                  <a:defRPr/>
                </a:pPr>
                <a:endParaRPr lang="en-US" sz="21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4" name="Oval 136">
                <a:extLst>
                  <a:ext uri="{FF2B5EF4-FFF2-40B4-BE49-F238E27FC236}">
                    <a16:creationId xmlns:a16="http://schemas.microsoft.com/office/drawing/2014/main" id="{86460D34-C178-E748-BDF3-4B98725A41D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9667552" y="1776089"/>
                <a:ext cx="78259" cy="78251"/>
              </a:xfrm>
              <a:prstGeom prst="ellipse">
                <a:avLst/>
              </a:prstGeom>
              <a:solidFill>
                <a:srgbClr val="0183B7"/>
              </a:solidFill>
              <a:ln w="12700">
                <a:solidFill>
                  <a:srgbClr val="FFFFFF"/>
                </a:solidFill>
                <a:round/>
                <a:headEnd/>
                <a:tailEnd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endParaRPr lang="en-US" sz="21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5" name="Oval 137">
                <a:extLst>
                  <a:ext uri="{FF2B5EF4-FFF2-40B4-BE49-F238E27FC236}">
                    <a16:creationId xmlns:a16="http://schemas.microsoft.com/office/drawing/2014/main" id="{6A73360E-ABA3-1947-B50A-C75C7294EB1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9667552" y="1944265"/>
                <a:ext cx="78259" cy="77341"/>
              </a:xfrm>
              <a:prstGeom prst="ellipse">
                <a:avLst/>
              </a:prstGeom>
              <a:solidFill>
                <a:srgbClr val="0183B7"/>
              </a:solidFill>
              <a:ln w="12700">
                <a:solidFill>
                  <a:srgbClr val="FFFFFF"/>
                </a:solidFill>
                <a:round/>
                <a:headEnd/>
                <a:tailEnd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endParaRPr lang="en-US" sz="21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6" name="Line 132">
                <a:extLst>
                  <a:ext uri="{FF2B5EF4-FFF2-40B4-BE49-F238E27FC236}">
                    <a16:creationId xmlns:a16="http://schemas.microsoft.com/office/drawing/2014/main" id="{3CD3A69B-38B3-DA4A-BECD-750A224B5D4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9570458" y="1795601"/>
                <a:ext cx="0" cy="191818"/>
              </a:xfrm>
              <a:prstGeom prst="line">
                <a:avLst/>
              </a:prstGeom>
              <a:solidFill>
                <a:srgbClr val="0183B7"/>
              </a:solidFill>
              <a:ln w="12700">
                <a:solidFill>
                  <a:srgbClr val="C00000"/>
                </a:solidFill>
                <a:round/>
                <a:headEnd/>
                <a:tailEnd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endParaRPr lang="en-US" sz="21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7" name="Line 138">
                <a:extLst>
                  <a:ext uri="{FF2B5EF4-FFF2-40B4-BE49-F238E27FC236}">
                    <a16:creationId xmlns:a16="http://schemas.microsoft.com/office/drawing/2014/main" id="{5E5231D0-72BB-A049-AE4C-0AC6E1C5EE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15760" y="1799457"/>
                <a:ext cx="161068" cy="92053"/>
              </a:xfrm>
              <a:prstGeom prst="line">
                <a:avLst/>
              </a:prstGeom>
              <a:solidFill>
                <a:srgbClr val="0183B7"/>
              </a:solidFill>
              <a:ln w="12700">
                <a:solidFill>
                  <a:srgbClr val="C00000"/>
                </a:solidFill>
                <a:round/>
                <a:headEnd/>
                <a:tailEnd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endParaRPr lang="en-US" sz="21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8" name="Line 139">
                <a:extLst>
                  <a:ext uri="{FF2B5EF4-FFF2-40B4-BE49-F238E27FC236}">
                    <a16:creationId xmlns:a16="http://schemas.microsoft.com/office/drawing/2014/main" id="{ACE1868C-B931-6D4E-9202-973ACA8B16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15760" y="1885245"/>
                <a:ext cx="154698" cy="112011"/>
              </a:xfrm>
              <a:prstGeom prst="line">
                <a:avLst/>
              </a:prstGeom>
              <a:solidFill>
                <a:srgbClr val="0183B7"/>
              </a:solidFill>
              <a:ln w="12700">
                <a:solidFill>
                  <a:srgbClr val="C00000"/>
                </a:solidFill>
                <a:round/>
                <a:headEnd/>
                <a:tailEnd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endParaRPr lang="en-US" sz="21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9" name="Line 139">
                <a:extLst>
                  <a:ext uri="{FF2B5EF4-FFF2-40B4-BE49-F238E27FC236}">
                    <a16:creationId xmlns:a16="http://schemas.microsoft.com/office/drawing/2014/main" id="{12AEB9E9-C1CC-B944-B5C7-3C82AA9630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23115" y="1801823"/>
                <a:ext cx="154697" cy="195432"/>
              </a:xfrm>
              <a:prstGeom prst="line">
                <a:avLst/>
              </a:prstGeom>
              <a:solidFill>
                <a:srgbClr val="0183B7"/>
              </a:solidFill>
              <a:ln w="12700">
                <a:solidFill>
                  <a:srgbClr val="C00000"/>
                </a:solidFill>
                <a:round/>
                <a:headEnd/>
                <a:tailEnd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endParaRPr lang="en-US" sz="21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0" name="Oval 142">
                <a:extLst>
                  <a:ext uri="{FF2B5EF4-FFF2-40B4-BE49-F238E27FC236}">
                    <a16:creationId xmlns:a16="http://schemas.microsoft.com/office/drawing/2014/main" id="{A030E853-F134-9C45-8068-7B51883BA83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9379362" y="1968627"/>
                <a:ext cx="78259" cy="82897"/>
              </a:xfrm>
              <a:prstGeom prst="ellipse">
                <a:avLst/>
              </a:prstGeom>
              <a:solidFill>
                <a:srgbClr val="0183B7"/>
              </a:solidFill>
              <a:ln w="12700">
                <a:solidFill>
                  <a:srgbClr val="FFFFFF"/>
                </a:solidFill>
                <a:round/>
                <a:headEnd/>
                <a:tailEnd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endParaRPr lang="en-US" sz="21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1" name="Line 138">
                <a:extLst>
                  <a:ext uri="{FF2B5EF4-FFF2-40B4-BE49-F238E27FC236}">
                    <a16:creationId xmlns:a16="http://schemas.microsoft.com/office/drawing/2014/main" id="{64FBA8DA-19FB-5B47-B202-82009FA0A7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9418490" y="1798145"/>
                <a:ext cx="170168" cy="199110"/>
              </a:xfrm>
              <a:prstGeom prst="line">
                <a:avLst/>
              </a:prstGeom>
              <a:solidFill>
                <a:srgbClr val="0183B7"/>
              </a:solidFill>
              <a:ln w="12700">
                <a:solidFill>
                  <a:srgbClr val="C00000"/>
                </a:solidFill>
                <a:round/>
                <a:headEnd/>
                <a:tailEnd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endParaRPr lang="en-US" sz="21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2" name="Oval 142">
                <a:extLst>
                  <a:ext uri="{FF2B5EF4-FFF2-40B4-BE49-F238E27FC236}">
                    <a16:creationId xmlns:a16="http://schemas.microsoft.com/office/drawing/2014/main" id="{73D273B9-2E89-7646-8F37-ED339168C6A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9379362" y="1740594"/>
                <a:ext cx="78259" cy="82897"/>
              </a:xfrm>
              <a:prstGeom prst="ellipse">
                <a:avLst/>
              </a:prstGeom>
              <a:solidFill>
                <a:srgbClr val="0183B7"/>
              </a:solidFill>
              <a:ln w="12700">
                <a:solidFill>
                  <a:srgbClr val="FFFFFF"/>
                </a:solidFill>
                <a:round/>
                <a:headEnd/>
                <a:tailEnd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endParaRPr lang="en-US" sz="21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3" name="Oval 142">
                <a:extLst>
                  <a:ext uri="{FF2B5EF4-FFF2-40B4-BE49-F238E27FC236}">
                    <a16:creationId xmlns:a16="http://schemas.microsoft.com/office/drawing/2014/main" id="{A085840D-7073-1D4A-BEF6-64DB5B11FD2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H="1">
                <a:off x="9814667" y="1973272"/>
                <a:ext cx="76413" cy="78251"/>
              </a:xfrm>
              <a:prstGeom prst="ellipse">
                <a:avLst/>
              </a:prstGeom>
              <a:solidFill>
                <a:srgbClr val="0183B7"/>
              </a:solidFill>
              <a:ln w="12700">
                <a:solidFill>
                  <a:srgbClr val="FFFFFF"/>
                </a:solidFill>
                <a:round/>
                <a:headEnd/>
                <a:tailEnd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endParaRPr lang="en-US" sz="21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4" name="Oval 142">
                <a:extLst>
                  <a:ext uri="{FF2B5EF4-FFF2-40B4-BE49-F238E27FC236}">
                    <a16:creationId xmlns:a16="http://schemas.microsoft.com/office/drawing/2014/main" id="{06CD452C-A400-A44C-B5E4-39792F4D4A7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H="1">
                <a:off x="9814667" y="1747517"/>
                <a:ext cx="76413" cy="78251"/>
              </a:xfrm>
              <a:prstGeom prst="ellipse">
                <a:avLst/>
              </a:prstGeom>
              <a:solidFill>
                <a:srgbClr val="0183B7"/>
              </a:solidFill>
              <a:ln w="12700">
                <a:solidFill>
                  <a:srgbClr val="FFFFFF"/>
                </a:solidFill>
                <a:round/>
                <a:headEnd/>
                <a:tailEnd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endParaRPr lang="en-US" sz="21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5" name="Oval 140">
                <a:extLst>
                  <a:ext uri="{FF2B5EF4-FFF2-40B4-BE49-F238E27FC236}">
                    <a16:creationId xmlns:a16="http://schemas.microsoft.com/office/drawing/2014/main" id="{D9FAF48A-D799-4043-93E0-62E485AB17D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9534060" y="1776089"/>
                <a:ext cx="78259" cy="78251"/>
              </a:xfrm>
              <a:prstGeom prst="ellipse">
                <a:avLst/>
              </a:prstGeom>
              <a:solidFill>
                <a:srgbClr val="0183B7"/>
              </a:solidFill>
              <a:ln w="12700">
                <a:solidFill>
                  <a:srgbClr val="FFFFFF"/>
                </a:solidFill>
                <a:round/>
                <a:headEnd/>
                <a:tailEnd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endParaRPr lang="en-US" sz="21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6" name="Oval 141">
                <a:extLst>
                  <a:ext uri="{FF2B5EF4-FFF2-40B4-BE49-F238E27FC236}">
                    <a16:creationId xmlns:a16="http://schemas.microsoft.com/office/drawing/2014/main" id="{7BCD89FD-9CCC-664B-B522-707F7921CE2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9534060" y="1944265"/>
                <a:ext cx="78259" cy="77341"/>
              </a:xfrm>
              <a:prstGeom prst="ellipse">
                <a:avLst/>
              </a:prstGeom>
              <a:solidFill>
                <a:srgbClr val="0183B7"/>
              </a:solidFill>
              <a:ln w="12700">
                <a:solidFill>
                  <a:srgbClr val="FFFFFF"/>
                </a:solidFill>
                <a:round/>
                <a:headEnd/>
                <a:tailEnd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endParaRPr lang="en-US" sz="2100" kern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67E98310-1FFC-C14D-B28F-49FB6825454B}"/>
                  </a:ext>
                </a:extLst>
              </p:cNvPr>
              <p:cNvGrpSpPr/>
              <p:nvPr/>
            </p:nvGrpSpPr>
            <p:grpSpPr>
              <a:xfrm>
                <a:off x="9328931" y="1213427"/>
                <a:ext cx="618115" cy="410363"/>
                <a:chOff x="9328931" y="1213427"/>
                <a:chExt cx="618115" cy="410363"/>
              </a:xfrm>
            </p:grpSpPr>
            <p:sp>
              <p:nvSpPr>
                <p:cNvPr id="101" name="Rectangle 129">
                  <a:extLst>
                    <a:ext uri="{FF2B5EF4-FFF2-40B4-BE49-F238E27FC236}">
                      <a16:creationId xmlns:a16="http://schemas.microsoft.com/office/drawing/2014/main" id="{7B539D65-A6D3-984E-99CA-D744478633E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9328931" y="1213427"/>
                  <a:ext cx="618115" cy="410363"/>
                </a:xfrm>
                <a:prstGeom prst="rect">
                  <a:avLst/>
                </a:prstGeom>
                <a:solidFill>
                  <a:srgbClr val="8BA223">
                    <a:alpha val="30196"/>
                  </a:srgbClr>
                </a:solidFill>
                <a:ln w="12700">
                  <a:solidFill>
                    <a:srgbClr val="8BA223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lIns="108864" tIns="54432" rIns="108864" bIns="54432" anchor="ctr"/>
                <a:lstStyle/>
                <a:p>
                  <a:pPr>
                    <a:defRPr/>
                  </a:pPr>
                  <a:endParaRPr lang="en-US" sz="21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2" name="Line 132">
                  <a:extLst>
                    <a:ext uri="{FF2B5EF4-FFF2-40B4-BE49-F238E27FC236}">
                      <a16:creationId xmlns:a16="http://schemas.microsoft.com/office/drawing/2014/main" id="{E5737E2C-34BC-1A41-92BF-E62F83A7B6CD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9709297" y="1326274"/>
                  <a:ext cx="0" cy="181069"/>
                </a:xfrm>
                <a:prstGeom prst="line">
                  <a:avLst/>
                </a:prstGeom>
                <a:noFill/>
                <a:ln w="12700">
                  <a:solidFill>
                    <a:srgbClr val="F68B1F"/>
                  </a:solidFill>
                  <a:round/>
                  <a:headEnd/>
                  <a:tailEnd/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/>
                <a:lstStyle/>
                <a:p>
                  <a:pPr>
                    <a:defRPr/>
                  </a:pPr>
                  <a:endParaRPr lang="en-US" sz="21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3" name="Line 138">
                  <a:extLst>
                    <a:ext uri="{FF2B5EF4-FFF2-40B4-BE49-F238E27FC236}">
                      <a16:creationId xmlns:a16="http://schemas.microsoft.com/office/drawing/2014/main" id="{7B3CFED1-461A-AE48-9986-A402B4A8B8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9568152" y="1316400"/>
                  <a:ext cx="221366" cy="103617"/>
                </a:xfrm>
                <a:prstGeom prst="line">
                  <a:avLst/>
                </a:prstGeom>
                <a:noFill/>
                <a:ln w="12700">
                  <a:solidFill>
                    <a:srgbClr val="F68B1F"/>
                  </a:solidFill>
                  <a:round/>
                  <a:headEnd/>
                  <a:tailEnd/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/>
                <a:lstStyle/>
                <a:p>
                  <a:pPr>
                    <a:defRPr/>
                  </a:pPr>
                  <a:endParaRPr lang="en-US" sz="21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4" name="Line 139">
                  <a:extLst>
                    <a:ext uri="{FF2B5EF4-FFF2-40B4-BE49-F238E27FC236}">
                      <a16:creationId xmlns:a16="http://schemas.microsoft.com/office/drawing/2014/main" id="{D5E74FB6-42AE-194D-B674-DA026D0E2D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9570918" y="1408582"/>
                  <a:ext cx="226276" cy="98761"/>
                </a:xfrm>
                <a:prstGeom prst="line">
                  <a:avLst/>
                </a:prstGeom>
                <a:noFill/>
                <a:ln w="12700">
                  <a:solidFill>
                    <a:srgbClr val="F68B1F"/>
                  </a:solidFill>
                  <a:round/>
                  <a:headEnd/>
                  <a:tailEnd/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/>
                <a:lstStyle/>
                <a:p>
                  <a:pPr>
                    <a:defRPr/>
                  </a:pPr>
                  <a:endParaRPr lang="en-US" sz="21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5" name="Line 139">
                  <a:extLst>
                    <a:ext uri="{FF2B5EF4-FFF2-40B4-BE49-F238E27FC236}">
                      <a16:creationId xmlns:a16="http://schemas.microsoft.com/office/drawing/2014/main" id="{9DF793AD-2925-5246-89F5-9BF77A2695B8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9720893" y="1300392"/>
                  <a:ext cx="84159" cy="100361"/>
                </a:xfrm>
                <a:prstGeom prst="line">
                  <a:avLst/>
                </a:prstGeom>
                <a:noFill/>
                <a:ln w="12700">
                  <a:solidFill>
                    <a:srgbClr val="F68B1F"/>
                  </a:solidFill>
                  <a:round/>
                  <a:headEnd/>
                  <a:tailEnd/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/>
                <a:lstStyle/>
                <a:p>
                  <a:pPr>
                    <a:defRPr/>
                  </a:pPr>
                  <a:endParaRPr lang="en-US" sz="21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6" name="Line 138">
                  <a:extLst>
                    <a:ext uri="{FF2B5EF4-FFF2-40B4-BE49-F238E27FC236}">
                      <a16:creationId xmlns:a16="http://schemas.microsoft.com/office/drawing/2014/main" id="{DE5F1C30-73DD-7E4E-B775-C807970C0390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9474564" y="1302949"/>
                  <a:ext cx="84159" cy="98227"/>
                </a:xfrm>
                <a:prstGeom prst="line">
                  <a:avLst/>
                </a:prstGeom>
                <a:noFill/>
                <a:ln w="12700">
                  <a:solidFill>
                    <a:srgbClr val="F68B1F"/>
                  </a:solidFill>
                  <a:round/>
                  <a:headEnd/>
                  <a:tailEnd/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/>
                <a:lstStyle/>
                <a:p>
                  <a:pPr>
                    <a:defRPr/>
                  </a:pPr>
                  <a:endParaRPr lang="en-US" sz="21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7" name="Line 134">
                  <a:extLst>
                    <a:ext uri="{FF2B5EF4-FFF2-40B4-BE49-F238E27FC236}">
                      <a16:creationId xmlns:a16="http://schemas.microsoft.com/office/drawing/2014/main" id="{84DBF662-44DD-1946-BC8D-7C7E2F3B06D6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9552085" y="1551028"/>
                  <a:ext cx="167761" cy="0"/>
                </a:xfrm>
                <a:prstGeom prst="line">
                  <a:avLst/>
                </a:prstGeom>
                <a:noFill/>
                <a:ln w="12700">
                  <a:solidFill>
                    <a:srgbClr val="F68B1F"/>
                  </a:solidFill>
                  <a:round/>
                  <a:headEnd/>
                  <a:tailEnd/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/>
                <a:lstStyle/>
                <a:p>
                  <a:pPr>
                    <a:defRPr/>
                  </a:pPr>
                  <a:endParaRPr lang="en-US" sz="21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8" name="Line 135">
                  <a:extLst>
                    <a:ext uri="{FF2B5EF4-FFF2-40B4-BE49-F238E27FC236}">
                      <a16:creationId xmlns:a16="http://schemas.microsoft.com/office/drawing/2014/main" id="{EAC7B83D-E366-8140-90B1-3B5F3EC9E0C0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9570918" y="1280113"/>
                  <a:ext cx="142039" cy="0"/>
                </a:xfrm>
                <a:prstGeom prst="line">
                  <a:avLst/>
                </a:prstGeom>
                <a:noFill/>
                <a:ln w="12700">
                  <a:solidFill>
                    <a:srgbClr val="F68B1F"/>
                  </a:solidFill>
                  <a:round/>
                  <a:headEnd/>
                  <a:tailEnd/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/>
                <a:lstStyle/>
                <a:p>
                  <a:pPr>
                    <a:defRPr/>
                  </a:pPr>
                  <a:endParaRPr lang="en-US" sz="21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9" name="Line 132">
                  <a:extLst>
                    <a:ext uri="{FF2B5EF4-FFF2-40B4-BE49-F238E27FC236}">
                      <a16:creationId xmlns:a16="http://schemas.microsoft.com/office/drawing/2014/main" id="{B45CF04F-CB2A-C047-AB6C-FE792684C11C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9572768" y="1322644"/>
                  <a:ext cx="0" cy="181069"/>
                </a:xfrm>
                <a:prstGeom prst="line">
                  <a:avLst/>
                </a:prstGeom>
                <a:noFill/>
                <a:ln w="12700">
                  <a:solidFill>
                    <a:srgbClr val="F68B1F"/>
                  </a:solidFill>
                  <a:round/>
                  <a:headEnd/>
                  <a:tailEnd/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/>
                <a:lstStyle/>
                <a:p>
                  <a:pPr>
                    <a:defRPr/>
                  </a:pPr>
                  <a:endParaRPr lang="en-US" sz="21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0" name="Line 138">
                  <a:extLst>
                    <a:ext uri="{FF2B5EF4-FFF2-40B4-BE49-F238E27FC236}">
                      <a16:creationId xmlns:a16="http://schemas.microsoft.com/office/drawing/2014/main" id="{88DE6856-154F-DA4A-A2CE-D4FF658CC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9495236" y="1316399"/>
                  <a:ext cx="233589" cy="96779"/>
                </a:xfrm>
                <a:prstGeom prst="line">
                  <a:avLst/>
                </a:prstGeom>
                <a:noFill/>
                <a:ln w="12700">
                  <a:solidFill>
                    <a:srgbClr val="F68B1F"/>
                  </a:solidFill>
                  <a:round/>
                  <a:headEnd/>
                  <a:tailEnd/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/>
                <a:lstStyle/>
                <a:p>
                  <a:pPr>
                    <a:defRPr/>
                  </a:pPr>
                  <a:endParaRPr lang="en-US" sz="21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1" name="Line 139">
                  <a:extLst>
                    <a:ext uri="{FF2B5EF4-FFF2-40B4-BE49-F238E27FC236}">
                      <a16:creationId xmlns:a16="http://schemas.microsoft.com/office/drawing/2014/main" id="{4908302A-54E7-0845-80FD-5FDEF2CE99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488210" y="1407265"/>
                  <a:ext cx="221087" cy="96449"/>
                </a:xfrm>
                <a:prstGeom prst="line">
                  <a:avLst/>
                </a:prstGeom>
                <a:noFill/>
                <a:ln w="12700">
                  <a:solidFill>
                    <a:srgbClr val="F68B1F"/>
                  </a:solidFill>
                  <a:round/>
                  <a:headEnd/>
                  <a:tailEnd/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/>
                <a:lstStyle/>
                <a:p>
                  <a:pPr>
                    <a:defRPr/>
                  </a:pPr>
                  <a:endParaRPr lang="en-US" sz="21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2" name="Line 139">
                  <a:extLst>
                    <a:ext uri="{FF2B5EF4-FFF2-40B4-BE49-F238E27FC236}">
                      <a16:creationId xmlns:a16="http://schemas.microsoft.com/office/drawing/2014/main" id="{6BFA3BAA-05AE-E943-ACC0-296CDE46E5F0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9726021" y="1439433"/>
                  <a:ext cx="84159" cy="100361"/>
                </a:xfrm>
                <a:prstGeom prst="line">
                  <a:avLst/>
                </a:prstGeom>
                <a:noFill/>
                <a:ln w="12700">
                  <a:solidFill>
                    <a:srgbClr val="F68B1F"/>
                  </a:solidFill>
                  <a:round/>
                  <a:headEnd/>
                  <a:tailEnd/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/>
                <a:lstStyle/>
                <a:p>
                  <a:pPr>
                    <a:defRPr/>
                  </a:pPr>
                  <a:endParaRPr lang="en-US" sz="21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3" name="Line 138">
                  <a:extLst>
                    <a:ext uri="{FF2B5EF4-FFF2-40B4-BE49-F238E27FC236}">
                      <a16:creationId xmlns:a16="http://schemas.microsoft.com/office/drawing/2014/main" id="{1E7FA864-65F2-E24E-8520-4509748B0C3E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9480720" y="1437389"/>
                  <a:ext cx="84159" cy="98227"/>
                </a:xfrm>
                <a:prstGeom prst="line">
                  <a:avLst/>
                </a:prstGeom>
                <a:noFill/>
                <a:ln w="12700">
                  <a:solidFill>
                    <a:srgbClr val="F68B1F"/>
                  </a:solidFill>
                  <a:round/>
                  <a:headEnd/>
                  <a:tailEnd/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/>
                <a:lstStyle/>
                <a:p>
                  <a:pPr>
                    <a:defRPr/>
                  </a:pPr>
                  <a:endParaRPr lang="en-US" sz="21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4" name="Oval 142">
                  <a:extLst>
                    <a:ext uri="{FF2B5EF4-FFF2-40B4-BE49-F238E27FC236}">
                      <a16:creationId xmlns:a16="http://schemas.microsoft.com/office/drawing/2014/main" id="{C5257A16-2A7C-9E42-85BD-2BF27B1C675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9535043" y="1245720"/>
                  <a:ext cx="78259" cy="78251"/>
                </a:xfrm>
                <a:prstGeom prst="ellipse">
                  <a:avLst/>
                </a:prstGeom>
                <a:solidFill>
                  <a:srgbClr val="0183B7"/>
                </a:solidFill>
                <a:ln w="12700">
                  <a:solidFill>
                    <a:srgbClr val="FFFFFF"/>
                  </a:solidFill>
                  <a:round/>
                  <a:headEnd/>
                  <a:tailEnd/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/>
                <a:p>
                  <a:endParaRPr lang="en-US" sz="21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5" name="Oval 142">
                  <a:extLst>
                    <a:ext uri="{FF2B5EF4-FFF2-40B4-BE49-F238E27FC236}">
                      <a16:creationId xmlns:a16="http://schemas.microsoft.com/office/drawing/2014/main" id="{98BED9FE-414A-1041-8CAD-9B97350A140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9672103" y="1500594"/>
                  <a:ext cx="76413" cy="78251"/>
                </a:xfrm>
                <a:prstGeom prst="ellipse">
                  <a:avLst/>
                </a:prstGeom>
                <a:solidFill>
                  <a:srgbClr val="0183B7"/>
                </a:solidFill>
                <a:ln w="12700">
                  <a:solidFill>
                    <a:srgbClr val="FFFFFF"/>
                  </a:solidFill>
                  <a:round/>
                  <a:headEnd/>
                  <a:tailEnd/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/>
                <a:p>
                  <a:endParaRPr lang="en-US" sz="21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6" name="Oval 142">
                  <a:extLst>
                    <a:ext uri="{FF2B5EF4-FFF2-40B4-BE49-F238E27FC236}">
                      <a16:creationId xmlns:a16="http://schemas.microsoft.com/office/drawing/2014/main" id="{DFDFA939-ACCC-BA40-82A4-BF751CBF6AC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9672103" y="1247038"/>
                  <a:ext cx="76413" cy="78251"/>
                </a:xfrm>
                <a:prstGeom prst="ellipse">
                  <a:avLst/>
                </a:prstGeom>
                <a:solidFill>
                  <a:srgbClr val="0183B7"/>
                </a:solidFill>
                <a:ln w="12700">
                  <a:solidFill>
                    <a:srgbClr val="FFFFFF"/>
                  </a:solidFill>
                  <a:round/>
                  <a:headEnd/>
                  <a:tailEnd/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/>
                <a:p>
                  <a:endParaRPr lang="en-US" sz="21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7" name="Oval 142">
                  <a:extLst>
                    <a:ext uri="{FF2B5EF4-FFF2-40B4-BE49-F238E27FC236}">
                      <a16:creationId xmlns:a16="http://schemas.microsoft.com/office/drawing/2014/main" id="{5A0F40B1-F89E-2A40-AF9C-A8370260EEB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9779839" y="1374653"/>
                  <a:ext cx="78259" cy="78251"/>
                </a:xfrm>
                <a:prstGeom prst="ellipse">
                  <a:avLst/>
                </a:prstGeom>
                <a:solidFill>
                  <a:srgbClr val="0183B7"/>
                </a:solidFill>
                <a:ln w="12700">
                  <a:solidFill>
                    <a:srgbClr val="FFFFFF"/>
                  </a:solidFill>
                  <a:round/>
                  <a:headEnd/>
                  <a:tailEnd/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/>
                <a:p>
                  <a:endParaRPr lang="en-US" sz="21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8" name="Oval 142">
                  <a:extLst>
                    <a:ext uri="{FF2B5EF4-FFF2-40B4-BE49-F238E27FC236}">
                      <a16:creationId xmlns:a16="http://schemas.microsoft.com/office/drawing/2014/main" id="{976C4D47-C259-AE4F-B458-67B3DE0488E3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9427307" y="1373335"/>
                  <a:ext cx="78259" cy="78251"/>
                </a:xfrm>
                <a:prstGeom prst="ellipse">
                  <a:avLst/>
                </a:prstGeom>
                <a:solidFill>
                  <a:srgbClr val="0183B7"/>
                </a:solidFill>
                <a:ln w="12700">
                  <a:solidFill>
                    <a:srgbClr val="FFFFFF"/>
                  </a:solidFill>
                  <a:round/>
                  <a:headEnd/>
                  <a:tailEnd/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/>
                <a:p>
                  <a:endParaRPr lang="en-US" sz="21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9" name="Oval 142">
                  <a:extLst>
                    <a:ext uri="{FF2B5EF4-FFF2-40B4-BE49-F238E27FC236}">
                      <a16:creationId xmlns:a16="http://schemas.microsoft.com/office/drawing/2014/main" id="{38F901B0-E4AB-3745-AC31-3809CC3AB63A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9535043" y="1499276"/>
                  <a:ext cx="78259" cy="78251"/>
                </a:xfrm>
                <a:prstGeom prst="ellipse">
                  <a:avLst/>
                </a:prstGeom>
                <a:solidFill>
                  <a:srgbClr val="0183B7"/>
                </a:solidFill>
                <a:ln w="12700">
                  <a:solidFill>
                    <a:srgbClr val="FFFFFF"/>
                  </a:solidFill>
                  <a:round/>
                  <a:headEnd/>
                  <a:tailEnd/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/>
                <a:p>
                  <a:endParaRPr lang="en-US" sz="21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98" name="Oval 142">
                <a:extLst>
                  <a:ext uri="{FF2B5EF4-FFF2-40B4-BE49-F238E27FC236}">
                    <a16:creationId xmlns:a16="http://schemas.microsoft.com/office/drawing/2014/main" id="{85C49230-805C-5340-9E92-FF1EE54769D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H="1">
                <a:off x="9376400" y="1855694"/>
                <a:ext cx="78259" cy="78251"/>
              </a:xfrm>
              <a:prstGeom prst="ellipse">
                <a:avLst/>
              </a:prstGeom>
              <a:solidFill>
                <a:srgbClr val="0183B7"/>
              </a:solidFill>
              <a:ln w="12700">
                <a:solidFill>
                  <a:srgbClr val="FFFFFF"/>
                </a:solidFill>
                <a:round/>
                <a:headEnd/>
                <a:tailEnd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endParaRPr lang="en-US" sz="2100" kern="0">
                  <a:solidFill>
                    <a:sysClr val="windowText" lastClr="000000"/>
                  </a:solidFill>
                </a:endParaRPr>
              </a:p>
            </p:txBody>
          </p:sp>
          <p:pic>
            <p:nvPicPr>
              <p:cNvPr id="99" name="Picture 2" descr="S:\Docs and Specs\Artwork\New Icons\Kubrick Icons\database_1034_256.png">
                <a:extLst>
                  <a:ext uri="{FF2B5EF4-FFF2-40B4-BE49-F238E27FC236}">
                    <a16:creationId xmlns:a16="http://schemas.microsoft.com/office/drawing/2014/main" id="{9B9FD680-292D-814E-89D7-C21423966F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06988" y="1319922"/>
                <a:ext cx="311504" cy="3393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0" name="Picture 2" descr="S:\Docs and Specs\Artwork\New Icons\Kubrick Icons\database_1034_256.png">
                <a:extLst>
                  <a:ext uri="{FF2B5EF4-FFF2-40B4-BE49-F238E27FC236}">
                    <a16:creationId xmlns:a16="http://schemas.microsoft.com/office/drawing/2014/main" id="{838D59A9-FB1F-AD4F-B991-CD07AA0D12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97765" y="1617743"/>
                <a:ext cx="311504" cy="3393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F9FCDE9-7487-D946-B345-21E3E0E769BA}"/>
                </a:ext>
              </a:extLst>
            </p:cNvPr>
            <p:cNvSpPr/>
            <p:nvPr/>
          </p:nvSpPr>
          <p:spPr>
            <a:xfrm>
              <a:off x="10415150" y="2568381"/>
              <a:ext cx="405311" cy="223653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  <a:latin typeface="+mj-lt"/>
                </a:rPr>
                <a:t>TED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9432CE8-7C2E-AE45-BD57-4FC311A2ACE8}"/>
                </a:ext>
              </a:extLst>
            </p:cNvPr>
            <p:cNvSpPr/>
            <p:nvPr/>
          </p:nvSpPr>
          <p:spPr>
            <a:xfrm>
              <a:off x="10438379" y="2123576"/>
              <a:ext cx="554131" cy="223653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  <a:latin typeface="+mj-lt"/>
                </a:rPr>
                <a:t>LSP DB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F8017B4-DEF5-1244-A08D-90890819ABD9}"/>
                </a:ext>
              </a:extLst>
            </p:cNvPr>
            <p:cNvSpPr txBox="1"/>
            <p:nvPr/>
          </p:nvSpPr>
          <p:spPr>
            <a:xfrm>
              <a:off x="7767372" y="3818232"/>
              <a:ext cx="672188" cy="2236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435153"/>
                  </a:solidFill>
                  <a:latin typeface="+mj-lt"/>
                </a:rPr>
                <a:t>PCC</a:t>
              </a:r>
            </a:p>
          </p:txBody>
        </p:sp>
        <p:sp>
          <p:nvSpPr>
            <p:cNvPr id="71" name="Oval 140">
              <a:extLst>
                <a:ext uri="{FF2B5EF4-FFF2-40B4-BE49-F238E27FC236}">
                  <a16:creationId xmlns:a16="http://schemas.microsoft.com/office/drawing/2014/main" id="{A42B9151-3FFE-BE46-A061-B4EA3CF0F18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198819" y="2540213"/>
              <a:ext cx="78259" cy="78251"/>
            </a:xfrm>
            <a:prstGeom prst="ellipse">
              <a:avLst/>
            </a:prstGeom>
            <a:solidFill>
              <a:srgbClr val="8BA223"/>
            </a:solidFill>
            <a:ln w="12700">
              <a:solidFill>
                <a:srgbClr val="FFFFFF"/>
              </a:solidFill>
              <a:round/>
              <a:headEnd/>
              <a:tailEnd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US" sz="2100" ker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120" name="Picture 3" descr="S:\Docs and Specs\Artwork\New Icons\Kubrick Icons\end_host_1177_256.png">
            <a:extLst>
              <a:ext uri="{FF2B5EF4-FFF2-40B4-BE49-F238E27FC236}">
                <a16:creationId xmlns:a16="http://schemas.microsoft.com/office/drawing/2014/main" id="{89095CE5-8868-6E4C-97D5-D9DDD857E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412" y="2830733"/>
            <a:ext cx="292993" cy="292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25CB7B5B-DCCE-F14D-8A13-5EBC20995824}"/>
              </a:ext>
            </a:extLst>
          </p:cNvPr>
          <p:cNvSpPr txBox="1"/>
          <p:nvPr/>
        </p:nvSpPr>
        <p:spPr>
          <a:xfrm>
            <a:off x="7263205" y="2568908"/>
            <a:ext cx="8934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435153"/>
                </a:solidFill>
                <a:latin typeface="+mj-lt"/>
              </a:rPr>
              <a:t>Application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E6D8A97-1C5F-6546-9ED0-F959B5F00AA1}"/>
              </a:ext>
            </a:extLst>
          </p:cNvPr>
          <p:cNvSpPr txBox="1"/>
          <p:nvPr/>
        </p:nvSpPr>
        <p:spPr>
          <a:xfrm>
            <a:off x="7908379" y="2790661"/>
            <a:ext cx="645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C00000"/>
                </a:solidFill>
                <a:latin typeface="Arial Narrow" panose="020B0606020202030204" pitchFamily="34" charset="0"/>
              </a:rPr>
              <a:t>Path Request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23C1F23-E249-AB4B-B9EE-4EFF6A614F9A}"/>
              </a:ext>
            </a:extLst>
          </p:cNvPr>
          <p:cNvCxnSpPr/>
          <p:nvPr/>
        </p:nvCxnSpPr>
        <p:spPr>
          <a:xfrm>
            <a:off x="8044962" y="2977191"/>
            <a:ext cx="391435" cy="0"/>
          </a:xfrm>
          <a:prstGeom prst="straightConnector1">
            <a:avLst/>
          </a:prstGeom>
          <a:ln w="12700">
            <a:solidFill>
              <a:srgbClr val="C00000"/>
            </a:solidFill>
            <a:prstDash val="solid"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3CB68EF2-BD39-E246-8EA5-CD9348DA9541}"/>
              </a:ext>
            </a:extLst>
          </p:cNvPr>
          <p:cNvSpPr txBox="1"/>
          <p:nvPr/>
        </p:nvSpPr>
        <p:spPr>
          <a:xfrm>
            <a:off x="6768375" y="4142364"/>
            <a:ext cx="9992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C00000"/>
                </a:solidFill>
                <a:latin typeface="Arial Narrow" panose="020B0606020202030204" pitchFamily="34" charset="0"/>
              </a:rPr>
              <a:t>Segment List: </a:t>
            </a:r>
          </a:p>
          <a:p>
            <a:pPr algn="r"/>
            <a:r>
              <a:rPr lang="en-US" sz="1100" dirty="0">
                <a:solidFill>
                  <a:srgbClr val="C00000"/>
                </a:solidFill>
                <a:latin typeface="Arial Narrow" panose="020B0606020202030204" pitchFamily="34" charset="0"/>
              </a:rPr>
              <a:t>10,20,30</a:t>
            </a:r>
          </a:p>
        </p:txBody>
      </p:sp>
    </p:spTree>
    <p:extLst>
      <p:ext uri="{BB962C8B-B14F-4D97-AF65-F5344CB8AC3E}">
        <p14:creationId xmlns:p14="http://schemas.microsoft.com/office/powerpoint/2010/main" val="2074978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483636F-C846-CA43-8591-55115942E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06775"/>
            <a:ext cx="9902952" cy="861774"/>
          </a:xfrm>
        </p:spPr>
        <p:txBody>
          <a:bodyPr>
            <a:normAutofit/>
          </a:bodyPr>
          <a:lstStyle/>
          <a:p>
            <a:r>
              <a:rPr lang="en-US" dirty="0"/>
              <a:t>Feeding SR-PCE with LSP-DB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64CA15-9446-2C45-A38E-A1F90922686D}"/>
              </a:ext>
            </a:extLst>
          </p:cNvPr>
          <p:cNvSpPr txBox="1"/>
          <p:nvPr/>
        </p:nvSpPr>
        <p:spPr>
          <a:xfrm>
            <a:off x="803298" y="1593310"/>
            <a:ext cx="5710492" cy="4250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An external PCE requires some form of topology acquisition.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 PCE may learn topology using BGP-LS, IGP.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BGP-LS characteristics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aggregates topology across one or more domains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provides familiar operational model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New BGP-LS attribute TLVs for SR 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IGP: links, nodes, prefixes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BGP: peer node, peer adjacency, peer set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34B027-2E6D-3141-927F-0C6DE244CE0C}"/>
              </a:ext>
            </a:extLst>
          </p:cNvPr>
          <p:cNvCxnSpPr/>
          <p:nvPr/>
        </p:nvCxnSpPr>
        <p:spPr>
          <a:xfrm>
            <a:off x="941832" y="1325880"/>
            <a:ext cx="101724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AC49198-3F7A-D841-945E-D2CB646AFC9D}"/>
              </a:ext>
            </a:extLst>
          </p:cNvPr>
          <p:cNvGrpSpPr>
            <a:grpSpLocks noChangeAspect="1"/>
          </p:cNvGrpSpPr>
          <p:nvPr/>
        </p:nvGrpSpPr>
        <p:grpSpPr>
          <a:xfrm>
            <a:off x="7010428" y="1861783"/>
            <a:ext cx="4103889" cy="3992915"/>
            <a:chOff x="7178561" y="2182087"/>
            <a:chExt cx="3964403" cy="3858206"/>
          </a:xfrm>
        </p:grpSpPr>
        <p:pic>
          <p:nvPicPr>
            <p:cNvPr id="126" name="Picture 125" descr="cloud">
              <a:extLst>
                <a:ext uri="{FF2B5EF4-FFF2-40B4-BE49-F238E27FC236}">
                  <a16:creationId xmlns:a16="http://schemas.microsoft.com/office/drawing/2014/main" id="{AC341DFA-4B60-3648-9C73-C2560642EE16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>
            <a:blip r:embed="rId2" cstate="print">
              <a:lum contrast="12000"/>
            </a:blip>
            <a:srcRect/>
            <a:stretch>
              <a:fillRect/>
            </a:stretch>
          </p:blipFill>
          <p:spPr bwMode="auto">
            <a:xfrm>
              <a:off x="7812049" y="3818530"/>
              <a:ext cx="2106096" cy="154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F76FFF25-53B3-1D46-9043-6CCE4BB56298}"/>
                </a:ext>
              </a:extLst>
            </p:cNvPr>
            <p:cNvGrpSpPr/>
            <p:nvPr/>
          </p:nvGrpSpPr>
          <p:grpSpPr>
            <a:xfrm>
              <a:off x="7435921" y="5167795"/>
              <a:ext cx="945176" cy="872498"/>
              <a:chOff x="4996118" y="3300330"/>
              <a:chExt cx="640965" cy="591679"/>
            </a:xfrm>
          </p:grpSpPr>
          <p:pic>
            <p:nvPicPr>
              <p:cNvPr id="173" name="Picture 172" descr="cloud">
                <a:extLst>
                  <a:ext uri="{FF2B5EF4-FFF2-40B4-BE49-F238E27FC236}">
                    <a16:creationId xmlns:a16="http://schemas.microsoft.com/office/drawing/2014/main" id="{D4CDD561-6694-C14D-A7F8-88926BC1F249}"/>
                  </a:ext>
                </a:extLst>
              </p:cNvPr>
              <p:cNvPicPr preferRelativeResize="0">
                <a:picLocks noChangeAspect="1" noChangeArrowheads="1"/>
              </p:cNvPicPr>
              <p:nvPr/>
            </p:nvPicPr>
            <p:blipFill>
              <a:blip r:embed="rId2" cstate="print">
                <a:lum contrast="12000"/>
              </a:blip>
              <a:srcRect/>
              <a:stretch>
                <a:fillRect/>
              </a:stretch>
            </p:blipFill>
            <p:spPr bwMode="auto">
              <a:xfrm>
                <a:off x="5022816" y="3300330"/>
                <a:ext cx="587570" cy="5916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37480799-1B95-9344-B074-03D1D26AC8F4}"/>
                  </a:ext>
                </a:extLst>
              </p:cNvPr>
              <p:cNvSpPr/>
              <p:nvPr/>
            </p:nvSpPr>
            <p:spPr>
              <a:xfrm>
                <a:off x="4996118" y="3428944"/>
                <a:ext cx="640965" cy="220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35153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ＭＳ Ｐゴシック" pitchFamily="34" charset="-128"/>
                    <a:cs typeface="Arial"/>
                  </a:rPr>
                  <a:t>Domain 1</a:t>
                </a:r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65766157-4D9D-954B-949D-8B69031CA93D}"/>
                </a:ext>
              </a:extLst>
            </p:cNvPr>
            <p:cNvGrpSpPr/>
            <p:nvPr/>
          </p:nvGrpSpPr>
          <p:grpSpPr>
            <a:xfrm>
              <a:off x="9309574" y="5163990"/>
              <a:ext cx="945176" cy="872498"/>
              <a:chOff x="4982968" y="3300330"/>
              <a:chExt cx="640965" cy="591679"/>
            </a:xfrm>
          </p:grpSpPr>
          <p:pic>
            <p:nvPicPr>
              <p:cNvPr id="171" name="Picture 170" descr="cloud">
                <a:extLst>
                  <a:ext uri="{FF2B5EF4-FFF2-40B4-BE49-F238E27FC236}">
                    <a16:creationId xmlns:a16="http://schemas.microsoft.com/office/drawing/2014/main" id="{9E261C07-5ABB-5048-AAEC-35D276A4E14E}"/>
                  </a:ext>
                </a:extLst>
              </p:cNvPr>
              <p:cNvPicPr preferRelativeResize="0">
                <a:picLocks noChangeAspect="1" noChangeArrowheads="1"/>
              </p:cNvPicPr>
              <p:nvPr/>
            </p:nvPicPr>
            <p:blipFill>
              <a:blip r:embed="rId2" cstate="print">
                <a:lum contrast="12000"/>
              </a:blip>
              <a:srcRect/>
              <a:stretch>
                <a:fillRect/>
              </a:stretch>
            </p:blipFill>
            <p:spPr bwMode="auto">
              <a:xfrm>
                <a:off x="5022816" y="3300330"/>
                <a:ext cx="587570" cy="5916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ACB2FC78-610E-1542-A6A6-1C880AC06A59}"/>
                  </a:ext>
                </a:extLst>
              </p:cNvPr>
              <p:cNvSpPr/>
              <p:nvPr/>
            </p:nvSpPr>
            <p:spPr>
              <a:xfrm>
                <a:off x="4982968" y="3431524"/>
                <a:ext cx="640965" cy="220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35153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ＭＳ Ｐゴシック" pitchFamily="34" charset="-128"/>
                    <a:cs typeface="Arial"/>
                  </a:rPr>
                  <a:t>Domain 2</a:t>
                </a:r>
              </a:p>
            </p:txBody>
          </p:sp>
        </p:grpSp>
        <p:pic>
          <p:nvPicPr>
            <p:cNvPr id="129" name="Picture 232">
              <a:extLst>
                <a:ext uri="{FF2B5EF4-FFF2-40B4-BE49-F238E27FC236}">
                  <a16:creationId xmlns:a16="http://schemas.microsoft.com/office/drawing/2014/main" id="{C46C9B5A-5C19-E142-A317-6CA1CD478E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12051" y="4904672"/>
              <a:ext cx="504532" cy="380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0" name="Picture 232">
              <a:extLst>
                <a:ext uri="{FF2B5EF4-FFF2-40B4-BE49-F238E27FC236}">
                  <a16:creationId xmlns:a16="http://schemas.microsoft.com/office/drawing/2014/main" id="{18866954-50E1-F841-B9B7-B402DDA730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329128" y="4904672"/>
              <a:ext cx="504532" cy="380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933249A-1688-8441-9E7C-A83984FC0589}"/>
                </a:ext>
              </a:extLst>
            </p:cNvPr>
            <p:cNvSpPr/>
            <p:nvPr/>
          </p:nvSpPr>
          <p:spPr>
            <a:xfrm>
              <a:off x="8196828" y="3993422"/>
              <a:ext cx="1092350" cy="315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435153"/>
                  </a:solidFill>
                  <a:effectLst/>
                  <a:uLnTx/>
                  <a:uFillTx/>
                  <a:ea typeface="ＭＳ Ｐゴシック" pitchFamily="34" charset="-128"/>
                  <a:cs typeface="Arial"/>
                </a:rPr>
                <a:t>Domain 0</a:t>
              </a:r>
            </a:p>
          </p:txBody>
        </p:sp>
        <p:pic>
          <p:nvPicPr>
            <p:cNvPr id="132" name="Picture 232">
              <a:extLst>
                <a:ext uri="{FF2B5EF4-FFF2-40B4-BE49-F238E27FC236}">
                  <a16:creationId xmlns:a16="http://schemas.microsoft.com/office/drawing/2014/main" id="{EF3DAD8F-B760-A942-8A1A-D66F18FE1D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178561" y="5624556"/>
              <a:ext cx="504532" cy="380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" name="Picture 232">
              <a:extLst>
                <a:ext uri="{FF2B5EF4-FFF2-40B4-BE49-F238E27FC236}">
                  <a16:creationId xmlns:a16="http://schemas.microsoft.com/office/drawing/2014/main" id="{535D07D3-742B-8148-8AF5-9D76582C0B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962060" y="5620751"/>
              <a:ext cx="504532" cy="380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4" name="Picture 2" descr="S:\Docs and Specs\Artwork\New Icons\Kubrick Icons\Cisco_device_generic_1191_256.png">
              <a:extLst>
                <a:ext uri="{FF2B5EF4-FFF2-40B4-BE49-F238E27FC236}">
                  <a16:creationId xmlns:a16="http://schemas.microsoft.com/office/drawing/2014/main" id="{6E789C5B-AE60-6244-8791-2B050787AE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4159" y="2182087"/>
              <a:ext cx="623723" cy="6237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E2FFF3A3-E65F-0547-8D2E-F42C5BFC876F}"/>
                </a:ext>
              </a:extLst>
            </p:cNvPr>
            <p:cNvCxnSpPr/>
            <p:nvPr/>
          </p:nvCxnSpPr>
          <p:spPr>
            <a:xfrm>
              <a:off x="9146066" y="2840964"/>
              <a:ext cx="298205" cy="1261041"/>
            </a:xfrm>
            <a:prstGeom prst="straightConnector1">
              <a:avLst/>
            </a:prstGeom>
            <a:noFill/>
            <a:ln w="12700" cap="flat" cmpd="sng" algn="ctr">
              <a:solidFill>
                <a:srgbClr val="0096D6"/>
              </a:solidFill>
              <a:prstDash val="sysDash"/>
              <a:headEnd type="triangl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249684AE-3B01-094A-BCED-79B889291395}"/>
                </a:ext>
              </a:extLst>
            </p:cNvPr>
            <p:cNvSpPr/>
            <p:nvPr/>
          </p:nvSpPr>
          <p:spPr>
            <a:xfrm>
              <a:off x="9326188" y="3504089"/>
              <a:ext cx="1454574" cy="3152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ea typeface="ＭＳ Ｐゴシック" pitchFamily="34" charset="-128"/>
                  <a:cs typeface="Arial"/>
                </a:rPr>
                <a:t>BGP-LS</a:t>
              </a:r>
            </a:p>
          </p:txBody>
        </p:sp>
        <p:pic>
          <p:nvPicPr>
            <p:cNvPr id="137" name="Picture 232">
              <a:extLst>
                <a:ext uri="{FF2B5EF4-FFF2-40B4-BE49-F238E27FC236}">
                  <a16:creationId xmlns:a16="http://schemas.microsoft.com/office/drawing/2014/main" id="{0249533B-8BCD-5E4D-87EF-8140E6C016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192007" y="4131766"/>
              <a:ext cx="504532" cy="380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74A4E28E-D507-4346-9AEA-E8712A13F10D}"/>
                </a:ext>
              </a:extLst>
            </p:cNvPr>
            <p:cNvCxnSpPr/>
            <p:nvPr/>
          </p:nvCxnSpPr>
          <p:spPr>
            <a:xfrm flipH="1" flipV="1">
              <a:off x="9192007" y="2757051"/>
              <a:ext cx="396577" cy="422670"/>
            </a:xfrm>
            <a:prstGeom prst="line">
              <a:avLst/>
            </a:prstGeom>
            <a:noFill/>
            <a:ln w="12700" cap="flat" cmpd="sng" algn="ctr">
              <a:solidFill>
                <a:srgbClr val="4D4D4D"/>
              </a:solidFill>
              <a:prstDash val="sysDot"/>
              <a:headEnd type="none"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139" name="Rectangle 129">
              <a:extLst>
                <a:ext uri="{FF2B5EF4-FFF2-40B4-BE49-F238E27FC236}">
                  <a16:creationId xmlns:a16="http://schemas.microsoft.com/office/drawing/2014/main" id="{F986AF66-C698-A64D-B7C1-70970EE32D9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580357" y="2574590"/>
              <a:ext cx="911483" cy="605127"/>
            </a:xfrm>
            <a:prstGeom prst="rect">
              <a:avLst/>
            </a:prstGeom>
            <a:solidFill>
              <a:srgbClr val="0096D6">
                <a:alpha val="30196"/>
              </a:srgbClr>
            </a:solidFill>
            <a:ln w="12700">
              <a:solidFill>
                <a:srgbClr val="0096D6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145152" tIns="72576" rIns="145152" bIns="72576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ＭＳ Ｐゴシック" pitchFamily="34" charset="-128"/>
                <a:cs typeface="Arial"/>
              </a:endParaRPr>
            </a:p>
          </p:txBody>
        </p:sp>
        <p:sp>
          <p:nvSpPr>
            <p:cNvPr id="140" name="Line 132">
              <a:extLst>
                <a:ext uri="{FF2B5EF4-FFF2-40B4-BE49-F238E27FC236}">
                  <a16:creationId xmlns:a16="http://schemas.microsoft.com/office/drawing/2014/main" id="{332C422F-C78E-0E4E-BAEF-8F443B26646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0123314" y="2757051"/>
              <a:ext cx="0" cy="267007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/>
              <a:tailEnd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ＭＳ Ｐゴシック" pitchFamily="34" charset="-128"/>
                <a:cs typeface="Arial"/>
              </a:endParaRPr>
            </a:p>
          </p:txBody>
        </p:sp>
        <p:sp>
          <p:nvSpPr>
            <p:cNvPr id="141" name="Line 138">
              <a:extLst>
                <a:ext uri="{FF2B5EF4-FFF2-40B4-BE49-F238E27FC236}">
                  <a16:creationId xmlns:a16="http://schemas.microsoft.com/office/drawing/2014/main" id="{8B871BE6-C6E3-0F4B-A524-702349DFD2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131547" y="2757051"/>
              <a:ext cx="219887" cy="130095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/>
              <a:tailEnd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ＭＳ Ｐゴシック" pitchFamily="34" charset="-128"/>
                <a:cs typeface="Arial"/>
              </a:endParaRPr>
            </a:p>
          </p:txBody>
        </p:sp>
        <p:sp>
          <p:nvSpPr>
            <p:cNvPr id="142" name="Line 139">
              <a:extLst>
                <a:ext uri="{FF2B5EF4-FFF2-40B4-BE49-F238E27FC236}">
                  <a16:creationId xmlns:a16="http://schemas.microsoft.com/office/drawing/2014/main" id="{5C1E478E-EFA2-624A-A1E7-A2F076D598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123314" y="2878424"/>
              <a:ext cx="228120" cy="155917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/>
              <a:tailEnd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ＭＳ Ｐゴシック" pitchFamily="34" charset="-128"/>
                <a:cs typeface="Arial"/>
              </a:endParaRPr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55C8E88C-2422-4048-BA88-BDB35F041DD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10293734" y="2828391"/>
              <a:ext cx="115402" cy="115390"/>
            </a:xfrm>
            <a:prstGeom prst="ellipse">
              <a:avLst/>
            </a:prstGeom>
            <a:solidFill>
              <a:srgbClr val="0183B7"/>
            </a:solidFill>
            <a:ln w="12700">
              <a:solidFill>
                <a:srgbClr val="FFFFFF"/>
              </a:solidFill>
              <a:round/>
              <a:headEnd/>
              <a:tailEnd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ＭＳ Ｐゴシック" pitchFamily="34" charset="-128"/>
                <a:cs typeface="Arial"/>
              </a:endParaRPr>
            </a:p>
          </p:txBody>
        </p:sp>
        <p:sp>
          <p:nvSpPr>
            <p:cNvPr id="144" name="Line 139">
              <a:extLst>
                <a:ext uri="{FF2B5EF4-FFF2-40B4-BE49-F238E27FC236}">
                  <a16:creationId xmlns:a16="http://schemas.microsoft.com/office/drawing/2014/main" id="{489149C0-9E43-B943-AE38-9CC256E957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112471" y="2762302"/>
              <a:ext cx="228118" cy="272038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/>
              <a:tailEnd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ＭＳ Ｐゴシック" pitchFamily="34" charset="-128"/>
                <a:cs typeface="Arial"/>
              </a:endParaRPr>
            </a:p>
          </p:txBody>
        </p:sp>
        <p:sp>
          <p:nvSpPr>
            <p:cNvPr id="145" name="Line 138">
              <a:extLst>
                <a:ext uri="{FF2B5EF4-FFF2-40B4-BE49-F238E27FC236}">
                  <a16:creationId xmlns:a16="http://schemas.microsoft.com/office/drawing/2014/main" id="{AC4765FB-1AE6-1A4D-BAD7-7D1A312F29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96476" y="2736760"/>
              <a:ext cx="254958" cy="297579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/>
              <a:tailEnd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ＭＳ Ｐゴシック" pitchFamily="34" charset="-128"/>
                <a:cs typeface="Arial"/>
              </a:endParaRPr>
            </a:p>
          </p:txBody>
        </p:sp>
        <p:sp>
          <p:nvSpPr>
            <p:cNvPr id="146" name="Line 134">
              <a:extLst>
                <a:ext uri="{FF2B5EF4-FFF2-40B4-BE49-F238E27FC236}">
                  <a16:creationId xmlns:a16="http://schemas.microsoft.com/office/drawing/2014/main" id="{22F3E557-D280-3E47-8F01-03F847C1C52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9759174" y="3038350"/>
              <a:ext cx="581415" cy="0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/>
              <a:tailEnd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ＭＳ Ｐゴシック" pitchFamily="34" charset="-128"/>
                <a:cs typeface="Arial"/>
              </a:endParaRPr>
            </a:p>
          </p:txBody>
        </p:sp>
        <p:sp>
          <p:nvSpPr>
            <p:cNvPr id="147" name="Line 135">
              <a:extLst>
                <a:ext uri="{FF2B5EF4-FFF2-40B4-BE49-F238E27FC236}">
                  <a16:creationId xmlns:a16="http://schemas.microsoft.com/office/drawing/2014/main" id="{3FBC7DFA-0452-7044-9849-C8CD786435C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9701473" y="2737421"/>
              <a:ext cx="646788" cy="0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/>
              <a:tailEnd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ＭＳ Ｐゴシック" pitchFamily="34" charset="-128"/>
                <a:cs typeface="Arial"/>
              </a:endParaRPr>
            </a:p>
          </p:txBody>
        </p:sp>
        <p:sp>
          <p:nvSpPr>
            <p:cNvPr id="148" name="Oval 136">
              <a:extLst>
                <a:ext uri="{FF2B5EF4-FFF2-40B4-BE49-F238E27FC236}">
                  <a16:creationId xmlns:a16="http://schemas.microsoft.com/office/drawing/2014/main" id="{32E0601C-8AC3-3C4C-933D-58864CE7622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072769" y="2702838"/>
              <a:ext cx="115402" cy="115390"/>
            </a:xfrm>
            <a:prstGeom prst="ellipse">
              <a:avLst/>
            </a:prstGeom>
            <a:solidFill>
              <a:srgbClr val="0183B7"/>
            </a:solidFill>
            <a:ln w="12700">
              <a:solidFill>
                <a:srgbClr val="FFFFFF"/>
              </a:solidFill>
              <a:round/>
              <a:headEnd/>
              <a:tailEnd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ＭＳ Ｐゴシック" pitchFamily="34" charset="-128"/>
                <a:cs typeface="Arial"/>
              </a:endParaRPr>
            </a:p>
          </p:txBody>
        </p:sp>
        <p:sp>
          <p:nvSpPr>
            <p:cNvPr id="149" name="Oval 137">
              <a:extLst>
                <a:ext uri="{FF2B5EF4-FFF2-40B4-BE49-F238E27FC236}">
                  <a16:creationId xmlns:a16="http://schemas.microsoft.com/office/drawing/2014/main" id="{65E816EB-8A43-FD49-8712-334D679EF8C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072769" y="2950833"/>
              <a:ext cx="115402" cy="114048"/>
            </a:xfrm>
            <a:prstGeom prst="ellipse">
              <a:avLst/>
            </a:prstGeom>
            <a:solidFill>
              <a:srgbClr val="0183B7"/>
            </a:solidFill>
            <a:ln w="12700">
              <a:solidFill>
                <a:srgbClr val="FFFFFF"/>
              </a:solidFill>
              <a:round/>
              <a:headEnd/>
              <a:tailEnd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ＭＳ Ｐゴシック" pitchFamily="34" charset="-128"/>
                <a:cs typeface="Arial"/>
              </a:endParaRPr>
            </a:p>
          </p:txBody>
        </p:sp>
        <p:sp>
          <p:nvSpPr>
            <p:cNvPr id="150" name="Line 132">
              <a:extLst>
                <a:ext uri="{FF2B5EF4-FFF2-40B4-BE49-F238E27FC236}">
                  <a16:creationId xmlns:a16="http://schemas.microsoft.com/office/drawing/2014/main" id="{3D195957-2F0C-1F43-AD4F-494EB804206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9929592" y="2731611"/>
              <a:ext cx="0" cy="282858"/>
            </a:xfrm>
            <a:prstGeom prst="line">
              <a:avLst/>
            </a:prstGeom>
            <a:solidFill>
              <a:srgbClr val="0183B7"/>
            </a:solidFill>
            <a:ln w="12700">
              <a:solidFill>
                <a:srgbClr val="C00000"/>
              </a:solidFill>
              <a:round/>
              <a:headEnd/>
              <a:tailEnd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ＭＳ Ｐゴシック" pitchFamily="34" charset="-128"/>
                <a:cs typeface="Arial"/>
              </a:endParaRPr>
            </a:p>
          </p:txBody>
        </p:sp>
        <p:sp>
          <p:nvSpPr>
            <p:cNvPr id="151" name="Line 138">
              <a:extLst>
                <a:ext uri="{FF2B5EF4-FFF2-40B4-BE49-F238E27FC236}">
                  <a16:creationId xmlns:a16="http://schemas.microsoft.com/office/drawing/2014/main" id="{8F9949F3-D10A-FE47-A509-311F91077B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01473" y="2737297"/>
              <a:ext cx="237513" cy="135743"/>
            </a:xfrm>
            <a:prstGeom prst="line">
              <a:avLst/>
            </a:prstGeom>
            <a:solidFill>
              <a:srgbClr val="0183B7"/>
            </a:solidFill>
            <a:ln w="12700">
              <a:solidFill>
                <a:srgbClr val="C00000"/>
              </a:solidFill>
              <a:round/>
              <a:headEnd/>
              <a:tailEnd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ＭＳ Ｐゴシック" pitchFamily="34" charset="-128"/>
                <a:cs typeface="Arial"/>
              </a:endParaRPr>
            </a:p>
          </p:txBody>
        </p:sp>
        <p:sp>
          <p:nvSpPr>
            <p:cNvPr id="152" name="Line 139">
              <a:extLst>
                <a:ext uri="{FF2B5EF4-FFF2-40B4-BE49-F238E27FC236}">
                  <a16:creationId xmlns:a16="http://schemas.microsoft.com/office/drawing/2014/main" id="{068AA803-82DD-F74D-83E4-2A52C5F2FF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01473" y="2863801"/>
              <a:ext cx="228120" cy="165173"/>
            </a:xfrm>
            <a:prstGeom prst="line">
              <a:avLst/>
            </a:prstGeom>
            <a:solidFill>
              <a:srgbClr val="0183B7"/>
            </a:solidFill>
            <a:ln w="12700">
              <a:solidFill>
                <a:srgbClr val="C00000"/>
              </a:solidFill>
              <a:round/>
              <a:headEnd/>
              <a:tailEnd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ＭＳ Ｐゴシック" pitchFamily="34" charset="-128"/>
                <a:cs typeface="Arial"/>
              </a:endParaRPr>
            </a:p>
          </p:txBody>
        </p:sp>
        <p:sp>
          <p:nvSpPr>
            <p:cNvPr id="153" name="Line 139">
              <a:extLst>
                <a:ext uri="{FF2B5EF4-FFF2-40B4-BE49-F238E27FC236}">
                  <a16:creationId xmlns:a16="http://schemas.microsoft.com/office/drawing/2014/main" id="{3E4723D4-10FB-3F46-94DC-C4E259FB1E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12318" y="2740786"/>
              <a:ext cx="228118" cy="288187"/>
            </a:xfrm>
            <a:prstGeom prst="line">
              <a:avLst/>
            </a:prstGeom>
            <a:solidFill>
              <a:srgbClr val="0183B7"/>
            </a:solidFill>
            <a:ln w="12700">
              <a:solidFill>
                <a:srgbClr val="C00000"/>
              </a:solidFill>
              <a:round/>
              <a:headEnd/>
              <a:tailEnd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ＭＳ Ｐゴシック" pitchFamily="34" charset="-128"/>
                <a:cs typeface="Arial"/>
              </a:endParaRPr>
            </a:p>
          </p:txBody>
        </p:sp>
        <p:sp>
          <p:nvSpPr>
            <p:cNvPr id="154" name="Oval 142">
              <a:extLst>
                <a:ext uri="{FF2B5EF4-FFF2-40B4-BE49-F238E27FC236}">
                  <a16:creationId xmlns:a16="http://schemas.microsoft.com/office/drawing/2014/main" id="{2002D2D0-E7DA-9C40-8752-C83F058F180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47800" y="2986758"/>
              <a:ext cx="115402" cy="122241"/>
            </a:xfrm>
            <a:prstGeom prst="ellipse">
              <a:avLst/>
            </a:prstGeom>
            <a:solidFill>
              <a:srgbClr val="0183B7"/>
            </a:solidFill>
            <a:ln w="12700">
              <a:solidFill>
                <a:srgbClr val="FFFFFF"/>
              </a:solidFill>
              <a:round/>
              <a:headEnd/>
              <a:tailEnd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ＭＳ Ｐゴシック" pitchFamily="34" charset="-128"/>
                <a:cs typeface="Arial"/>
              </a:endParaRPr>
            </a:p>
          </p:txBody>
        </p:sp>
        <p:sp>
          <p:nvSpPr>
            <p:cNvPr id="155" name="Line 138">
              <a:extLst>
                <a:ext uri="{FF2B5EF4-FFF2-40B4-BE49-F238E27FC236}">
                  <a16:creationId xmlns:a16="http://schemas.microsoft.com/office/drawing/2014/main" id="{40CDB479-D053-7E42-9884-D3A89A8CE0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705498" y="2735362"/>
              <a:ext cx="250932" cy="293610"/>
            </a:xfrm>
            <a:prstGeom prst="line">
              <a:avLst/>
            </a:prstGeom>
            <a:solidFill>
              <a:srgbClr val="0183B7"/>
            </a:solidFill>
            <a:ln w="12700">
              <a:solidFill>
                <a:srgbClr val="C00000"/>
              </a:solidFill>
              <a:round/>
              <a:headEnd/>
              <a:tailEnd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ＭＳ Ｐゴシック" pitchFamily="34" charset="-128"/>
                <a:cs typeface="Arial"/>
              </a:endParaRPr>
            </a:p>
          </p:txBody>
        </p:sp>
        <p:sp>
          <p:nvSpPr>
            <p:cNvPr id="156" name="Oval 142">
              <a:extLst>
                <a:ext uri="{FF2B5EF4-FFF2-40B4-BE49-F238E27FC236}">
                  <a16:creationId xmlns:a16="http://schemas.microsoft.com/office/drawing/2014/main" id="{72CF22BB-BC78-6E48-A89C-DDA69E6A4DC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47800" y="2650497"/>
              <a:ext cx="115402" cy="122241"/>
            </a:xfrm>
            <a:prstGeom prst="ellipse">
              <a:avLst/>
            </a:prstGeom>
            <a:solidFill>
              <a:srgbClr val="0183B7"/>
            </a:solidFill>
            <a:ln w="12700">
              <a:solidFill>
                <a:srgbClr val="FFFFFF"/>
              </a:solidFill>
              <a:round/>
              <a:headEnd/>
              <a:tailEnd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ＭＳ Ｐゴシック" pitchFamily="34" charset="-128"/>
                <a:cs typeface="Arial"/>
              </a:endParaRPr>
            </a:p>
          </p:txBody>
        </p:sp>
        <p:sp>
          <p:nvSpPr>
            <p:cNvPr id="157" name="Oval 142">
              <a:extLst>
                <a:ext uri="{FF2B5EF4-FFF2-40B4-BE49-F238E27FC236}">
                  <a16:creationId xmlns:a16="http://schemas.microsoft.com/office/drawing/2014/main" id="{81CB98CD-5A51-D24D-9F3E-BBB2856E5EF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10289707" y="2993607"/>
              <a:ext cx="112680" cy="115390"/>
            </a:xfrm>
            <a:prstGeom prst="ellipse">
              <a:avLst/>
            </a:prstGeom>
            <a:solidFill>
              <a:srgbClr val="0183B7"/>
            </a:solidFill>
            <a:ln w="12700">
              <a:solidFill>
                <a:srgbClr val="FFFFFF"/>
              </a:solidFill>
              <a:round/>
              <a:headEnd/>
              <a:tailEnd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ＭＳ Ｐゴシック" pitchFamily="34" charset="-128"/>
                <a:cs typeface="Arial"/>
              </a:endParaRPr>
            </a:p>
          </p:txBody>
        </p:sp>
        <p:sp>
          <p:nvSpPr>
            <p:cNvPr id="158" name="Oval 142">
              <a:extLst>
                <a:ext uri="{FF2B5EF4-FFF2-40B4-BE49-F238E27FC236}">
                  <a16:creationId xmlns:a16="http://schemas.microsoft.com/office/drawing/2014/main" id="{CD36CC9D-D1C2-7047-92C2-7D55484027B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10289707" y="2660706"/>
              <a:ext cx="112680" cy="115390"/>
            </a:xfrm>
            <a:prstGeom prst="ellipse">
              <a:avLst/>
            </a:prstGeom>
            <a:solidFill>
              <a:srgbClr val="0183B7"/>
            </a:solidFill>
            <a:ln w="12700">
              <a:solidFill>
                <a:srgbClr val="FFFFFF"/>
              </a:solidFill>
              <a:round/>
              <a:headEnd/>
              <a:tailEnd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ＭＳ Ｐゴシック" pitchFamily="34" charset="-128"/>
                <a:cs typeface="Arial"/>
              </a:endParaRPr>
            </a:p>
          </p:txBody>
        </p:sp>
        <p:sp>
          <p:nvSpPr>
            <p:cNvPr id="159" name="Oval 140">
              <a:extLst>
                <a:ext uri="{FF2B5EF4-FFF2-40B4-BE49-F238E27FC236}">
                  <a16:creationId xmlns:a16="http://schemas.microsoft.com/office/drawing/2014/main" id="{196C26FE-C9B9-5440-B53A-05C7E18676B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875919" y="2702838"/>
              <a:ext cx="115402" cy="115390"/>
            </a:xfrm>
            <a:prstGeom prst="ellipse">
              <a:avLst/>
            </a:prstGeom>
            <a:solidFill>
              <a:srgbClr val="0183B7"/>
            </a:solidFill>
            <a:ln w="12700">
              <a:solidFill>
                <a:srgbClr val="FFFFFF"/>
              </a:solidFill>
              <a:round/>
              <a:headEnd/>
              <a:tailEnd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ＭＳ Ｐゴシック" pitchFamily="34" charset="-128"/>
                <a:cs typeface="Arial"/>
              </a:endParaRPr>
            </a:p>
          </p:txBody>
        </p:sp>
        <p:sp>
          <p:nvSpPr>
            <p:cNvPr id="160" name="Oval 141">
              <a:extLst>
                <a:ext uri="{FF2B5EF4-FFF2-40B4-BE49-F238E27FC236}">
                  <a16:creationId xmlns:a16="http://schemas.microsoft.com/office/drawing/2014/main" id="{4DE36A4C-521A-1045-BB63-5ECCC851609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875919" y="2950833"/>
              <a:ext cx="115402" cy="114048"/>
            </a:xfrm>
            <a:prstGeom prst="ellipse">
              <a:avLst/>
            </a:prstGeom>
            <a:solidFill>
              <a:srgbClr val="0183B7"/>
            </a:solidFill>
            <a:ln w="12700">
              <a:solidFill>
                <a:srgbClr val="FFFFFF"/>
              </a:solidFill>
              <a:round/>
              <a:headEnd/>
              <a:tailEnd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ＭＳ Ｐゴシック" pitchFamily="34" charset="-128"/>
                <a:cs typeface="Arial"/>
              </a:endParaRPr>
            </a:p>
          </p:txBody>
        </p:sp>
        <p:sp>
          <p:nvSpPr>
            <p:cNvPr id="161" name="Oval 142">
              <a:extLst>
                <a:ext uri="{FF2B5EF4-FFF2-40B4-BE49-F238E27FC236}">
                  <a16:creationId xmlns:a16="http://schemas.microsoft.com/office/drawing/2014/main" id="{6D0768DC-5F9E-DF43-8802-1EB5F905754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9643432" y="2820225"/>
              <a:ext cx="115402" cy="115390"/>
            </a:xfrm>
            <a:prstGeom prst="ellipse">
              <a:avLst/>
            </a:prstGeom>
            <a:solidFill>
              <a:srgbClr val="0183B7"/>
            </a:solidFill>
            <a:ln w="12700">
              <a:solidFill>
                <a:srgbClr val="FFFFFF"/>
              </a:solidFill>
              <a:round/>
              <a:headEnd/>
              <a:tailEnd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ＭＳ Ｐゴシック" pitchFamily="34" charset="-128"/>
                <a:cs typeface="Arial"/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E8AA75A8-DC54-A84F-B225-AE2D75AACFF7}"/>
                </a:ext>
              </a:extLst>
            </p:cNvPr>
            <p:cNvSpPr/>
            <p:nvPr/>
          </p:nvSpPr>
          <p:spPr>
            <a:xfrm>
              <a:off x="10545286" y="2655068"/>
              <a:ext cx="597678" cy="350312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ＭＳ Ｐゴシック" pitchFamily="34" charset="-128"/>
                  <a:cs typeface="Arial"/>
                </a:rPr>
                <a:t>TED</a:t>
              </a:r>
            </a:p>
          </p:txBody>
        </p:sp>
        <p:sp>
          <p:nvSpPr>
            <p:cNvPr id="163" name="Oval 140">
              <a:extLst>
                <a:ext uri="{FF2B5EF4-FFF2-40B4-BE49-F238E27FC236}">
                  <a16:creationId xmlns:a16="http://schemas.microsoft.com/office/drawing/2014/main" id="{23F7BDF9-13A1-934A-952B-4188CAA235C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756271" y="2606929"/>
              <a:ext cx="115402" cy="115390"/>
            </a:xfrm>
            <a:prstGeom prst="ellipse">
              <a:avLst/>
            </a:prstGeom>
            <a:solidFill>
              <a:srgbClr val="8BA223"/>
            </a:solidFill>
            <a:ln w="12700">
              <a:solidFill>
                <a:srgbClr val="FFFFFF"/>
              </a:solidFill>
              <a:round/>
              <a:headEnd/>
              <a:tailEnd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ＭＳ Ｐゴシック" pitchFamily="34" charset="-128"/>
                <a:cs typeface="Arial"/>
              </a:endParaRPr>
            </a:p>
          </p:txBody>
        </p: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AAEDC67D-1F69-D841-A67B-767F66352DB4}"/>
                </a:ext>
              </a:extLst>
            </p:cNvPr>
            <p:cNvCxnSpPr/>
            <p:nvPr/>
          </p:nvCxnSpPr>
          <p:spPr>
            <a:xfrm flipH="1" flipV="1">
              <a:off x="9170044" y="2250383"/>
              <a:ext cx="418540" cy="316585"/>
            </a:xfrm>
            <a:prstGeom prst="line">
              <a:avLst/>
            </a:prstGeom>
            <a:noFill/>
            <a:ln w="12700" cap="flat" cmpd="sng" algn="ctr">
              <a:solidFill>
                <a:srgbClr val="4D4D4D"/>
              </a:solidFill>
              <a:prstDash val="sysDot"/>
              <a:headEnd type="none"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</p:cxnSp>
        <p:pic>
          <p:nvPicPr>
            <p:cNvPr id="165" name="Picture 2" descr="S:\Docs and Specs\Artwork\New Icons\Kubrick Icons\database_1034_256.png">
              <a:extLst>
                <a:ext uri="{FF2B5EF4-FFF2-40B4-BE49-F238E27FC236}">
                  <a16:creationId xmlns:a16="http://schemas.microsoft.com/office/drawing/2014/main" id="{4716740C-11EB-F648-8A63-4281DBAA58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2553" y="2469339"/>
              <a:ext cx="459348" cy="500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6" name="Arc 165">
              <a:extLst>
                <a:ext uri="{FF2B5EF4-FFF2-40B4-BE49-F238E27FC236}">
                  <a16:creationId xmlns:a16="http://schemas.microsoft.com/office/drawing/2014/main" id="{87FCF921-A7A8-D342-AB2E-62063CE52CFB}"/>
                </a:ext>
              </a:extLst>
            </p:cNvPr>
            <p:cNvSpPr/>
            <p:nvPr/>
          </p:nvSpPr>
          <p:spPr>
            <a:xfrm rot="19806378" flipH="1" flipV="1">
              <a:off x="8173450" y="4544322"/>
              <a:ext cx="1144771" cy="241684"/>
            </a:xfrm>
            <a:prstGeom prst="arc">
              <a:avLst>
                <a:gd name="adj1" fmla="val 11176597"/>
                <a:gd name="adj2" fmla="val 21268441"/>
              </a:avLst>
            </a:prstGeom>
            <a:noFill/>
            <a:ln w="12700" cap="flat" cmpd="sng" algn="ctr">
              <a:solidFill>
                <a:srgbClr val="0096D6"/>
              </a:solidFill>
              <a:prstDash val="sysDash"/>
              <a:headEnd type="triangl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endParaRPr>
            </a:p>
          </p:txBody>
        </p:sp>
        <p:sp>
          <p:nvSpPr>
            <p:cNvPr id="167" name="Arc 166">
              <a:extLst>
                <a:ext uri="{FF2B5EF4-FFF2-40B4-BE49-F238E27FC236}">
                  <a16:creationId xmlns:a16="http://schemas.microsoft.com/office/drawing/2014/main" id="{009D042D-2A36-1A48-B90A-C9248A764E9A}"/>
                </a:ext>
              </a:extLst>
            </p:cNvPr>
            <p:cNvSpPr/>
            <p:nvPr/>
          </p:nvSpPr>
          <p:spPr>
            <a:xfrm rot="15639662" flipH="1">
              <a:off x="9097184" y="4633921"/>
              <a:ext cx="497435" cy="224112"/>
            </a:xfrm>
            <a:prstGeom prst="arc">
              <a:avLst>
                <a:gd name="adj1" fmla="val 11176597"/>
                <a:gd name="adj2" fmla="val 21268441"/>
              </a:avLst>
            </a:prstGeom>
            <a:noFill/>
            <a:ln w="12700" cap="flat" cmpd="sng" algn="ctr">
              <a:solidFill>
                <a:srgbClr val="0096D6"/>
              </a:solidFill>
              <a:prstDash val="sysDash"/>
              <a:headEnd type="triangl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842F4D48-5419-864B-A905-0A6ED05BB9B6}"/>
                </a:ext>
              </a:extLst>
            </p:cNvPr>
            <p:cNvSpPr/>
            <p:nvPr/>
          </p:nvSpPr>
          <p:spPr>
            <a:xfrm>
              <a:off x="7908509" y="4526664"/>
              <a:ext cx="905463" cy="315280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ea typeface="ＭＳ Ｐゴシック" pitchFamily="34" charset="-128"/>
                  <a:cs typeface="Arial"/>
                </a:rPr>
                <a:t>BGP-LS</a:t>
              </a: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67FD4008-1444-B545-BA13-D022A23E8617}"/>
                </a:ext>
              </a:extLst>
            </p:cNvPr>
            <p:cNvSpPr/>
            <p:nvPr/>
          </p:nvSpPr>
          <p:spPr>
            <a:xfrm>
              <a:off x="9298167" y="4584230"/>
              <a:ext cx="833380" cy="315280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ea typeface="ＭＳ Ｐゴシック" pitchFamily="34" charset="-128"/>
                  <a:cs typeface="Arial"/>
                </a:rPr>
                <a:t>BGP-LS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FDDEBE96-A514-1449-8867-67E8175EF785}"/>
                </a:ext>
              </a:extLst>
            </p:cNvPr>
            <p:cNvSpPr/>
            <p:nvPr/>
          </p:nvSpPr>
          <p:spPr>
            <a:xfrm>
              <a:off x="9738145" y="4059156"/>
              <a:ext cx="333216" cy="325390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ＭＳ Ｐゴシック" pitchFamily="34" charset="-128"/>
                  <a:cs typeface="Arial"/>
                </a:rPr>
                <a:t>RR</a:t>
              </a:r>
            </a:p>
          </p:txBody>
        </p:sp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A0E82A5-C93A-6A4F-B9C2-BB8E8223E757}"/>
              </a:ext>
            </a:extLst>
          </p:cNvPr>
          <p:cNvSpPr txBox="1"/>
          <p:nvPr/>
        </p:nvSpPr>
        <p:spPr>
          <a:xfrm>
            <a:off x="8017174" y="1532332"/>
            <a:ext cx="159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435153"/>
                </a:solidFill>
                <a:latin typeface="+mj-lt"/>
              </a:rPr>
              <a:t>SR-PCE</a:t>
            </a:r>
          </a:p>
        </p:txBody>
      </p:sp>
    </p:spTree>
    <p:extLst>
      <p:ext uri="{BB962C8B-B14F-4D97-AF65-F5344CB8AC3E}">
        <p14:creationId xmlns:p14="http://schemas.microsoft.com/office/powerpoint/2010/main" val="1650308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E135C-227C-C44F-B298-884831F1D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203A0-2E73-844E-BF7A-658A4ECBA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Todays Challenges</a:t>
            </a:r>
          </a:p>
          <a:p>
            <a:pPr>
              <a:lnSpc>
                <a:spcPct val="120000"/>
              </a:lnSpc>
            </a:pPr>
            <a:r>
              <a:rPr lang="en-US" dirty="0"/>
              <a:t>Segment Routing overview &amp; building blocks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Prefix SID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Adjacency SID</a:t>
            </a:r>
          </a:p>
          <a:p>
            <a:pPr>
              <a:lnSpc>
                <a:spcPct val="120000"/>
              </a:lnSpc>
            </a:pPr>
            <a:r>
              <a:rPr lang="en-US" dirty="0"/>
              <a:t>Topology Independent LFA (aka: Ti-LFA)</a:t>
            </a:r>
          </a:p>
          <a:p>
            <a:pPr>
              <a:lnSpc>
                <a:spcPct val="120000"/>
              </a:lnSpc>
            </a:pPr>
            <a:r>
              <a:rPr lang="en-US" dirty="0"/>
              <a:t>Segment Routing Traffic Engineering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PCE Controller</a:t>
            </a:r>
          </a:p>
          <a:p>
            <a:pPr>
              <a:lnSpc>
                <a:spcPct val="120000"/>
              </a:lnSpc>
            </a:pPr>
            <a:r>
              <a:rPr lang="en-US" dirty="0"/>
              <a:t>Use Cases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FlexAlgo, SDWAN over SR, Disjointness with SR-PCE, and Inter-AS with BGP Peering SID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BDF0F6-371F-6F47-838E-B4E26B70431B}"/>
              </a:ext>
            </a:extLst>
          </p:cNvPr>
          <p:cNvCxnSpPr/>
          <p:nvPr/>
        </p:nvCxnSpPr>
        <p:spPr>
          <a:xfrm>
            <a:off x="941832" y="1325880"/>
            <a:ext cx="101724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114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6A4A2-C7F1-E74A-94FD-01B730B75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8528"/>
            <a:ext cx="8598408" cy="306323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Some Use Cases with SR:</a:t>
            </a:r>
            <a:br>
              <a:rPr lang="en-US" dirty="0"/>
            </a:br>
            <a:r>
              <a:rPr lang="en-US" sz="3600" dirty="0"/>
              <a:t>- Flexible Algorithm (FlexAlgo)</a:t>
            </a:r>
            <a:br>
              <a:rPr lang="en-US" sz="3600" dirty="0"/>
            </a:br>
            <a:r>
              <a:rPr lang="en-US" sz="3600" dirty="0"/>
              <a:t>- SD-WAN over Segment Routing</a:t>
            </a:r>
            <a:br>
              <a:rPr lang="en-US" sz="3600" dirty="0"/>
            </a:br>
            <a:r>
              <a:rPr lang="en-US" sz="3600" dirty="0"/>
              <a:t>- Disjointness with SR-PCE</a:t>
            </a:r>
            <a:br>
              <a:rPr lang="en-US" sz="3600" dirty="0"/>
            </a:br>
            <a:r>
              <a:rPr lang="en-US" sz="3600" dirty="0"/>
              <a:t>- Inter AS with SR-PCE</a:t>
            </a:r>
          </a:p>
        </p:txBody>
      </p:sp>
    </p:spTree>
    <p:extLst>
      <p:ext uri="{BB962C8B-B14F-4D97-AF65-F5344CB8AC3E}">
        <p14:creationId xmlns:p14="http://schemas.microsoft.com/office/powerpoint/2010/main" val="2851230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483636F-C846-CA43-8591-55115942E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06775"/>
            <a:ext cx="9902952" cy="861774"/>
          </a:xfrm>
        </p:spPr>
        <p:txBody>
          <a:bodyPr>
            <a:normAutofit/>
          </a:bodyPr>
          <a:lstStyle/>
          <a:p>
            <a:r>
              <a:rPr lang="en-US" dirty="0"/>
              <a:t>Multi-Plane Network with FlexAlgo</a:t>
            </a:r>
            <a:endParaRPr lang="en-US" sz="40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34B027-2E6D-3141-927F-0C6DE244CE0C}"/>
              </a:ext>
            </a:extLst>
          </p:cNvPr>
          <p:cNvCxnSpPr/>
          <p:nvPr/>
        </p:nvCxnSpPr>
        <p:spPr>
          <a:xfrm>
            <a:off x="941832" y="1325880"/>
            <a:ext cx="101724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F3E0131-72CA-FD4E-B75F-75C2CB7AE4A9}"/>
              </a:ext>
            </a:extLst>
          </p:cNvPr>
          <p:cNvCxnSpPr>
            <a:stCxn id="25" idx="2"/>
            <a:endCxn id="29" idx="6"/>
          </p:cNvCxnSpPr>
          <p:nvPr/>
        </p:nvCxnSpPr>
        <p:spPr>
          <a:xfrm flipH="1">
            <a:off x="4620536" y="2014795"/>
            <a:ext cx="2235312" cy="0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19809D1-4645-6A4B-B477-44816B88FFE5}"/>
              </a:ext>
            </a:extLst>
          </p:cNvPr>
          <p:cNvCxnSpPr>
            <a:stCxn id="31" idx="0"/>
            <a:endCxn id="29" idx="4"/>
          </p:cNvCxnSpPr>
          <p:nvPr/>
        </p:nvCxnSpPr>
        <p:spPr>
          <a:xfrm flipV="1">
            <a:off x="4393321" y="2242009"/>
            <a:ext cx="0" cy="852432"/>
          </a:xfrm>
          <a:prstGeom prst="line">
            <a:avLst/>
          </a:prstGeom>
          <a:noFill/>
          <a:ln w="19050" cap="flat" cmpd="sng" algn="ctr">
            <a:solidFill>
              <a:srgbClr val="58585B"/>
            </a:solidFill>
            <a:prstDash val="soli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676C30-015E-A14E-B672-AF5EC7B40832}"/>
              </a:ext>
            </a:extLst>
          </p:cNvPr>
          <p:cNvCxnSpPr>
            <a:stCxn id="26" idx="2"/>
            <a:endCxn id="31" idx="6"/>
          </p:cNvCxnSpPr>
          <p:nvPr/>
        </p:nvCxnSpPr>
        <p:spPr>
          <a:xfrm flipH="1">
            <a:off x="4620536" y="3313794"/>
            <a:ext cx="2235312" cy="7863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6C8C800-8F9C-B749-8DD9-AEA2729BC0F8}"/>
              </a:ext>
            </a:extLst>
          </p:cNvPr>
          <p:cNvCxnSpPr>
            <a:stCxn id="26" idx="0"/>
            <a:endCxn id="25" idx="4"/>
          </p:cNvCxnSpPr>
          <p:nvPr/>
        </p:nvCxnSpPr>
        <p:spPr>
          <a:xfrm flipV="1">
            <a:off x="7083063" y="2242010"/>
            <a:ext cx="0" cy="844569"/>
          </a:xfrm>
          <a:prstGeom prst="line">
            <a:avLst/>
          </a:prstGeom>
          <a:noFill/>
          <a:ln w="19050" cap="flat" cmpd="sng" algn="ctr">
            <a:solidFill>
              <a:srgbClr val="58585B"/>
            </a:solidFill>
            <a:prstDash val="soli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362948D-6B0C-5F46-B9B6-228F305AC3BA}"/>
              </a:ext>
            </a:extLst>
          </p:cNvPr>
          <p:cNvCxnSpPr>
            <a:stCxn id="27" idx="2"/>
            <a:endCxn id="30" idx="6"/>
          </p:cNvCxnSpPr>
          <p:nvPr/>
        </p:nvCxnSpPr>
        <p:spPr>
          <a:xfrm flipH="1" flipV="1">
            <a:off x="5353043" y="2557884"/>
            <a:ext cx="2235311" cy="19168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3658CD0-5D1F-A149-AF4D-9ECAF55CF45D}"/>
              </a:ext>
            </a:extLst>
          </p:cNvPr>
          <p:cNvCxnSpPr>
            <a:stCxn id="23" idx="2"/>
            <a:endCxn id="28" idx="6"/>
          </p:cNvCxnSpPr>
          <p:nvPr/>
        </p:nvCxnSpPr>
        <p:spPr>
          <a:xfrm flipH="1">
            <a:off x="5353043" y="3868668"/>
            <a:ext cx="2235309" cy="3923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88A1DDD-BD14-A145-BAB8-81391D8DFAB8}"/>
              </a:ext>
            </a:extLst>
          </p:cNvPr>
          <p:cNvCxnSpPr>
            <a:stCxn id="23" idx="0"/>
            <a:endCxn id="27" idx="4"/>
          </p:cNvCxnSpPr>
          <p:nvPr/>
        </p:nvCxnSpPr>
        <p:spPr>
          <a:xfrm flipV="1">
            <a:off x="7815568" y="2804267"/>
            <a:ext cx="1" cy="837187"/>
          </a:xfrm>
          <a:prstGeom prst="line">
            <a:avLst/>
          </a:prstGeom>
          <a:noFill/>
          <a:ln w="19050" cap="flat" cmpd="sng" algn="ctr">
            <a:solidFill>
              <a:srgbClr val="58585B"/>
            </a:solidFill>
            <a:prstDash val="soli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297D58-1828-3C40-9D1C-684909BD9929}"/>
              </a:ext>
            </a:extLst>
          </p:cNvPr>
          <p:cNvCxnSpPr>
            <a:stCxn id="28" idx="0"/>
            <a:endCxn id="30" idx="4"/>
          </p:cNvCxnSpPr>
          <p:nvPr/>
        </p:nvCxnSpPr>
        <p:spPr>
          <a:xfrm flipV="1">
            <a:off x="5125828" y="2785099"/>
            <a:ext cx="0" cy="860277"/>
          </a:xfrm>
          <a:prstGeom prst="line">
            <a:avLst/>
          </a:prstGeom>
          <a:noFill/>
          <a:ln w="19050" cap="flat" cmpd="sng" algn="ctr">
            <a:solidFill>
              <a:srgbClr val="58585B"/>
            </a:solidFill>
            <a:prstDash val="soli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BBDA8B-FBBF-ED4D-AB2C-EC675CEC5257}"/>
              </a:ext>
            </a:extLst>
          </p:cNvPr>
          <p:cNvCxnSpPr>
            <a:stCxn id="27" idx="1"/>
            <a:endCxn id="25" idx="5"/>
          </p:cNvCxnSpPr>
          <p:nvPr/>
        </p:nvCxnSpPr>
        <p:spPr>
          <a:xfrm flipH="1" flipV="1">
            <a:off x="7243729" y="2175461"/>
            <a:ext cx="411175" cy="240927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165464D-F404-C546-BFAB-A1B4508F864E}"/>
              </a:ext>
            </a:extLst>
          </p:cNvPr>
          <p:cNvCxnSpPr>
            <a:stCxn id="30" idx="1"/>
            <a:endCxn id="29" idx="5"/>
          </p:cNvCxnSpPr>
          <p:nvPr/>
        </p:nvCxnSpPr>
        <p:spPr>
          <a:xfrm flipH="1" flipV="1">
            <a:off x="4553987" y="2175461"/>
            <a:ext cx="411176" cy="221759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231BB5C-86BA-0348-8C72-02119528CAD4}"/>
              </a:ext>
            </a:extLst>
          </p:cNvPr>
          <p:cNvCxnSpPr>
            <a:stCxn id="28" idx="1"/>
            <a:endCxn id="31" idx="5"/>
          </p:cNvCxnSpPr>
          <p:nvPr/>
        </p:nvCxnSpPr>
        <p:spPr>
          <a:xfrm flipH="1" flipV="1">
            <a:off x="4553987" y="3482322"/>
            <a:ext cx="411176" cy="229604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DCE78A1-7DEB-3645-A73B-808DEEB8D9CB}"/>
              </a:ext>
            </a:extLst>
          </p:cNvPr>
          <p:cNvCxnSpPr>
            <a:stCxn id="23" idx="1"/>
            <a:endCxn id="26" idx="5"/>
          </p:cNvCxnSpPr>
          <p:nvPr/>
        </p:nvCxnSpPr>
        <p:spPr>
          <a:xfrm flipH="1" flipV="1">
            <a:off x="7243728" y="3474459"/>
            <a:ext cx="411173" cy="233544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65F9327-2227-F442-AAA3-FB9229A4B3D7}"/>
              </a:ext>
            </a:extLst>
          </p:cNvPr>
          <p:cNvCxnSpPr>
            <a:stCxn id="32" idx="1"/>
            <a:endCxn id="27" idx="6"/>
          </p:cNvCxnSpPr>
          <p:nvPr/>
        </p:nvCxnSpPr>
        <p:spPr>
          <a:xfrm flipH="1" flipV="1">
            <a:off x="8042783" y="2577053"/>
            <a:ext cx="554720" cy="485143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CE35A4-F40C-EC42-904B-5AEFBA39008A}"/>
              </a:ext>
            </a:extLst>
          </p:cNvPr>
          <p:cNvCxnSpPr>
            <a:stCxn id="32" idx="3"/>
            <a:endCxn id="23" idx="6"/>
          </p:cNvCxnSpPr>
          <p:nvPr/>
        </p:nvCxnSpPr>
        <p:spPr>
          <a:xfrm flipH="1">
            <a:off x="8042782" y="3383526"/>
            <a:ext cx="554721" cy="485143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312E0A0-4EF2-9B41-926E-3E712C017B74}"/>
              </a:ext>
            </a:extLst>
          </p:cNvPr>
          <p:cNvCxnSpPr>
            <a:stCxn id="29" idx="2"/>
            <a:endCxn id="24" idx="7"/>
          </p:cNvCxnSpPr>
          <p:nvPr/>
        </p:nvCxnSpPr>
        <p:spPr>
          <a:xfrm flipH="1">
            <a:off x="3603747" y="2014795"/>
            <a:ext cx="562360" cy="492765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36E0137-F49C-7845-AA6C-FF281488B4A3}"/>
              </a:ext>
            </a:extLst>
          </p:cNvPr>
          <p:cNvCxnSpPr>
            <a:stCxn id="31" idx="2"/>
            <a:endCxn id="24" idx="5"/>
          </p:cNvCxnSpPr>
          <p:nvPr/>
        </p:nvCxnSpPr>
        <p:spPr>
          <a:xfrm flipH="1" flipV="1">
            <a:off x="3603747" y="2828891"/>
            <a:ext cx="562360" cy="492765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260ED86B-2771-AD49-9540-58BECC0DA910}"/>
              </a:ext>
            </a:extLst>
          </p:cNvPr>
          <p:cNvSpPr/>
          <p:nvPr/>
        </p:nvSpPr>
        <p:spPr>
          <a:xfrm>
            <a:off x="7588352" y="3641454"/>
            <a:ext cx="454429" cy="454429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C00000"/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en-US" sz="2400" kern="0" dirty="0">
                <a:solidFill>
                  <a:srgbClr val="58585B"/>
                </a:solidFill>
                <a:latin typeface="Arial"/>
                <a:ea typeface="ＭＳ Ｐゴシック" charset="0"/>
              </a:rPr>
              <a:t>7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BF4E1FB-4700-1045-8D56-8F0C35CA2F22}"/>
              </a:ext>
            </a:extLst>
          </p:cNvPr>
          <p:cNvSpPr/>
          <p:nvPr/>
        </p:nvSpPr>
        <p:spPr>
          <a:xfrm>
            <a:off x="3215867" y="2441011"/>
            <a:ext cx="454429" cy="454429"/>
          </a:xfrm>
          <a:prstGeom prst="ellipse">
            <a:avLst/>
          </a:prstGeom>
          <a:noFill/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en-US" sz="2400" kern="0" dirty="0">
                <a:solidFill>
                  <a:srgbClr val="58585B"/>
                </a:solidFill>
                <a:latin typeface="Arial"/>
                <a:ea typeface="ＭＳ Ｐゴシック" charset="0"/>
              </a:rPr>
              <a:t>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6D14C66-CC26-2647-85A7-759F243D4B45}"/>
              </a:ext>
            </a:extLst>
          </p:cNvPr>
          <p:cNvSpPr/>
          <p:nvPr/>
        </p:nvSpPr>
        <p:spPr>
          <a:xfrm>
            <a:off x="6855848" y="1787580"/>
            <a:ext cx="454429" cy="454429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B050"/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en-US" sz="2400" kern="0">
                <a:solidFill>
                  <a:srgbClr val="58585B"/>
                </a:solidFill>
                <a:latin typeface="Arial"/>
                <a:ea typeface="ＭＳ Ｐゴシック" charset="0"/>
              </a:rPr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D578C8F-2FD0-D841-B6DF-717A419BE000}"/>
              </a:ext>
            </a:extLst>
          </p:cNvPr>
          <p:cNvSpPr/>
          <p:nvPr/>
        </p:nvSpPr>
        <p:spPr>
          <a:xfrm>
            <a:off x="6855848" y="3086579"/>
            <a:ext cx="454429" cy="454429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C00000"/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en-US" sz="2400" kern="0" dirty="0">
                <a:solidFill>
                  <a:srgbClr val="58585B"/>
                </a:solidFill>
                <a:latin typeface="Arial"/>
                <a:ea typeface="ＭＳ Ｐゴシック" charset="0"/>
              </a:rPr>
              <a:t>6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3664CC0-7C03-6E49-8C79-0E3BA1654C4D}"/>
              </a:ext>
            </a:extLst>
          </p:cNvPr>
          <p:cNvSpPr/>
          <p:nvPr/>
        </p:nvSpPr>
        <p:spPr>
          <a:xfrm>
            <a:off x="7588354" y="2349838"/>
            <a:ext cx="454429" cy="454429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B050"/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en-US" sz="2400" kern="0">
                <a:solidFill>
                  <a:srgbClr val="58585B"/>
                </a:solidFill>
                <a:latin typeface="Arial"/>
                <a:ea typeface="ＭＳ Ｐゴシック" charset="0"/>
              </a:rPr>
              <a:t>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91BF22B-D053-404C-BDD0-C83B1130C409}"/>
              </a:ext>
            </a:extLst>
          </p:cNvPr>
          <p:cNvSpPr/>
          <p:nvPr/>
        </p:nvSpPr>
        <p:spPr>
          <a:xfrm>
            <a:off x="4898614" y="3645376"/>
            <a:ext cx="454429" cy="454429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C00000"/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en-US" sz="2400" kern="0" dirty="0">
                <a:solidFill>
                  <a:srgbClr val="58585B"/>
                </a:solidFill>
                <a:latin typeface="Arial"/>
                <a:ea typeface="ＭＳ Ｐゴシック" charset="0"/>
              </a:rPr>
              <a:t>8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F665397-0DF9-B44B-938F-29F5F367F93E}"/>
              </a:ext>
            </a:extLst>
          </p:cNvPr>
          <p:cNvSpPr/>
          <p:nvPr/>
        </p:nvSpPr>
        <p:spPr>
          <a:xfrm>
            <a:off x="4166107" y="1787580"/>
            <a:ext cx="454429" cy="454429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B050"/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en-US" sz="2400" kern="0">
                <a:solidFill>
                  <a:srgbClr val="58585B"/>
                </a:solidFill>
                <a:latin typeface="Arial"/>
                <a:ea typeface="ＭＳ Ｐゴシック" charset="0"/>
              </a:rPr>
              <a:t>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56528B7-9121-1842-92B0-D1E01B7AE319}"/>
              </a:ext>
            </a:extLst>
          </p:cNvPr>
          <p:cNvSpPr/>
          <p:nvPr/>
        </p:nvSpPr>
        <p:spPr>
          <a:xfrm>
            <a:off x="4898614" y="2330670"/>
            <a:ext cx="454429" cy="454429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B050"/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en-US" sz="2400" kern="0">
                <a:solidFill>
                  <a:srgbClr val="58585B"/>
                </a:solidFill>
                <a:latin typeface="Arial"/>
                <a:ea typeface="ＭＳ Ｐゴシック" charset="0"/>
              </a:rPr>
              <a:t>4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C62FB73-D6A7-C242-9FB7-05189D85C8CD}"/>
              </a:ext>
            </a:extLst>
          </p:cNvPr>
          <p:cNvSpPr/>
          <p:nvPr/>
        </p:nvSpPr>
        <p:spPr>
          <a:xfrm>
            <a:off x="4166107" y="3094442"/>
            <a:ext cx="454429" cy="454429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C00000"/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en-US" sz="2400" kern="0" dirty="0">
                <a:solidFill>
                  <a:srgbClr val="58585B"/>
                </a:solidFill>
                <a:latin typeface="Arial"/>
                <a:ea typeface="ＭＳ Ｐゴシック" charset="0"/>
              </a:rPr>
              <a:t>5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BE1FC54-9C81-5447-BB0C-71D1A9994956}"/>
              </a:ext>
            </a:extLst>
          </p:cNvPr>
          <p:cNvSpPr/>
          <p:nvPr/>
        </p:nvSpPr>
        <p:spPr>
          <a:xfrm>
            <a:off x="8530954" y="2995646"/>
            <a:ext cx="454429" cy="454429"/>
          </a:xfrm>
          <a:prstGeom prst="ellipse">
            <a:avLst/>
          </a:prstGeom>
          <a:noFill/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en-US" sz="2400" kern="0" dirty="0">
                <a:solidFill>
                  <a:srgbClr val="58585B"/>
                </a:solidFill>
                <a:latin typeface="Arial"/>
                <a:ea typeface="ＭＳ Ｐゴシック" charset="0"/>
              </a:rPr>
              <a:t>9</a:t>
            </a: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CD1B5EBB-0D84-2647-A177-2C525A437B4F}"/>
              </a:ext>
            </a:extLst>
          </p:cNvPr>
          <p:cNvSpPr/>
          <p:nvPr/>
        </p:nvSpPr>
        <p:spPr>
          <a:xfrm>
            <a:off x="3212277" y="2448100"/>
            <a:ext cx="462276" cy="428261"/>
          </a:xfrm>
          <a:prstGeom prst="arc">
            <a:avLst>
              <a:gd name="adj1" fmla="val 10964253"/>
              <a:gd name="adj2" fmla="val 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282828"/>
              </a:solidFill>
              <a:latin typeface="CiscoSansTT ExtraLight"/>
            </a:endParaRPr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A071A3B4-289C-5E4D-A5F7-F3493D612657}"/>
              </a:ext>
            </a:extLst>
          </p:cNvPr>
          <p:cNvSpPr/>
          <p:nvPr/>
        </p:nvSpPr>
        <p:spPr>
          <a:xfrm>
            <a:off x="8527030" y="2995646"/>
            <a:ext cx="462276" cy="428261"/>
          </a:xfrm>
          <a:prstGeom prst="arc">
            <a:avLst>
              <a:gd name="adj1" fmla="val 10964253"/>
              <a:gd name="adj2" fmla="val 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282828"/>
              </a:solidFill>
              <a:latin typeface="CiscoSansTT ExtraLight"/>
            </a:endParaRP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29CF5DB9-BA76-2446-86F1-5638446E4334}"/>
              </a:ext>
            </a:extLst>
          </p:cNvPr>
          <p:cNvSpPr/>
          <p:nvPr/>
        </p:nvSpPr>
        <p:spPr>
          <a:xfrm rot="10800000">
            <a:off x="3212277" y="2467179"/>
            <a:ext cx="462276" cy="428261"/>
          </a:xfrm>
          <a:prstGeom prst="arc">
            <a:avLst>
              <a:gd name="adj1" fmla="val 10964253"/>
              <a:gd name="adj2" fmla="val 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282828"/>
              </a:solidFill>
              <a:latin typeface="CiscoSansTT ExtraLight"/>
            </a:endParaRPr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578E19AA-4227-2045-B29F-170C08088015}"/>
              </a:ext>
            </a:extLst>
          </p:cNvPr>
          <p:cNvSpPr/>
          <p:nvPr/>
        </p:nvSpPr>
        <p:spPr>
          <a:xfrm rot="10800000">
            <a:off x="8527030" y="3020942"/>
            <a:ext cx="462276" cy="428261"/>
          </a:xfrm>
          <a:prstGeom prst="arc">
            <a:avLst>
              <a:gd name="adj1" fmla="val 10964253"/>
              <a:gd name="adj2" fmla="val 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282828"/>
              </a:solidFill>
              <a:latin typeface="CiscoSansTT ExtraLigh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D74D54F-692B-FE42-83DB-E34BC7108484}"/>
              </a:ext>
            </a:extLst>
          </p:cNvPr>
          <p:cNvSpPr txBox="1"/>
          <p:nvPr/>
        </p:nvSpPr>
        <p:spPr>
          <a:xfrm>
            <a:off x="9091157" y="2291583"/>
            <a:ext cx="2218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sz="1600" kern="0" dirty="0">
                <a:solidFill>
                  <a:srgbClr val="282828">
                    <a:lumMod val="75000"/>
                    <a:lumOff val="25000"/>
                  </a:srgbClr>
                </a:solidFill>
                <a:latin typeface="Arial" charset="0"/>
                <a:ea typeface="ＭＳ Ｐゴシック" charset="0"/>
              </a:rPr>
              <a:t>16009 Algo 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7E30DE-4D42-F94D-B197-D253B2005564}"/>
              </a:ext>
            </a:extLst>
          </p:cNvPr>
          <p:cNvSpPr txBox="1"/>
          <p:nvPr/>
        </p:nvSpPr>
        <p:spPr>
          <a:xfrm>
            <a:off x="9102793" y="2628563"/>
            <a:ext cx="2211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sz="1600" kern="0" dirty="0">
                <a:solidFill>
                  <a:srgbClr val="00B050"/>
                </a:solidFill>
                <a:latin typeface="Arial" charset="0"/>
                <a:ea typeface="ＭＳ Ｐゴシック" charset="0"/>
              </a:rPr>
              <a:t>16809 Flex-</a:t>
            </a:r>
            <a:r>
              <a:rPr lang="en-US" sz="1600" kern="0" dirty="0" err="1">
                <a:solidFill>
                  <a:srgbClr val="00B050"/>
                </a:solidFill>
                <a:latin typeface="Arial" charset="0"/>
                <a:ea typeface="ＭＳ Ｐゴシック" charset="0"/>
              </a:rPr>
              <a:t>Algo</a:t>
            </a:r>
            <a:r>
              <a:rPr lang="en-US" sz="1600" kern="0" dirty="0">
                <a:solidFill>
                  <a:srgbClr val="00B050"/>
                </a:solidFill>
                <a:latin typeface="Arial" charset="0"/>
                <a:ea typeface="ＭＳ Ｐゴシック" charset="0"/>
              </a:rPr>
              <a:t> 128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E8E7AA-21BA-F949-B8AE-C6EF2C271D0A}"/>
              </a:ext>
            </a:extLst>
          </p:cNvPr>
          <p:cNvSpPr txBox="1"/>
          <p:nvPr/>
        </p:nvSpPr>
        <p:spPr>
          <a:xfrm>
            <a:off x="9114428" y="2965545"/>
            <a:ext cx="2211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sz="1600" kern="0" dirty="0">
                <a:solidFill>
                  <a:srgbClr val="C00000"/>
                </a:solidFill>
                <a:latin typeface="Arial" charset="0"/>
                <a:ea typeface="ＭＳ Ｐゴシック" charset="0"/>
              </a:rPr>
              <a:t>16909 Flex-</a:t>
            </a:r>
            <a:r>
              <a:rPr lang="en-US" sz="1600" kern="0" dirty="0" err="1">
                <a:solidFill>
                  <a:srgbClr val="C00000"/>
                </a:solidFill>
                <a:latin typeface="Arial" charset="0"/>
                <a:ea typeface="ＭＳ Ｐゴシック" charset="0"/>
              </a:rPr>
              <a:t>Algo</a:t>
            </a:r>
            <a:r>
              <a:rPr lang="en-US" sz="1600" kern="0" dirty="0">
                <a:solidFill>
                  <a:srgbClr val="C00000"/>
                </a:solidFill>
                <a:latin typeface="Arial" charset="0"/>
                <a:ea typeface="ＭＳ Ｐゴシック" charset="0"/>
              </a:rPr>
              <a:t> 129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26371D9-7793-404F-8C0F-FD4C5E2E16E4}"/>
              </a:ext>
            </a:extLst>
          </p:cNvPr>
          <p:cNvSpPr txBox="1"/>
          <p:nvPr/>
        </p:nvSpPr>
        <p:spPr>
          <a:xfrm>
            <a:off x="8721489" y="1954603"/>
            <a:ext cx="2218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sz="1600" b="1" kern="0" dirty="0">
                <a:solidFill>
                  <a:srgbClr val="282828">
                    <a:lumMod val="75000"/>
                    <a:lumOff val="25000"/>
                  </a:srgbClr>
                </a:solidFill>
                <a:latin typeface="Arial" charset="0"/>
                <a:ea typeface="ＭＳ Ｐゴシック" charset="0"/>
              </a:rPr>
              <a:t>Loopback 1.1.1.9/32</a:t>
            </a:r>
          </a:p>
        </p:txBody>
      </p:sp>
      <p:sp>
        <p:nvSpPr>
          <p:cNvPr id="41" name="Text Placeholder 13">
            <a:extLst>
              <a:ext uri="{FF2B5EF4-FFF2-40B4-BE49-F238E27FC236}">
                <a16:creationId xmlns:a16="http://schemas.microsoft.com/office/drawing/2014/main" id="{F5D615E3-CBC8-0947-949E-2E6D2D1A8844}"/>
              </a:ext>
            </a:extLst>
          </p:cNvPr>
          <p:cNvSpPr txBox="1">
            <a:spLocks/>
          </p:cNvSpPr>
          <p:nvPr/>
        </p:nvSpPr>
        <p:spPr>
          <a:xfrm>
            <a:off x="694267" y="4453467"/>
            <a:ext cx="11348381" cy="1953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 the nodes support Algo 0: minimize IGP metric</a:t>
            </a:r>
          </a:p>
          <a:p>
            <a:r>
              <a:rPr lang="en-US" dirty="0">
                <a:solidFill>
                  <a:srgbClr val="00B050"/>
                </a:solidFill>
              </a:rPr>
              <a:t>Green nodes also support 128: minimize IGP metric</a:t>
            </a:r>
          </a:p>
          <a:p>
            <a:r>
              <a:rPr lang="en-US" dirty="0">
                <a:solidFill>
                  <a:srgbClr val="C00000"/>
                </a:solidFill>
              </a:rPr>
              <a:t>Red nodes also support 129: minimize Delay</a:t>
            </a:r>
          </a:p>
        </p:txBody>
      </p:sp>
    </p:spTree>
    <p:extLst>
      <p:ext uri="{BB962C8B-B14F-4D97-AF65-F5344CB8AC3E}">
        <p14:creationId xmlns:p14="http://schemas.microsoft.com/office/powerpoint/2010/main" val="3922390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483636F-C846-CA43-8591-55115942E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06775"/>
            <a:ext cx="9902952" cy="861774"/>
          </a:xfrm>
        </p:spPr>
        <p:txBody>
          <a:bodyPr>
            <a:normAutofit/>
          </a:bodyPr>
          <a:lstStyle/>
          <a:p>
            <a:r>
              <a:rPr lang="en-US" dirty="0"/>
              <a:t>Multi-Plane Network with FlexAlgo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34B027-2E6D-3141-927F-0C6DE244CE0C}"/>
              </a:ext>
            </a:extLst>
          </p:cNvPr>
          <p:cNvCxnSpPr/>
          <p:nvPr/>
        </p:nvCxnSpPr>
        <p:spPr>
          <a:xfrm>
            <a:off x="941832" y="1325880"/>
            <a:ext cx="101724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92A6E9B-AC5B-0448-9C8A-8F1F56D5B27D}"/>
              </a:ext>
            </a:extLst>
          </p:cNvPr>
          <p:cNvCxnSpPr>
            <a:stCxn id="60" idx="2"/>
            <a:endCxn id="64" idx="6"/>
          </p:cNvCxnSpPr>
          <p:nvPr/>
        </p:nvCxnSpPr>
        <p:spPr>
          <a:xfrm flipH="1">
            <a:off x="4620536" y="2014795"/>
            <a:ext cx="2235312" cy="0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DE723D2-B69D-8B4B-8DEF-88E68D0423E8}"/>
              </a:ext>
            </a:extLst>
          </p:cNvPr>
          <p:cNvCxnSpPr>
            <a:stCxn id="66" idx="0"/>
            <a:endCxn id="64" idx="4"/>
          </p:cNvCxnSpPr>
          <p:nvPr/>
        </p:nvCxnSpPr>
        <p:spPr>
          <a:xfrm flipV="1">
            <a:off x="4393321" y="2242009"/>
            <a:ext cx="0" cy="852432"/>
          </a:xfrm>
          <a:prstGeom prst="line">
            <a:avLst/>
          </a:prstGeom>
          <a:noFill/>
          <a:ln w="19050" cap="flat" cmpd="sng" algn="ctr">
            <a:solidFill>
              <a:srgbClr val="58585B"/>
            </a:solidFill>
            <a:prstDash val="solid"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8098267-A0A5-AC41-89D2-C5E55ED8A8AD}"/>
              </a:ext>
            </a:extLst>
          </p:cNvPr>
          <p:cNvCxnSpPr>
            <a:stCxn id="61" idx="2"/>
            <a:endCxn id="66" idx="6"/>
          </p:cNvCxnSpPr>
          <p:nvPr/>
        </p:nvCxnSpPr>
        <p:spPr>
          <a:xfrm flipH="1">
            <a:off x="4620536" y="3313794"/>
            <a:ext cx="2235312" cy="7863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DCF87C7-2C1D-0944-9913-764C6136C09C}"/>
              </a:ext>
            </a:extLst>
          </p:cNvPr>
          <p:cNvCxnSpPr>
            <a:stCxn id="61" idx="0"/>
            <a:endCxn id="60" idx="4"/>
          </p:cNvCxnSpPr>
          <p:nvPr/>
        </p:nvCxnSpPr>
        <p:spPr>
          <a:xfrm flipV="1">
            <a:off x="7083063" y="2242010"/>
            <a:ext cx="0" cy="844569"/>
          </a:xfrm>
          <a:prstGeom prst="line">
            <a:avLst/>
          </a:prstGeom>
          <a:noFill/>
          <a:ln w="19050" cap="flat" cmpd="sng" algn="ctr">
            <a:solidFill>
              <a:srgbClr val="58585B"/>
            </a:solidFill>
            <a:prstDash val="solid"/>
          </a:ln>
          <a:effectLst/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6D7C2B4-8DC2-7949-B4F8-8294E4199DEC}"/>
              </a:ext>
            </a:extLst>
          </p:cNvPr>
          <p:cNvCxnSpPr>
            <a:stCxn id="62" idx="2"/>
            <a:endCxn id="65" idx="6"/>
          </p:cNvCxnSpPr>
          <p:nvPr/>
        </p:nvCxnSpPr>
        <p:spPr>
          <a:xfrm flipH="1" flipV="1">
            <a:off x="5353043" y="2557884"/>
            <a:ext cx="2235311" cy="19168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2E2B270-6F15-544A-8BBF-999D428357B1}"/>
              </a:ext>
            </a:extLst>
          </p:cNvPr>
          <p:cNvCxnSpPr>
            <a:stCxn id="58" idx="2"/>
            <a:endCxn id="63" idx="6"/>
          </p:cNvCxnSpPr>
          <p:nvPr/>
        </p:nvCxnSpPr>
        <p:spPr>
          <a:xfrm flipH="1">
            <a:off x="5353043" y="3868668"/>
            <a:ext cx="2235309" cy="3923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6316556-D755-4648-B410-5A0AF022423B}"/>
              </a:ext>
            </a:extLst>
          </p:cNvPr>
          <p:cNvCxnSpPr>
            <a:stCxn id="58" idx="0"/>
            <a:endCxn id="62" idx="4"/>
          </p:cNvCxnSpPr>
          <p:nvPr/>
        </p:nvCxnSpPr>
        <p:spPr>
          <a:xfrm flipV="1">
            <a:off x="7815568" y="2804267"/>
            <a:ext cx="1" cy="837187"/>
          </a:xfrm>
          <a:prstGeom prst="line">
            <a:avLst/>
          </a:prstGeom>
          <a:noFill/>
          <a:ln w="19050" cap="flat" cmpd="sng" algn="ctr">
            <a:solidFill>
              <a:srgbClr val="58585B"/>
            </a:solidFill>
            <a:prstDash val="solid"/>
          </a:ln>
          <a:effectLst/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CB1BBB1-E07E-BA4B-9464-6DCF8935EDC1}"/>
              </a:ext>
            </a:extLst>
          </p:cNvPr>
          <p:cNvCxnSpPr>
            <a:stCxn id="63" idx="0"/>
            <a:endCxn id="65" idx="4"/>
          </p:cNvCxnSpPr>
          <p:nvPr/>
        </p:nvCxnSpPr>
        <p:spPr>
          <a:xfrm flipV="1">
            <a:off x="5125828" y="2785099"/>
            <a:ext cx="0" cy="860277"/>
          </a:xfrm>
          <a:prstGeom prst="line">
            <a:avLst/>
          </a:prstGeom>
          <a:noFill/>
          <a:ln w="19050" cap="flat" cmpd="sng" algn="ctr">
            <a:solidFill>
              <a:srgbClr val="58585B"/>
            </a:solidFill>
            <a:prstDash val="solid"/>
          </a:ln>
          <a:effectLst/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B325A16-5906-594E-9597-4EA09281AAAE}"/>
              </a:ext>
            </a:extLst>
          </p:cNvPr>
          <p:cNvCxnSpPr>
            <a:stCxn id="62" idx="1"/>
            <a:endCxn id="60" idx="5"/>
          </p:cNvCxnSpPr>
          <p:nvPr/>
        </p:nvCxnSpPr>
        <p:spPr>
          <a:xfrm flipH="1" flipV="1">
            <a:off x="7243729" y="2175461"/>
            <a:ext cx="411175" cy="240927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D21B4C2-2EFB-5447-8818-EC13185D571B}"/>
              </a:ext>
            </a:extLst>
          </p:cNvPr>
          <p:cNvCxnSpPr>
            <a:stCxn id="65" idx="1"/>
            <a:endCxn id="64" idx="5"/>
          </p:cNvCxnSpPr>
          <p:nvPr/>
        </p:nvCxnSpPr>
        <p:spPr>
          <a:xfrm flipH="1" flipV="1">
            <a:off x="4553987" y="2175461"/>
            <a:ext cx="411176" cy="221759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B076728-318F-FD46-9069-3AB3299082B5}"/>
              </a:ext>
            </a:extLst>
          </p:cNvPr>
          <p:cNvCxnSpPr>
            <a:stCxn id="63" idx="1"/>
            <a:endCxn id="66" idx="5"/>
          </p:cNvCxnSpPr>
          <p:nvPr/>
        </p:nvCxnSpPr>
        <p:spPr>
          <a:xfrm flipH="1" flipV="1">
            <a:off x="4553987" y="3482322"/>
            <a:ext cx="411176" cy="229604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00D05A8-5141-EE4D-ABE7-2910A9209405}"/>
              </a:ext>
            </a:extLst>
          </p:cNvPr>
          <p:cNvCxnSpPr>
            <a:stCxn id="58" idx="1"/>
            <a:endCxn id="61" idx="5"/>
          </p:cNvCxnSpPr>
          <p:nvPr/>
        </p:nvCxnSpPr>
        <p:spPr>
          <a:xfrm flipH="1" flipV="1">
            <a:off x="7243728" y="3474459"/>
            <a:ext cx="411173" cy="233544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8BE535B-87D9-C04A-9E59-44F0180C9B3F}"/>
              </a:ext>
            </a:extLst>
          </p:cNvPr>
          <p:cNvCxnSpPr>
            <a:stCxn id="67" idx="1"/>
            <a:endCxn id="62" idx="6"/>
          </p:cNvCxnSpPr>
          <p:nvPr/>
        </p:nvCxnSpPr>
        <p:spPr>
          <a:xfrm flipH="1" flipV="1">
            <a:off x="8042783" y="2577053"/>
            <a:ext cx="554720" cy="485143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75A5E2B-7E3C-E143-BD44-CCEF592248BE}"/>
              </a:ext>
            </a:extLst>
          </p:cNvPr>
          <p:cNvCxnSpPr>
            <a:stCxn id="67" idx="3"/>
            <a:endCxn id="58" idx="6"/>
          </p:cNvCxnSpPr>
          <p:nvPr/>
        </p:nvCxnSpPr>
        <p:spPr>
          <a:xfrm flipH="1">
            <a:off x="8042782" y="3383526"/>
            <a:ext cx="554721" cy="485143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08BCACE-71AF-A242-811E-9AB6CC07467A}"/>
              </a:ext>
            </a:extLst>
          </p:cNvPr>
          <p:cNvCxnSpPr>
            <a:stCxn id="64" idx="2"/>
            <a:endCxn id="59" idx="7"/>
          </p:cNvCxnSpPr>
          <p:nvPr/>
        </p:nvCxnSpPr>
        <p:spPr>
          <a:xfrm flipH="1">
            <a:off x="3603747" y="2014795"/>
            <a:ext cx="562360" cy="492765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0937F91-FC30-E040-8C2A-FBA01EFE2919}"/>
              </a:ext>
            </a:extLst>
          </p:cNvPr>
          <p:cNvCxnSpPr>
            <a:stCxn id="66" idx="2"/>
            <a:endCxn id="59" idx="5"/>
          </p:cNvCxnSpPr>
          <p:nvPr/>
        </p:nvCxnSpPr>
        <p:spPr>
          <a:xfrm flipH="1" flipV="1">
            <a:off x="3603747" y="2828891"/>
            <a:ext cx="562360" cy="492765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EF809162-BC44-834E-B875-586988F9E2AC}"/>
              </a:ext>
            </a:extLst>
          </p:cNvPr>
          <p:cNvSpPr/>
          <p:nvPr/>
        </p:nvSpPr>
        <p:spPr>
          <a:xfrm>
            <a:off x="7588352" y="3641454"/>
            <a:ext cx="454429" cy="454429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C00000"/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en-US" sz="2400" kern="0" dirty="0">
                <a:solidFill>
                  <a:srgbClr val="58585B"/>
                </a:solidFill>
                <a:latin typeface="Arial"/>
                <a:ea typeface="ＭＳ Ｐゴシック" charset="0"/>
              </a:rPr>
              <a:t>7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207B928-0062-494D-8DBA-6E078E49B0EC}"/>
              </a:ext>
            </a:extLst>
          </p:cNvPr>
          <p:cNvSpPr/>
          <p:nvPr/>
        </p:nvSpPr>
        <p:spPr>
          <a:xfrm>
            <a:off x="3215867" y="2441011"/>
            <a:ext cx="454429" cy="454429"/>
          </a:xfrm>
          <a:prstGeom prst="ellipse">
            <a:avLst/>
          </a:prstGeom>
          <a:noFill/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en-US" sz="2400" kern="0" dirty="0">
                <a:solidFill>
                  <a:srgbClr val="58585B"/>
                </a:solidFill>
                <a:latin typeface="Arial"/>
                <a:ea typeface="ＭＳ Ｐゴシック" charset="0"/>
              </a:rPr>
              <a:t>0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DB58F84-D965-0442-93A3-8572CA9FF8D2}"/>
              </a:ext>
            </a:extLst>
          </p:cNvPr>
          <p:cNvSpPr/>
          <p:nvPr/>
        </p:nvSpPr>
        <p:spPr>
          <a:xfrm>
            <a:off x="6855848" y="1787580"/>
            <a:ext cx="454429" cy="454429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B050"/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en-US" sz="2400" kern="0">
                <a:solidFill>
                  <a:srgbClr val="58585B"/>
                </a:solidFill>
                <a:latin typeface="Arial"/>
                <a:ea typeface="ＭＳ Ｐゴシック" charset="0"/>
              </a:rPr>
              <a:t>2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AC770D2-E256-0642-AC11-5E70E959CF8D}"/>
              </a:ext>
            </a:extLst>
          </p:cNvPr>
          <p:cNvSpPr/>
          <p:nvPr/>
        </p:nvSpPr>
        <p:spPr>
          <a:xfrm>
            <a:off x="6855848" y="3086579"/>
            <a:ext cx="454429" cy="454429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C00000"/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en-US" sz="2400" kern="0" dirty="0">
                <a:solidFill>
                  <a:srgbClr val="58585B"/>
                </a:solidFill>
                <a:latin typeface="Arial"/>
                <a:ea typeface="ＭＳ Ｐゴシック" charset="0"/>
              </a:rPr>
              <a:t>6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85362F0-4C69-9B4C-A92E-5CCF56FD3B44}"/>
              </a:ext>
            </a:extLst>
          </p:cNvPr>
          <p:cNvSpPr/>
          <p:nvPr/>
        </p:nvSpPr>
        <p:spPr>
          <a:xfrm>
            <a:off x="7588354" y="2349838"/>
            <a:ext cx="454429" cy="454429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B050"/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en-US" sz="2400" kern="0">
                <a:solidFill>
                  <a:srgbClr val="58585B"/>
                </a:solidFill>
                <a:latin typeface="Arial"/>
                <a:ea typeface="ＭＳ Ｐゴシック" charset="0"/>
              </a:rPr>
              <a:t>3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EC3004F-DB6B-D14C-A6A7-4B8447CD2650}"/>
              </a:ext>
            </a:extLst>
          </p:cNvPr>
          <p:cNvSpPr/>
          <p:nvPr/>
        </p:nvSpPr>
        <p:spPr>
          <a:xfrm>
            <a:off x="4898614" y="3645376"/>
            <a:ext cx="454429" cy="454429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C00000"/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en-US" sz="2400" kern="0" dirty="0">
                <a:solidFill>
                  <a:srgbClr val="58585B"/>
                </a:solidFill>
                <a:latin typeface="Arial"/>
                <a:ea typeface="ＭＳ Ｐゴシック" charset="0"/>
              </a:rPr>
              <a:t>8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3CD7E7B-BE06-1742-9761-2F4AD37F7281}"/>
              </a:ext>
            </a:extLst>
          </p:cNvPr>
          <p:cNvSpPr/>
          <p:nvPr/>
        </p:nvSpPr>
        <p:spPr>
          <a:xfrm>
            <a:off x="4166107" y="1787580"/>
            <a:ext cx="454429" cy="454429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B050"/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en-US" sz="2400" kern="0">
                <a:solidFill>
                  <a:srgbClr val="58585B"/>
                </a:solidFill>
                <a:latin typeface="Arial"/>
                <a:ea typeface="ＭＳ Ｐゴシック" charset="0"/>
              </a:rPr>
              <a:t>1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133F7FA-9C47-D64D-9E3D-6EC5D755F69B}"/>
              </a:ext>
            </a:extLst>
          </p:cNvPr>
          <p:cNvSpPr/>
          <p:nvPr/>
        </p:nvSpPr>
        <p:spPr>
          <a:xfrm>
            <a:off x="4898614" y="2330670"/>
            <a:ext cx="454429" cy="454429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B050"/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en-US" sz="2400" kern="0">
                <a:solidFill>
                  <a:srgbClr val="58585B"/>
                </a:solidFill>
                <a:latin typeface="Arial"/>
                <a:ea typeface="ＭＳ Ｐゴシック" charset="0"/>
              </a:rPr>
              <a:t>4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2A3C0BC-428D-FF4F-94FF-17AFD6C785E5}"/>
              </a:ext>
            </a:extLst>
          </p:cNvPr>
          <p:cNvSpPr/>
          <p:nvPr/>
        </p:nvSpPr>
        <p:spPr>
          <a:xfrm>
            <a:off x="4166107" y="3094442"/>
            <a:ext cx="454429" cy="454429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C00000"/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en-US" sz="2400" kern="0" dirty="0">
                <a:solidFill>
                  <a:srgbClr val="58585B"/>
                </a:solidFill>
                <a:latin typeface="Arial"/>
                <a:ea typeface="ＭＳ Ｐゴシック" charset="0"/>
              </a:rPr>
              <a:t>5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CA899A8-3923-B94D-B054-AAB6902E9BEA}"/>
              </a:ext>
            </a:extLst>
          </p:cNvPr>
          <p:cNvSpPr/>
          <p:nvPr/>
        </p:nvSpPr>
        <p:spPr>
          <a:xfrm>
            <a:off x="8530954" y="2995646"/>
            <a:ext cx="454429" cy="454429"/>
          </a:xfrm>
          <a:prstGeom prst="ellipse">
            <a:avLst/>
          </a:prstGeom>
          <a:noFill/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en-US" sz="2400" kern="0" dirty="0">
                <a:solidFill>
                  <a:srgbClr val="58585B"/>
                </a:solidFill>
                <a:latin typeface="Arial"/>
                <a:ea typeface="ＭＳ Ｐゴシック" charset="0"/>
              </a:rPr>
              <a:t>9</a:t>
            </a:r>
          </a:p>
        </p:txBody>
      </p:sp>
      <p:sp>
        <p:nvSpPr>
          <p:cNvPr id="68" name="Arc 67">
            <a:extLst>
              <a:ext uri="{FF2B5EF4-FFF2-40B4-BE49-F238E27FC236}">
                <a16:creationId xmlns:a16="http://schemas.microsoft.com/office/drawing/2014/main" id="{F0576785-119C-F94A-92C4-8C2FE491C7E8}"/>
              </a:ext>
            </a:extLst>
          </p:cNvPr>
          <p:cNvSpPr/>
          <p:nvPr/>
        </p:nvSpPr>
        <p:spPr>
          <a:xfrm>
            <a:off x="3212277" y="2448100"/>
            <a:ext cx="462276" cy="428261"/>
          </a:xfrm>
          <a:prstGeom prst="arc">
            <a:avLst>
              <a:gd name="adj1" fmla="val 10964253"/>
              <a:gd name="adj2" fmla="val 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282828"/>
              </a:solidFill>
              <a:latin typeface="CiscoSansTT ExtraLight"/>
            </a:endParaRPr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4723D3FF-8AD7-6E41-84ED-6D6529357572}"/>
              </a:ext>
            </a:extLst>
          </p:cNvPr>
          <p:cNvSpPr/>
          <p:nvPr/>
        </p:nvSpPr>
        <p:spPr>
          <a:xfrm>
            <a:off x="8527030" y="2995646"/>
            <a:ext cx="462276" cy="428261"/>
          </a:xfrm>
          <a:prstGeom prst="arc">
            <a:avLst>
              <a:gd name="adj1" fmla="val 10964253"/>
              <a:gd name="adj2" fmla="val 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282828"/>
              </a:solidFill>
              <a:latin typeface="CiscoSansTT ExtraLight"/>
            </a:endParaRPr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DD418F85-74BA-1149-8456-7CD87EBB18EF}"/>
              </a:ext>
            </a:extLst>
          </p:cNvPr>
          <p:cNvSpPr/>
          <p:nvPr/>
        </p:nvSpPr>
        <p:spPr>
          <a:xfrm rot="10800000">
            <a:off x="3212277" y="2467179"/>
            <a:ext cx="462276" cy="428261"/>
          </a:xfrm>
          <a:prstGeom prst="arc">
            <a:avLst>
              <a:gd name="adj1" fmla="val 10964253"/>
              <a:gd name="adj2" fmla="val 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282828"/>
              </a:solidFill>
              <a:latin typeface="CiscoSansTT ExtraLight"/>
            </a:endParaRPr>
          </a:p>
        </p:txBody>
      </p:sp>
      <p:sp>
        <p:nvSpPr>
          <p:cNvPr id="71" name="Arc 70">
            <a:extLst>
              <a:ext uri="{FF2B5EF4-FFF2-40B4-BE49-F238E27FC236}">
                <a16:creationId xmlns:a16="http://schemas.microsoft.com/office/drawing/2014/main" id="{59AA5487-D13D-B648-8CE2-A6380119CDC9}"/>
              </a:ext>
            </a:extLst>
          </p:cNvPr>
          <p:cNvSpPr/>
          <p:nvPr/>
        </p:nvSpPr>
        <p:spPr>
          <a:xfrm rot="10800000">
            <a:off x="8527030" y="3020942"/>
            <a:ext cx="462276" cy="428261"/>
          </a:xfrm>
          <a:prstGeom prst="arc">
            <a:avLst>
              <a:gd name="adj1" fmla="val 10964253"/>
              <a:gd name="adj2" fmla="val 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282828"/>
              </a:solidFill>
              <a:latin typeface="CiscoSansTT ExtraLight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27EF98E-560D-5641-819C-C71D457E483E}"/>
              </a:ext>
            </a:extLst>
          </p:cNvPr>
          <p:cNvSpPr txBox="1"/>
          <p:nvPr/>
        </p:nvSpPr>
        <p:spPr>
          <a:xfrm>
            <a:off x="9091157" y="2821807"/>
            <a:ext cx="2218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sz="1600" kern="0" dirty="0">
                <a:solidFill>
                  <a:srgbClr val="282828">
                    <a:lumMod val="75000"/>
                    <a:lumOff val="25000"/>
                  </a:srgbClr>
                </a:solidFill>
                <a:latin typeface="Arial" charset="0"/>
                <a:ea typeface="ＭＳ Ｐゴシック" charset="0"/>
              </a:rPr>
              <a:t>16009 Algo 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97C7323-2227-1545-960C-A0B0D8424729}"/>
              </a:ext>
            </a:extLst>
          </p:cNvPr>
          <p:cNvSpPr txBox="1"/>
          <p:nvPr/>
        </p:nvSpPr>
        <p:spPr>
          <a:xfrm>
            <a:off x="9102793" y="3158787"/>
            <a:ext cx="2211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sz="1600" kern="0" dirty="0">
                <a:solidFill>
                  <a:srgbClr val="00B050"/>
                </a:solidFill>
                <a:latin typeface="Arial" charset="0"/>
                <a:ea typeface="ＭＳ Ｐゴシック" charset="0"/>
              </a:rPr>
              <a:t>16809 Flex-</a:t>
            </a:r>
            <a:r>
              <a:rPr lang="en-US" sz="1600" kern="0" dirty="0" err="1">
                <a:solidFill>
                  <a:srgbClr val="00B050"/>
                </a:solidFill>
                <a:latin typeface="Arial" charset="0"/>
                <a:ea typeface="ＭＳ Ｐゴシック" charset="0"/>
              </a:rPr>
              <a:t>Algo</a:t>
            </a:r>
            <a:r>
              <a:rPr lang="en-US" sz="1600" kern="0" dirty="0">
                <a:solidFill>
                  <a:srgbClr val="00B050"/>
                </a:solidFill>
                <a:latin typeface="Arial" charset="0"/>
                <a:ea typeface="ＭＳ Ｐゴシック" charset="0"/>
              </a:rPr>
              <a:t> 128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158FA02-6088-C14F-87DD-D7525AE183AB}"/>
              </a:ext>
            </a:extLst>
          </p:cNvPr>
          <p:cNvSpPr txBox="1"/>
          <p:nvPr/>
        </p:nvSpPr>
        <p:spPr>
          <a:xfrm>
            <a:off x="9114428" y="3495769"/>
            <a:ext cx="2211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sz="1600" kern="0" dirty="0">
                <a:solidFill>
                  <a:srgbClr val="C00000"/>
                </a:solidFill>
                <a:latin typeface="Arial" charset="0"/>
                <a:ea typeface="ＭＳ Ｐゴシック" charset="0"/>
              </a:rPr>
              <a:t>16909 Flex-</a:t>
            </a:r>
            <a:r>
              <a:rPr lang="en-US" sz="1600" kern="0" dirty="0" err="1">
                <a:solidFill>
                  <a:srgbClr val="C00000"/>
                </a:solidFill>
                <a:latin typeface="Arial" charset="0"/>
                <a:ea typeface="ＭＳ Ｐゴシック" charset="0"/>
              </a:rPr>
              <a:t>Algo</a:t>
            </a:r>
            <a:r>
              <a:rPr lang="en-US" sz="1600" kern="0" dirty="0">
                <a:solidFill>
                  <a:srgbClr val="C00000"/>
                </a:solidFill>
                <a:latin typeface="Arial" charset="0"/>
                <a:ea typeface="ＭＳ Ｐゴシック" charset="0"/>
              </a:rPr>
              <a:t> 129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D4DA544-48CB-124A-ADB5-649EAFB4107E}"/>
              </a:ext>
            </a:extLst>
          </p:cNvPr>
          <p:cNvSpPr txBox="1"/>
          <p:nvPr/>
        </p:nvSpPr>
        <p:spPr>
          <a:xfrm>
            <a:off x="8721489" y="2484827"/>
            <a:ext cx="2218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sz="1600" b="1" kern="0" dirty="0">
                <a:solidFill>
                  <a:srgbClr val="282828">
                    <a:lumMod val="75000"/>
                    <a:lumOff val="25000"/>
                  </a:srgbClr>
                </a:solidFill>
                <a:latin typeface="Arial" charset="0"/>
                <a:ea typeface="ＭＳ Ｐゴシック" charset="0"/>
              </a:rPr>
              <a:t>Loopback 1.1.1.9/32</a:t>
            </a:r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FCA1E4D0-A353-1C45-A1AF-ABB3A3C07271}"/>
              </a:ext>
            </a:extLst>
          </p:cNvPr>
          <p:cNvSpPr/>
          <p:nvPr/>
        </p:nvSpPr>
        <p:spPr>
          <a:xfrm>
            <a:off x="3486959" y="1839359"/>
            <a:ext cx="5257800" cy="1158536"/>
          </a:xfrm>
          <a:custGeom>
            <a:avLst/>
            <a:gdLst>
              <a:gd name="connsiteX0" fmla="*/ 0 w 3943350"/>
              <a:gd name="connsiteY0" fmla="*/ 491712 h 868902"/>
              <a:gd name="connsiteX1" fmla="*/ 657225 w 3943350"/>
              <a:gd name="connsiteY1" fmla="*/ 222 h 868902"/>
              <a:gd name="connsiteX2" fmla="*/ 1308735 w 3943350"/>
              <a:gd name="connsiteY2" fmla="*/ 428847 h 868902"/>
              <a:gd name="connsiteX3" fmla="*/ 3326130 w 3943350"/>
              <a:gd name="connsiteY3" fmla="*/ 463137 h 868902"/>
              <a:gd name="connsiteX4" fmla="*/ 3943350 w 3943350"/>
              <a:gd name="connsiteY4" fmla="*/ 868902 h 868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43350" h="868902">
                <a:moveTo>
                  <a:pt x="0" y="491712"/>
                </a:moveTo>
                <a:cubicBezTo>
                  <a:pt x="219551" y="251206"/>
                  <a:pt x="439102" y="10700"/>
                  <a:pt x="657225" y="222"/>
                </a:cubicBezTo>
                <a:cubicBezTo>
                  <a:pt x="875348" y="-10256"/>
                  <a:pt x="863917" y="351694"/>
                  <a:pt x="1308735" y="428847"/>
                </a:cubicBezTo>
                <a:cubicBezTo>
                  <a:pt x="1753553" y="506000"/>
                  <a:pt x="2887028" y="389795"/>
                  <a:pt x="3326130" y="463137"/>
                </a:cubicBezTo>
                <a:cubicBezTo>
                  <a:pt x="3765232" y="536479"/>
                  <a:pt x="3854291" y="702690"/>
                  <a:pt x="3943350" y="868902"/>
                </a:cubicBezTo>
              </a:path>
            </a:pathLst>
          </a:custGeom>
          <a:noFill/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5073"/>
              </a:solidFill>
              <a:latin typeface="CiscoSansTT ExtraLight"/>
            </a:endParaRPr>
          </a:p>
        </p:txBody>
      </p:sp>
      <p:sp>
        <p:nvSpPr>
          <p:cNvPr id="77" name="Freeform 76">
            <a:extLst>
              <a:ext uri="{FF2B5EF4-FFF2-40B4-BE49-F238E27FC236}">
                <a16:creationId xmlns:a16="http://schemas.microsoft.com/office/drawing/2014/main" id="{C6179B06-31E4-394F-9052-698F2731BE16}"/>
              </a:ext>
            </a:extLst>
          </p:cNvPr>
          <p:cNvSpPr/>
          <p:nvPr/>
        </p:nvSpPr>
        <p:spPr>
          <a:xfrm>
            <a:off x="4629960" y="1762579"/>
            <a:ext cx="3481137" cy="740016"/>
          </a:xfrm>
          <a:custGeom>
            <a:avLst/>
            <a:gdLst>
              <a:gd name="connsiteX0" fmla="*/ 0 w 2610853"/>
              <a:gd name="connsiteY0" fmla="*/ 182033 h 555012"/>
              <a:gd name="connsiteX1" fmla="*/ 571500 w 2610853"/>
              <a:gd name="connsiteY1" fmla="*/ 55701 h 555012"/>
              <a:gd name="connsiteX2" fmla="*/ 2063416 w 2610853"/>
              <a:gd name="connsiteY2" fmla="*/ 37654 h 555012"/>
              <a:gd name="connsiteX3" fmla="*/ 2610853 w 2610853"/>
              <a:gd name="connsiteY3" fmla="*/ 555012 h 555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0853" h="555012">
                <a:moveTo>
                  <a:pt x="0" y="182033"/>
                </a:moveTo>
                <a:cubicBezTo>
                  <a:pt x="113798" y="130898"/>
                  <a:pt x="227597" y="79764"/>
                  <a:pt x="571500" y="55701"/>
                </a:cubicBezTo>
                <a:cubicBezTo>
                  <a:pt x="915403" y="31638"/>
                  <a:pt x="1723524" y="-45564"/>
                  <a:pt x="2063416" y="37654"/>
                </a:cubicBezTo>
                <a:cubicBezTo>
                  <a:pt x="2403308" y="120872"/>
                  <a:pt x="2507080" y="337942"/>
                  <a:pt x="2610853" y="555012"/>
                </a:cubicBezTo>
              </a:path>
            </a:pathLst>
          </a:custGeom>
          <a:noFill/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5073"/>
              </a:solidFill>
              <a:latin typeface="CiscoSansTT ExtraLight"/>
            </a:endParaRPr>
          </a:p>
        </p:txBody>
      </p:sp>
      <p:sp>
        <p:nvSpPr>
          <p:cNvPr id="78" name="Freeform 77">
            <a:extLst>
              <a:ext uri="{FF2B5EF4-FFF2-40B4-BE49-F238E27FC236}">
                <a16:creationId xmlns:a16="http://schemas.microsoft.com/office/drawing/2014/main" id="{15BB883F-930C-2146-86FF-01308564B690}"/>
              </a:ext>
            </a:extLst>
          </p:cNvPr>
          <p:cNvSpPr/>
          <p:nvPr/>
        </p:nvSpPr>
        <p:spPr>
          <a:xfrm>
            <a:off x="3555138" y="2839480"/>
            <a:ext cx="5077327" cy="923105"/>
          </a:xfrm>
          <a:custGeom>
            <a:avLst/>
            <a:gdLst>
              <a:gd name="connsiteX0" fmla="*/ 0 w 3807995"/>
              <a:gd name="connsiteY0" fmla="*/ 0 h 692329"/>
              <a:gd name="connsiteX1" fmla="*/ 637674 w 3807995"/>
              <a:gd name="connsiteY1" fmla="*/ 258679 h 692329"/>
              <a:gd name="connsiteX2" fmla="*/ 2755232 w 3807995"/>
              <a:gd name="connsiteY2" fmla="*/ 228600 h 692329"/>
              <a:gd name="connsiteX3" fmla="*/ 3230479 w 3807995"/>
              <a:gd name="connsiteY3" fmla="*/ 691816 h 692329"/>
              <a:gd name="connsiteX4" fmla="*/ 3807995 w 3807995"/>
              <a:gd name="connsiteY4" fmla="*/ 300790 h 692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7995" h="692329">
                <a:moveTo>
                  <a:pt x="0" y="0"/>
                </a:moveTo>
                <a:cubicBezTo>
                  <a:pt x="89234" y="110289"/>
                  <a:pt x="178469" y="220579"/>
                  <a:pt x="637674" y="258679"/>
                </a:cubicBezTo>
                <a:cubicBezTo>
                  <a:pt x="1096879" y="296779"/>
                  <a:pt x="2323098" y="156411"/>
                  <a:pt x="2755232" y="228600"/>
                </a:cubicBezTo>
                <a:cubicBezTo>
                  <a:pt x="3187366" y="300790"/>
                  <a:pt x="3055019" y="679784"/>
                  <a:pt x="3230479" y="691816"/>
                </a:cubicBezTo>
                <a:cubicBezTo>
                  <a:pt x="3405939" y="703848"/>
                  <a:pt x="3606967" y="502319"/>
                  <a:pt x="3807995" y="300790"/>
                </a:cubicBezTo>
              </a:path>
            </a:pathLst>
          </a:custGeom>
          <a:noFill/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5073"/>
              </a:solidFill>
              <a:latin typeface="CiscoSansTT ExtraLight"/>
            </a:endParaRPr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C0CA7140-4407-9743-8968-9F232A1A41D5}"/>
              </a:ext>
            </a:extLst>
          </p:cNvPr>
          <p:cNvSpPr/>
          <p:nvPr/>
        </p:nvSpPr>
        <p:spPr>
          <a:xfrm>
            <a:off x="4637980" y="3216468"/>
            <a:ext cx="3272589" cy="959187"/>
          </a:xfrm>
          <a:custGeom>
            <a:avLst/>
            <a:gdLst>
              <a:gd name="connsiteX0" fmla="*/ 0 w 2454442"/>
              <a:gd name="connsiteY0" fmla="*/ 0 h 719390"/>
              <a:gd name="connsiteX1" fmla="*/ 294773 w 2454442"/>
              <a:gd name="connsiteY1" fmla="*/ 661737 h 719390"/>
              <a:gd name="connsiteX2" fmla="*/ 1179095 w 2454442"/>
              <a:gd name="connsiteY2" fmla="*/ 679784 h 719390"/>
              <a:gd name="connsiteX3" fmla="*/ 2177716 w 2454442"/>
              <a:gd name="connsiteY3" fmla="*/ 613611 h 719390"/>
              <a:gd name="connsiteX4" fmla="*/ 2454442 w 2454442"/>
              <a:gd name="connsiteY4" fmla="*/ 457200 h 719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4442" h="719390">
                <a:moveTo>
                  <a:pt x="0" y="0"/>
                </a:moveTo>
                <a:cubicBezTo>
                  <a:pt x="49128" y="274220"/>
                  <a:pt x="98257" y="548440"/>
                  <a:pt x="294773" y="661737"/>
                </a:cubicBezTo>
                <a:cubicBezTo>
                  <a:pt x="491289" y="775034"/>
                  <a:pt x="865271" y="687805"/>
                  <a:pt x="1179095" y="679784"/>
                </a:cubicBezTo>
                <a:cubicBezTo>
                  <a:pt x="1492919" y="671763"/>
                  <a:pt x="1965158" y="650708"/>
                  <a:pt x="2177716" y="613611"/>
                </a:cubicBezTo>
                <a:cubicBezTo>
                  <a:pt x="2390274" y="576514"/>
                  <a:pt x="2422358" y="516857"/>
                  <a:pt x="2454442" y="457200"/>
                </a:cubicBezTo>
              </a:path>
            </a:pathLst>
          </a:custGeom>
          <a:noFill/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5073"/>
              </a:solidFill>
              <a:latin typeface="CiscoSansTT ExtraLight"/>
            </a:endParaRPr>
          </a:p>
        </p:txBody>
      </p:sp>
      <p:graphicFrame>
        <p:nvGraphicFramePr>
          <p:cNvPr id="80" name="Table 79">
            <a:extLst>
              <a:ext uri="{FF2B5EF4-FFF2-40B4-BE49-F238E27FC236}">
                <a16:creationId xmlns:a16="http://schemas.microsoft.com/office/drawing/2014/main" id="{CCDF8B8D-49BB-1F48-AB41-1C97EE182786}"/>
              </a:ext>
            </a:extLst>
          </p:cNvPr>
          <p:cNvGraphicFramePr>
            <a:graphicFrameLocks noGrp="1"/>
          </p:cNvGraphicFramePr>
          <p:nvPr/>
        </p:nvGraphicFramePr>
        <p:xfrm>
          <a:off x="2712579" y="3328959"/>
          <a:ext cx="961973" cy="6328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1973">
                  <a:extLst>
                    <a:ext uri="{9D8B030D-6E8A-4147-A177-3AD203B41FA5}">
                      <a16:colId xmlns:a16="http://schemas.microsoft.com/office/drawing/2014/main" val="4060438208"/>
                    </a:ext>
                  </a:extLst>
                </a:gridCol>
              </a:tblGrid>
              <a:tr h="31641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bg2"/>
                          </a:solidFill>
                        </a:rPr>
                        <a:t>16009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575181"/>
                  </a:ext>
                </a:extLst>
              </a:tr>
              <a:tr h="31641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Payload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57588472"/>
                  </a:ext>
                </a:extLst>
              </a:tr>
            </a:tbl>
          </a:graphicData>
        </a:graphic>
      </p:graphicFrame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F50B8EB-21D0-2445-B093-D436657F0757}"/>
              </a:ext>
            </a:extLst>
          </p:cNvPr>
          <p:cNvCxnSpPr/>
          <p:nvPr/>
        </p:nvCxnSpPr>
        <p:spPr>
          <a:xfrm>
            <a:off x="2964655" y="3093604"/>
            <a:ext cx="638975" cy="0"/>
          </a:xfrm>
          <a:prstGeom prst="straightConnector1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Text Placeholder 13">
            <a:extLst>
              <a:ext uri="{FF2B5EF4-FFF2-40B4-BE49-F238E27FC236}">
                <a16:creationId xmlns:a16="http://schemas.microsoft.com/office/drawing/2014/main" id="{DAAD28B7-18B3-014D-A678-6A4784640F57}"/>
              </a:ext>
            </a:extLst>
          </p:cNvPr>
          <p:cNvSpPr txBox="1">
            <a:spLocks/>
          </p:cNvSpPr>
          <p:nvPr/>
        </p:nvSpPr>
        <p:spPr>
          <a:xfrm>
            <a:off x="694267" y="4453467"/>
            <a:ext cx="9821333" cy="1169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Path to Node 9 across Algo 0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69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78" grpId="0" animBg="1"/>
      <p:bldP spid="7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483636F-C846-CA43-8591-55115942E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06775"/>
            <a:ext cx="9902952" cy="861774"/>
          </a:xfrm>
        </p:spPr>
        <p:txBody>
          <a:bodyPr>
            <a:normAutofit/>
          </a:bodyPr>
          <a:lstStyle/>
          <a:p>
            <a:r>
              <a:rPr lang="en-US" dirty="0"/>
              <a:t>Multi-Plane Network with FlexAlgo</a:t>
            </a:r>
            <a:endParaRPr lang="en-US" sz="40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34B027-2E6D-3141-927F-0C6DE244CE0C}"/>
              </a:ext>
            </a:extLst>
          </p:cNvPr>
          <p:cNvCxnSpPr/>
          <p:nvPr/>
        </p:nvCxnSpPr>
        <p:spPr>
          <a:xfrm>
            <a:off x="941832" y="1325880"/>
            <a:ext cx="101724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F731213-1EFC-AD4A-89F5-9DFC137047D9}"/>
              </a:ext>
            </a:extLst>
          </p:cNvPr>
          <p:cNvCxnSpPr>
            <a:stCxn id="60" idx="2"/>
            <a:endCxn id="64" idx="6"/>
          </p:cNvCxnSpPr>
          <p:nvPr/>
        </p:nvCxnSpPr>
        <p:spPr>
          <a:xfrm flipH="1">
            <a:off x="4620536" y="2014795"/>
            <a:ext cx="2235312" cy="0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5F62A7C-E904-A34E-B2C6-9FFE1A0874F8}"/>
              </a:ext>
            </a:extLst>
          </p:cNvPr>
          <p:cNvCxnSpPr>
            <a:stCxn id="66" idx="0"/>
            <a:endCxn id="64" idx="4"/>
          </p:cNvCxnSpPr>
          <p:nvPr/>
        </p:nvCxnSpPr>
        <p:spPr>
          <a:xfrm flipV="1">
            <a:off x="4393321" y="2242009"/>
            <a:ext cx="0" cy="852432"/>
          </a:xfrm>
          <a:prstGeom prst="line">
            <a:avLst/>
          </a:prstGeom>
          <a:noFill/>
          <a:ln w="19050" cap="flat" cmpd="sng" algn="ctr">
            <a:solidFill>
              <a:srgbClr val="58585B"/>
            </a:solidFill>
            <a:prstDash val="solid"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784F4EA-597E-DD4E-B179-D69FD32BDDCA}"/>
              </a:ext>
            </a:extLst>
          </p:cNvPr>
          <p:cNvCxnSpPr>
            <a:stCxn id="61" idx="2"/>
            <a:endCxn id="66" idx="6"/>
          </p:cNvCxnSpPr>
          <p:nvPr/>
        </p:nvCxnSpPr>
        <p:spPr>
          <a:xfrm flipH="1">
            <a:off x="4620536" y="3313794"/>
            <a:ext cx="2235312" cy="7863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F5FF1C1-A193-2944-9D85-78B955F28F4A}"/>
              </a:ext>
            </a:extLst>
          </p:cNvPr>
          <p:cNvCxnSpPr>
            <a:stCxn id="61" idx="0"/>
            <a:endCxn id="60" idx="4"/>
          </p:cNvCxnSpPr>
          <p:nvPr/>
        </p:nvCxnSpPr>
        <p:spPr>
          <a:xfrm flipV="1">
            <a:off x="7083063" y="2242010"/>
            <a:ext cx="0" cy="844569"/>
          </a:xfrm>
          <a:prstGeom prst="line">
            <a:avLst/>
          </a:prstGeom>
          <a:noFill/>
          <a:ln w="19050" cap="flat" cmpd="sng" algn="ctr">
            <a:solidFill>
              <a:srgbClr val="58585B"/>
            </a:solidFill>
            <a:prstDash val="solid"/>
          </a:ln>
          <a:effectLst/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5475350-145D-084F-8900-C1A696A06290}"/>
              </a:ext>
            </a:extLst>
          </p:cNvPr>
          <p:cNvCxnSpPr>
            <a:stCxn id="62" idx="2"/>
            <a:endCxn id="65" idx="6"/>
          </p:cNvCxnSpPr>
          <p:nvPr/>
        </p:nvCxnSpPr>
        <p:spPr>
          <a:xfrm flipH="1" flipV="1">
            <a:off x="5353043" y="2557884"/>
            <a:ext cx="2235311" cy="19168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91760CC-5423-174A-A21A-5C3F61F79764}"/>
              </a:ext>
            </a:extLst>
          </p:cNvPr>
          <p:cNvCxnSpPr>
            <a:stCxn id="58" idx="2"/>
            <a:endCxn id="63" idx="6"/>
          </p:cNvCxnSpPr>
          <p:nvPr/>
        </p:nvCxnSpPr>
        <p:spPr>
          <a:xfrm flipH="1">
            <a:off x="5353043" y="3868668"/>
            <a:ext cx="2235309" cy="3923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A0F4931-4922-0C4B-9ADA-CDF5CE666238}"/>
              </a:ext>
            </a:extLst>
          </p:cNvPr>
          <p:cNvCxnSpPr>
            <a:stCxn id="58" idx="0"/>
            <a:endCxn id="62" idx="4"/>
          </p:cNvCxnSpPr>
          <p:nvPr/>
        </p:nvCxnSpPr>
        <p:spPr>
          <a:xfrm flipV="1">
            <a:off x="7815568" y="2804267"/>
            <a:ext cx="1" cy="837187"/>
          </a:xfrm>
          <a:prstGeom prst="line">
            <a:avLst/>
          </a:prstGeom>
          <a:noFill/>
          <a:ln w="19050" cap="flat" cmpd="sng" algn="ctr">
            <a:solidFill>
              <a:srgbClr val="58585B"/>
            </a:solidFill>
            <a:prstDash val="solid"/>
          </a:ln>
          <a:effectLst/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5938C94-6C92-B14F-B34D-B38B69472513}"/>
              </a:ext>
            </a:extLst>
          </p:cNvPr>
          <p:cNvCxnSpPr>
            <a:stCxn id="63" idx="0"/>
            <a:endCxn id="65" idx="4"/>
          </p:cNvCxnSpPr>
          <p:nvPr/>
        </p:nvCxnSpPr>
        <p:spPr>
          <a:xfrm flipV="1">
            <a:off x="5125828" y="2785099"/>
            <a:ext cx="0" cy="860277"/>
          </a:xfrm>
          <a:prstGeom prst="line">
            <a:avLst/>
          </a:prstGeom>
          <a:noFill/>
          <a:ln w="19050" cap="flat" cmpd="sng" algn="ctr">
            <a:solidFill>
              <a:srgbClr val="58585B"/>
            </a:solidFill>
            <a:prstDash val="solid"/>
          </a:ln>
          <a:effectLst/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540628-E9E1-AD44-854F-0EBA93188460}"/>
              </a:ext>
            </a:extLst>
          </p:cNvPr>
          <p:cNvCxnSpPr>
            <a:stCxn id="62" idx="1"/>
            <a:endCxn id="60" idx="5"/>
          </p:cNvCxnSpPr>
          <p:nvPr/>
        </p:nvCxnSpPr>
        <p:spPr>
          <a:xfrm flipH="1" flipV="1">
            <a:off x="7243729" y="2175461"/>
            <a:ext cx="411175" cy="240927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B44982B-8C40-894D-A223-B2E3041F7BDC}"/>
              </a:ext>
            </a:extLst>
          </p:cNvPr>
          <p:cNvCxnSpPr>
            <a:stCxn id="65" idx="1"/>
            <a:endCxn id="64" idx="5"/>
          </p:cNvCxnSpPr>
          <p:nvPr/>
        </p:nvCxnSpPr>
        <p:spPr>
          <a:xfrm flipH="1" flipV="1">
            <a:off x="4553987" y="2175461"/>
            <a:ext cx="411176" cy="221759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8CC76DC-C42C-8E42-A188-50999358F774}"/>
              </a:ext>
            </a:extLst>
          </p:cNvPr>
          <p:cNvCxnSpPr>
            <a:stCxn id="63" idx="1"/>
            <a:endCxn id="66" idx="5"/>
          </p:cNvCxnSpPr>
          <p:nvPr/>
        </p:nvCxnSpPr>
        <p:spPr>
          <a:xfrm flipH="1" flipV="1">
            <a:off x="4553987" y="3482322"/>
            <a:ext cx="411176" cy="229604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70B6B0C-6035-BD49-8CB4-B3E0B9821CD6}"/>
              </a:ext>
            </a:extLst>
          </p:cNvPr>
          <p:cNvCxnSpPr>
            <a:stCxn id="58" idx="1"/>
            <a:endCxn id="61" idx="5"/>
          </p:cNvCxnSpPr>
          <p:nvPr/>
        </p:nvCxnSpPr>
        <p:spPr>
          <a:xfrm flipH="1" flipV="1">
            <a:off x="7243728" y="3474459"/>
            <a:ext cx="411173" cy="233544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1AE2CA8-F99E-1A4F-8183-FDF213FB3527}"/>
              </a:ext>
            </a:extLst>
          </p:cNvPr>
          <p:cNvCxnSpPr>
            <a:stCxn id="67" idx="1"/>
            <a:endCxn id="62" idx="6"/>
          </p:cNvCxnSpPr>
          <p:nvPr/>
        </p:nvCxnSpPr>
        <p:spPr>
          <a:xfrm flipH="1" flipV="1">
            <a:off x="8042783" y="2577053"/>
            <a:ext cx="554720" cy="485143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5D8996E-FE25-374E-9BE2-83D9AF8462D7}"/>
              </a:ext>
            </a:extLst>
          </p:cNvPr>
          <p:cNvCxnSpPr>
            <a:stCxn id="67" idx="3"/>
            <a:endCxn id="58" idx="6"/>
          </p:cNvCxnSpPr>
          <p:nvPr/>
        </p:nvCxnSpPr>
        <p:spPr>
          <a:xfrm flipH="1">
            <a:off x="8042782" y="3383526"/>
            <a:ext cx="554721" cy="485143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36F99E7-C3E1-744B-B76A-FEFC458D5EA0}"/>
              </a:ext>
            </a:extLst>
          </p:cNvPr>
          <p:cNvCxnSpPr>
            <a:stCxn id="64" idx="2"/>
            <a:endCxn id="59" idx="7"/>
          </p:cNvCxnSpPr>
          <p:nvPr/>
        </p:nvCxnSpPr>
        <p:spPr>
          <a:xfrm flipH="1">
            <a:off x="3603747" y="2014795"/>
            <a:ext cx="562360" cy="492765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66B2F3F-6188-814B-A807-C40EFD9F0AF2}"/>
              </a:ext>
            </a:extLst>
          </p:cNvPr>
          <p:cNvCxnSpPr>
            <a:stCxn id="66" idx="2"/>
            <a:endCxn id="59" idx="5"/>
          </p:cNvCxnSpPr>
          <p:nvPr/>
        </p:nvCxnSpPr>
        <p:spPr>
          <a:xfrm flipH="1" flipV="1">
            <a:off x="3603747" y="2828891"/>
            <a:ext cx="562360" cy="492765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A8124F6A-A8C0-704A-BAD1-FEB9C4537024}"/>
              </a:ext>
            </a:extLst>
          </p:cNvPr>
          <p:cNvSpPr/>
          <p:nvPr/>
        </p:nvSpPr>
        <p:spPr>
          <a:xfrm>
            <a:off x="7588352" y="3641454"/>
            <a:ext cx="454429" cy="454429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C00000"/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en-US" sz="2400" kern="0" dirty="0">
                <a:solidFill>
                  <a:srgbClr val="58585B"/>
                </a:solidFill>
                <a:latin typeface="Arial"/>
                <a:ea typeface="ＭＳ Ｐゴシック" charset="0"/>
              </a:rPr>
              <a:t>7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C52828B-19DA-B64C-AC6A-597FDA3DC6C9}"/>
              </a:ext>
            </a:extLst>
          </p:cNvPr>
          <p:cNvSpPr/>
          <p:nvPr/>
        </p:nvSpPr>
        <p:spPr>
          <a:xfrm>
            <a:off x="3215867" y="2441011"/>
            <a:ext cx="454429" cy="454429"/>
          </a:xfrm>
          <a:prstGeom prst="ellipse">
            <a:avLst/>
          </a:prstGeom>
          <a:noFill/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en-US" sz="2400" kern="0" dirty="0">
                <a:solidFill>
                  <a:srgbClr val="58585B"/>
                </a:solidFill>
                <a:latin typeface="Arial"/>
                <a:ea typeface="ＭＳ Ｐゴシック" charset="0"/>
              </a:rPr>
              <a:t>0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CAAD271-9D54-F049-90A1-5FF8604FE3CC}"/>
              </a:ext>
            </a:extLst>
          </p:cNvPr>
          <p:cNvSpPr/>
          <p:nvPr/>
        </p:nvSpPr>
        <p:spPr>
          <a:xfrm>
            <a:off x="6855848" y="1787580"/>
            <a:ext cx="454429" cy="454429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B050"/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en-US" sz="2400" kern="0">
                <a:solidFill>
                  <a:srgbClr val="58585B"/>
                </a:solidFill>
                <a:latin typeface="Arial"/>
                <a:ea typeface="ＭＳ Ｐゴシック" charset="0"/>
              </a:rPr>
              <a:t>2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2D40594-80C3-694E-B78A-E9195EB3D5EE}"/>
              </a:ext>
            </a:extLst>
          </p:cNvPr>
          <p:cNvSpPr/>
          <p:nvPr/>
        </p:nvSpPr>
        <p:spPr>
          <a:xfrm>
            <a:off x="6855848" y="3086579"/>
            <a:ext cx="454429" cy="454429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C00000"/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en-US" sz="2400" kern="0" dirty="0">
                <a:solidFill>
                  <a:srgbClr val="58585B"/>
                </a:solidFill>
                <a:latin typeface="Arial"/>
                <a:ea typeface="ＭＳ Ｐゴシック" charset="0"/>
              </a:rPr>
              <a:t>6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3411CBD-3DF9-8344-BA7B-9FD7A02BC600}"/>
              </a:ext>
            </a:extLst>
          </p:cNvPr>
          <p:cNvSpPr/>
          <p:nvPr/>
        </p:nvSpPr>
        <p:spPr>
          <a:xfrm>
            <a:off x="7588354" y="2349838"/>
            <a:ext cx="454429" cy="454429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B050"/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en-US" sz="2400" kern="0">
                <a:solidFill>
                  <a:srgbClr val="58585B"/>
                </a:solidFill>
                <a:latin typeface="Arial"/>
                <a:ea typeface="ＭＳ Ｐゴシック" charset="0"/>
              </a:rPr>
              <a:t>3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EC3DE6-BC45-444F-90FD-1DF53FE868B7}"/>
              </a:ext>
            </a:extLst>
          </p:cNvPr>
          <p:cNvSpPr/>
          <p:nvPr/>
        </p:nvSpPr>
        <p:spPr>
          <a:xfrm>
            <a:off x="4898614" y="3645376"/>
            <a:ext cx="454429" cy="454429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C00000"/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en-US" sz="2400" kern="0" dirty="0">
                <a:solidFill>
                  <a:srgbClr val="58585B"/>
                </a:solidFill>
                <a:latin typeface="Arial"/>
                <a:ea typeface="ＭＳ Ｐゴシック" charset="0"/>
              </a:rPr>
              <a:t>8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E4D6B16-B959-4E4A-9C9D-9E6B961BC7AC}"/>
              </a:ext>
            </a:extLst>
          </p:cNvPr>
          <p:cNvSpPr/>
          <p:nvPr/>
        </p:nvSpPr>
        <p:spPr>
          <a:xfrm>
            <a:off x="4166107" y="1787580"/>
            <a:ext cx="454429" cy="454429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B050"/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en-US" sz="2400" kern="0">
                <a:solidFill>
                  <a:srgbClr val="58585B"/>
                </a:solidFill>
                <a:latin typeface="Arial"/>
                <a:ea typeface="ＭＳ Ｐゴシック" charset="0"/>
              </a:rPr>
              <a:t>1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370B7F9-4029-F24A-92D1-D9594F2738F2}"/>
              </a:ext>
            </a:extLst>
          </p:cNvPr>
          <p:cNvSpPr/>
          <p:nvPr/>
        </p:nvSpPr>
        <p:spPr>
          <a:xfrm>
            <a:off x="4898614" y="2330670"/>
            <a:ext cx="454429" cy="454429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B050"/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en-US" sz="2400" kern="0">
                <a:solidFill>
                  <a:srgbClr val="58585B"/>
                </a:solidFill>
                <a:latin typeface="Arial"/>
                <a:ea typeface="ＭＳ Ｐゴシック" charset="0"/>
              </a:rPr>
              <a:t>4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E808248-6D63-B640-998D-45E77F4EE67C}"/>
              </a:ext>
            </a:extLst>
          </p:cNvPr>
          <p:cNvSpPr/>
          <p:nvPr/>
        </p:nvSpPr>
        <p:spPr>
          <a:xfrm>
            <a:off x="4166107" y="3094442"/>
            <a:ext cx="454429" cy="454429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C00000"/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en-US" sz="2400" kern="0" dirty="0">
                <a:solidFill>
                  <a:srgbClr val="58585B"/>
                </a:solidFill>
                <a:latin typeface="Arial"/>
                <a:ea typeface="ＭＳ Ｐゴシック" charset="0"/>
              </a:rPr>
              <a:t>5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9C8847C-35BA-364F-A0A4-9BCA2C59DCC0}"/>
              </a:ext>
            </a:extLst>
          </p:cNvPr>
          <p:cNvSpPr/>
          <p:nvPr/>
        </p:nvSpPr>
        <p:spPr>
          <a:xfrm>
            <a:off x="8530954" y="2995646"/>
            <a:ext cx="454429" cy="454429"/>
          </a:xfrm>
          <a:prstGeom prst="ellipse">
            <a:avLst/>
          </a:prstGeom>
          <a:noFill/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en-US" sz="2400" kern="0" dirty="0">
                <a:solidFill>
                  <a:srgbClr val="58585B"/>
                </a:solidFill>
                <a:latin typeface="Arial"/>
                <a:ea typeface="ＭＳ Ｐゴシック" charset="0"/>
              </a:rPr>
              <a:t>9</a:t>
            </a:r>
          </a:p>
        </p:txBody>
      </p:sp>
      <p:sp>
        <p:nvSpPr>
          <p:cNvPr id="68" name="Arc 67">
            <a:extLst>
              <a:ext uri="{FF2B5EF4-FFF2-40B4-BE49-F238E27FC236}">
                <a16:creationId xmlns:a16="http://schemas.microsoft.com/office/drawing/2014/main" id="{1A4D9B70-FD3C-AB4C-BA24-643E91FFE9ED}"/>
              </a:ext>
            </a:extLst>
          </p:cNvPr>
          <p:cNvSpPr/>
          <p:nvPr/>
        </p:nvSpPr>
        <p:spPr>
          <a:xfrm>
            <a:off x="3212277" y="2448100"/>
            <a:ext cx="462276" cy="428261"/>
          </a:xfrm>
          <a:prstGeom prst="arc">
            <a:avLst>
              <a:gd name="adj1" fmla="val 10964253"/>
              <a:gd name="adj2" fmla="val 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282828"/>
              </a:solidFill>
              <a:latin typeface="CiscoSansTT ExtraLight"/>
            </a:endParaRPr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EC4132BB-CB19-444D-A4C2-F0230D6925A4}"/>
              </a:ext>
            </a:extLst>
          </p:cNvPr>
          <p:cNvSpPr/>
          <p:nvPr/>
        </p:nvSpPr>
        <p:spPr>
          <a:xfrm>
            <a:off x="8527030" y="2995646"/>
            <a:ext cx="462276" cy="428261"/>
          </a:xfrm>
          <a:prstGeom prst="arc">
            <a:avLst>
              <a:gd name="adj1" fmla="val 10964253"/>
              <a:gd name="adj2" fmla="val 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282828"/>
              </a:solidFill>
              <a:latin typeface="CiscoSansTT ExtraLight"/>
            </a:endParaRPr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464EC6C3-2758-E84C-828C-BDB720FFE45C}"/>
              </a:ext>
            </a:extLst>
          </p:cNvPr>
          <p:cNvSpPr/>
          <p:nvPr/>
        </p:nvSpPr>
        <p:spPr>
          <a:xfrm rot="10800000">
            <a:off x="3212277" y="2467179"/>
            <a:ext cx="462276" cy="428261"/>
          </a:xfrm>
          <a:prstGeom prst="arc">
            <a:avLst>
              <a:gd name="adj1" fmla="val 10964253"/>
              <a:gd name="adj2" fmla="val 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282828"/>
              </a:solidFill>
              <a:latin typeface="CiscoSansTT ExtraLight"/>
            </a:endParaRPr>
          </a:p>
        </p:txBody>
      </p:sp>
      <p:sp>
        <p:nvSpPr>
          <p:cNvPr id="71" name="Arc 70">
            <a:extLst>
              <a:ext uri="{FF2B5EF4-FFF2-40B4-BE49-F238E27FC236}">
                <a16:creationId xmlns:a16="http://schemas.microsoft.com/office/drawing/2014/main" id="{1E2FF7FC-0D9F-8746-B1A9-222D5407877D}"/>
              </a:ext>
            </a:extLst>
          </p:cNvPr>
          <p:cNvSpPr/>
          <p:nvPr/>
        </p:nvSpPr>
        <p:spPr>
          <a:xfrm rot="10800000">
            <a:off x="8527030" y="3020942"/>
            <a:ext cx="462276" cy="428261"/>
          </a:xfrm>
          <a:prstGeom prst="arc">
            <a:avLst>
              <a:gd name="adj1" fmla="val 10964253"/>
              <a:gd name="adj2" fmla="val 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282828"/>
              </a:solidFill>
              <a:latin typeface="CiscoSansTT ExtraLight"/>
            </a:endParaRPr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058ADE47-A401-7E45-B862-3F11F893F9F1}"/>
              </a:ext>
            </a:extLst>
          </p:cNvPr>
          <p:cNvSpPr/>
          <p:nvPr/>
        </p:nvSpPr>
        <p:spPr>
          <a:xfrm>
            <a:off x="3486959" y="1839359"/>
            <a:ext cx="5257800" cy="1158536"/>
          </a:xfrm>
          <a:custGeom>
            <a:avLst/>
            <a:gdLst>
              <a:gd name="connsiteX0" fmla="*/ 0 w 3943350"/>
              <a:gd name="connsiteY0" fmla="*/ 491712 h 868902"/>
              <a:gd name="connsiteX1" fmla="*/ 657225 w 3943350"/>
              <a:gd name="connsiteY1" fmla="*/ 222 h 868902"/>
              <a:gd name="connsiteX2" fmla="*/ 1308735 w 3943350"/>
              <a:gd name="connsiteY2" fmla="*/ 428847 h 868902"/>
              <a:gd name="connsiteX3" fmla="*/ 3326130 w 3943350"/>
              <a:gd name="connsiteY3" fmla="*/ 463137 h 868902"/>
              <a:gd name="connsiteX4" fmla="*/ 3943350 w 3943350"/>
              <a:gd name="connsiteY4" fmla="*/ 868902 h 868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43350" h="868902">
                <a:moveTo>
                  <a:pt x="0" y="491712"/>
                </a:moveTo>
                <a:cubicBezTo>
                  <a:pt x="219551" y="251206"/>
                  <a:pt x="439102" y="10700"/>
                  <a:pt x="657225" y="222"/>
                </a:cubicBezTo>
                <a:cubicBezTo>
                  <a:pt x="875348" y="-10256"/>
                  <a:pt x="863917" y="351694"/>
                  <a:pt x="1308735" y="428847"/>
                </a:cubicBezTo>
                <a:cubicBezTo>
                  <a:pt x="1753553" y="506000"/>
                  <a:pt x="2887028" y="389795"/>
                  <a:pt x="3326130" y="463137"/>
                </a:cubicBezTo>
                <a:cubicBezTo>
                  <a:pt x="3765232" y="536479"/>
                  <a:pt x="3854291" y="702690"/>
                  <a:pt x="3943350" y="868902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5073"/>
              </a:solidFill>
              <a:latin typeface="CiscoSansTT ExtraLight"/>
            </a:endParaRPr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E7365AD3-ACE2-B048-A30D-7BF17413F98B}"/>
              </a:ext>
            </a:extLst>
          </p:cNvPr>
          <p:cNvSpPr/>
          <p:nvPr/>
        </p:nvSpPr>
        <p:spPr>
          <a:xfrm>
            <a:off x="4629960" y="1762579"/>
            <a:ext cx="3481137" cy="740016"/>
          </a:xfrm>
          <a:custGeom>
            <a:avLst/>
            <a:gdLst>
              <a:gd name="connsiteX0" fmla="*/ 0 w 2610853"/>
              <a:gd name="connsiteY0" fmla="*/ 182033 h 555012"/>
              <a:gd name="connsiteX1" fmla="*/ 571500 w 2610853"/>
              <a:gd name="connsiteY1" fmla="*/ 55701 h 555012"/>
              <a:gd name="connsiteX2" fmla="*/ 2063416 w 2610853"/>
              <a:gd name="connsiteY2" fmla="*/ 37654 h 555012"/>
              <a:gd name="connsiteX3" fmla="*/ 2610853 w 2610853"/>
              <a:gd name="connsiteY3" fmla="*/ 555012 h 555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0853" h="555012">
                <a:moveTo>
                  <a:pt x="0" y="182033"/>
                </a:moveTo>
                <a:cubicBezTo>
                  <a:pt x="113798" y="130898"/>
                  <a:pt x="227597" y="79764"/>
                  <a:pt x="571500" y="55701"/>
                </a:cubicBezTo>
                <a:cubicBezTo>
                  <a:pt x="915403" y="31638"/>
                  <a:pt x="1723524" y="-45564"/>
                  <a:pt x="2063416" y="37654"/>
                </a:cubicBezTo>
                <a:cubicBezTo>
                  <a:pt x="2403308" y="120872"/>
                  <a:pt x="2507080" y="337942"/>
                  <a:pt x="2610853" y="555012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5073"/>
              </a:solidFill>
              <a:latin typeface="CiscoSansTT ExtraLight"/>
            </a:endParaRPr>
          </a:p>
        </p:txBody>
      </p: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B30F184D-94A1-C64D-9619-D7371249BE94}"/>
              </a:ext>
            </a:extLst>
          </p:cNvPr>
          <p:cNvGraphicFramePr>
            <a:graphicFrameLocks noGrp="1"/>
          </p:cNvGraphicFramePr>
          <p:nvPr/>
        </p:nvGraphicFramePr>
        <p:xfrm>
          <a:off x="2712579" y="3328959"/>
          <a:ext cx="961973" cy="6328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1973">
                  <a:extLst>
                    <a:ext uri="{9D8B030D-6E8A-4147-A177-3AD203B41FA5}">
                      <a16:colId xmlns:a16="http://schemas.microsoft.com/office/drawing/2014/main" val="4060438208"/>
                    </a:ext>
                  </a:extLst>
                </a:gridCol>
              </a:tblGrid>
              <a:tr h="31641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bg2"/>
                          </a:solidFill>
                        </a:rPr>
                        <a:t>16809</a:t>
                      </a: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575181"/>
                  </a:ext>
                </a:extLst>
              </a:tr>
              <a:tr h="31641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Payload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57588472"/>
                  </a:ext>
                </a:extLst>
              </a:tr>
            </a:tbl>
          </a:graphicData>
        </a:graphic>
      </p:graphicFrame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A935381-D259-5A47-9B73-737474CAAAAE}"/>
              </a:ext>
            </a:extLst>
          </p:cNvPr>
          <p:cNvCxnSpPr/>
          <p:nvPr/>
        </p:nvCxnSpPr>
        <p:spPr>
          <a:xfrm>
            <a:off x="2964655" y="3093604"/>
            <a:ext cx="638975" cy="0"/>
          </a:xfrm>
          <a:prstGeom prst="straightConnector1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AD505A5-B0F2-9C44-9790-79EA1A4FFC40}"/>
              </a:ext>
            </a:extLst>
          </p:cNvPr>
          <p:cNvSpPr txBox="1"/>
          <p:nvPr/>
        </p:nvSpPr>
        <p:spPr>
          <a:xfrm>
            <a:off x="9091157" y="2821807"/>
            <a:ext cx="2218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sz="1600" kern="0" dirty="0">
                <a:solidFill>
                  <a:srgbClr val="282828">
                    <a:lumMod val="75000"/>
                    <a:lumOff val="25000"/>
                  </a:srgbClr>
                </a:solidFill>
                <a:latin typeface="Arial" charset="0"/>
                <a:ea typeface="ＭＳ Ｐゴシック" charset="0"/>
              </a:rPr>
              <a:t>16009 Algo 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159E70A-5BEF-F441-9F4B-294168F30FCE}"/>
              </a:ext>
            </a:extLst>
          </p:cNvPr>
          <p:cNvSpPr txBox="1"/>
          <p:nvPr/>
        </p:nvSpPr>
        <p:spPr>
          <a:xfrm>
            <a:off x="9102793" y="3158787"/>
            <a:ext cx="2211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sz="1600" kern="0" dirty="0">
                <a:solidFill>
                  <a:srgbClr val="00B050"/>
                </a:solidFill>
                <a:latin typeface="Arial" charset="0"/>
                <a:ea typeface="ＭＳ Ｐゴシック" charset="0"/>
              </a:rPr>
              <a:t>16809 Flex-</a:t>
            </a:r>
            <a:r>
              <a:rPr lang="en-US" sz="1600" kern="0" dirty="0" err="1">
                <a:solidFill>
                  <a:srgbClr val="00B050"/>
                </a:solidFill>
                <a:latin typeface="Arial" charset="0"/>
                <a:ea typeface="ＭＳ Ｐゴシック" charset="0"/>
              </a:rPr>
              <a:t>Algo</a:t>
            </a:r>
            <a:r>
              <a:rPr lang="en-US" sz="1600" kern="0" dirty="0">
                <a:solidFill>
                  <a:srgbClr val="00B050"/>
                </a:solidFill>
                <a:latin typeface="Arial" charset="0"/>
                <a:ea typeface="ＭＳ Ｐゴシック" charset="0"/>
              </a:rPr>
              <a:t> 128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4FA2F8F-A870-184A-B090-D65A9FADAA9E}"/>
              </a:ext>
            </a:extLst>
          </p:cNvPr>
          <p:cNvSpPr txBox="1"/>
          <p:nvPr/>
        </p:nvSpPr>
        <p:spPr>
          <a:xfrm>
            <a:off x="9114428" y="3495769"/>
            <a:ext cx="2211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sz="1600" kern="0" dirty="0">
                <a:solidFill>
                  <a:srgbClr val="C00000"/>
                </a:solidFill>
                <a:latin typeface="Arial" charset="0"/>
                <a:ea typeface="ＭＳ Ｐゴシック" charset="0"/>
              </a:rPr>
              <a:t>16909 Flex-</a:t>
            </a:r>
            <a:r>
              <a:rPr lang="en-US" sz="1600" kern="0" dirty="0" err="1">
                <a:solidFill>
                  <a:srgbClr val="C00000"/>
                </a:solidFill>
                <a:latin typeface="Arial" charset="0"/>
                <a:ea typeface="ＭＳ Ｐゴシック" charset="0"/>
              </a:rPr>
              <a:t>Algo</a:t>
            </a:r>
            <a:r>
              <a:rPr lang="en-US" sz="1600" kern="0" dirty="0">
                <a:solidFill>
                  <a:srgbClr val="C00000"/>
                </a:solidFill>
                <a:latin typeface="Arial" charset="0"/>
                <a:ea typeface="ＭＳ Ｐゴシック" charset="0"/>
              </a:rPr>
              <a:t> 129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4B71031-D789-E84A-8F40-82742DCDBF8A}"/>
              </a:ext>
            </a:extLst>
          </p:cNvPr>
          <p:cNvSpPr txBox="1"/>
          <p:nvPr/>
        </p:nvSpPr>
        <p:spPr>
          <a:xfrm>
            <a:off x="8721489" y="2484827"/>
            <a:ext cx="2218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sz="1600" b="1" kern="0" dirty="0">
                <a:solidFill>
                  <a:srgbClr val="282828">
                    <a:lumMod val="75000"/>
                    <a:lumOff val="25000"/>
                  </a:srgbClr>
                </a:solidFill>
                <a:latin typeface="Arial" charset="0"/>
                <a:ea typeface="ＭＳ Ｐゴシック" charset="0"/>
              </a:rPr>
              <a:t>Loopback 1.1.1.9/32</a:t>
            </a:r>
          </a:p>
        </p:txBody>
      </p:sp>
      <p:sp>
        <p:nvSpPr>
          <p:cNvPr id="80" name="Text Placeholder 13">
            <a:extLst>
              <a:ext uri="{FF2B5EF4-FFF2-40B4-BE49-F238E27FC236}">
                <a16:creationId xmlns:a16="http://schemas.microsoft.com/office/drawing/2014/main" id="{2830F841-A828-A544-80C0-68AE82AD876C}"/>
              </a:ext>
            </a:extLst>
          </p:cNvPr>
          <p:cNvSpPr txBox="1">
            <a:spLocks/>
          </p:cNvSpPr>
          <p:nvPr/>
        </p:nvSpPr>
        <p:spPr>
          <a:xfrm>
            <a:off x="694267" y="4453467"/>
            <a:ext cx="9793901" cy="1268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Path to Node 9 across </a:t>
            </a:r>
            <a:r>
              <a:rPr lang="en-US" dirty="0">
                <a:solidFill>
                  <a:srgbClr val="00B050"/>
                </a:solidFill>
              </a:rPr>
              <a:t>Flex-Algo 128</a:t>
            </a:r>
          </a:p>
        </p:txBody>
      </p:sp>
    </p:spTree>
    <p:extLst>
      <p:ext uri="{BB962C8B-B14F-4D97-AF65-F5344CB8AC3E}">
        <p14:creationId xmlns:p14="http://schemas.microsoft.com/office/powerpoint/2010/main" val="234905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483636F-C846-CA43-8591-55115942E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06775"/>
            <a:ext cx="9902952" cy="861774"/>
          </a:xfrm>
        </p:spPr>
        <p:txBody>
          <a:bodyPr>
            <a:normAutofit/>
          </a:bodyPr>
          <a:lstStyle/>
          <a:p>
            <a:r>
              <a:rPr lang="en-US" dirty="0"/>
              <a:t>Multi-Plane Network with FlexAlgo</a:t>
            </a:r>
            <a:endParaRPr lang="en-US" sz="40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34B027-2E6D-3141-927F-0C6DE244CE0C}"/>
              </a:ext>
            </a:extLst>
          </p:cNvPr>
          <p:cNvCxnSpPr/>
          <p:nvPr/>
        </p:nvCxnSpPr>
        <p:spPr>
          <a:xfrm>
            <a:off x="941832" y="1325880"/>
            <a:ext cx="101724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E46CD2F-B540-094B-8233-6B903B53FF60}"/>
              </a:ext>
            </a:extLst>
          </p:cNvPr>
          <p:cNvCxnSpPr>
            <a:stCxn id="60" idx="2"/>
            <a:endCxn id="64" idx="6"/>
          </p:cNvCxnSpPr>
          <p:nvPr/>
        </p:nvCxnSpPr>
        <p:spPr>
          <a:xfrm flipH="1">
            <a:off x="4620536" y="2014795"/>
            <a:ext cx="2235312" cy="0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ABF6E9B-7E20-A444-ACFE-45200CF47D59}"/>
              </a:ext>
            </a:extLst>
          </p:cNvPr>
          <p:cNvCxnSpPr>
            <a:stCxn id="66" idx="0"/>
            <a:endCxn id="64" idx="4"/>
          </p:cNvCxnSpPr>
          <p:nvPr/>
        </p:nvCxnSpPr>
        <p:spPr>
          <a:xfrm flipV="1">
            <a:off x="4393321" y="2242009"/>
            <a:ext cx="0" cy="852432"/>
          </a:xfrm>
          <a:prstGeom prst="line">
            <a:avLst/>
          </a:prstGeom>
          <a:noFill/>
          <a:ln w="19050" cap="flat" cmpd="sng" algn="ctr">
            <a:solidFill>
              <a:srgbClr val="58585B"/>
            </a:solidFill>
            <a:prstDash val="solid"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8B3A5CE-6D15-9941-BF43-4E5421F86307}"/>
              </a:ext>
            </a:extLst>
          </p:cNvPr>
          <p:cNvCxnSpPr>
            <a:stCxn id="61" idx="2"/>
            <a:endCxn id="66" idx="6"/>
          </p:cNvCxnSpPr>
          <p:nvPr/>
        </p:nvCxnSpPr>
        <p:spPr>
          <a:xfrm flipH="1">
            <a:off x="4620536" y="3313794"/>
            <a:ext cx="2235312" cy="7863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50A6534-BB3E-844B-A987-C547656452D9}"/>
              </a:ext>
            </a:extLst>
          </p:cNvPr>
          <p:cNvCxnSpPr>
            <a:stCxn id="61" idx="0"/>
            <a:endCxn id="60" idx="4"/>
          </p:cNvCxnSpPr>
          <p:nvPr/>
        </p:nvCxnSpPr>
        <p:spPr>
          <a:xfrm flipV="1">
            <a:off x="7083063" y="2242010"/>
            <a:ext cx="0" cy="844569"/>
          </a:xfrm>
          <a:prstGeom prst="line">
            <a:avLst/>
          </a:prstGeom>
          <a:noFill/>
          <a:ln w="19050" cap="flat" cmpd="sng" algn="ctr">
            <a:solidFill>
              <a:srgbClr val="58585B"/>
            </a:solidFill>
            <a:prstDash val="solid"/>
          </a:ln>
          <a:effectLst/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1471998-3556-9543-A25A-D9FBEC68B523}"/>
              </a:ext>
            </a:extLst>
          </p:cNvPr>
          <p:cNvCxnSpPr>
            <a:stCxn id="62" idx="2"/>
            <a:endCxn id="65" idx="6"/>
          </p:cNvCxnSpPr>
          <p:nvPr/>
        </p:nvCxnSpPr>
        <p:spPr>
          <a:xfrm flipH="1" flipV="1">
            <a:off x="5353043" y="2557884"/>
            <a:ext cx="2235311" cy="19168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495951B-41AC-C74C-A63A-FC63C4BD2CE8}"/>
              </a:ext>
            </a:extLst>
          </p:cNvPr>
          <p:cNvCxnSpPr>
            <a:stCxn id="58" idx="2"/>
            <a:endCxn id="63" idx="6"/>
          </p:cNvCxnSpPr>
          <p:nvPr/>
        </p:nvCxnSpPr>
        <p:spPr>
          <a:xfrm flipH="1">
            <a:off x="5353043" y="3868668"/>
            <a:ext cx="2235309" cy="3923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27CFCBB-6337-7143-BADB-2C85B0E9DDD6}"/>
              </a:ext>
            </a:extLst>
          </p:cNvPr>
          <p:cNvCxnSpPr>
            <a:stCxn id="58" idx="0"/>
            <a:endCxn id="62" idx="4"/>
          </p:cNvCxnSpPr>
          <p:nvPr/>
        </p:nvCxnSpPr>
        <p:spPr>
          <a:xfrm flipV="1">
            <a:off x="7815568" y="2804267"/>
            <a:ext cx="1" cy="837187"/>
          </a:xfrm>
          <a:prstGeom prst="line">
            <a:avLst/>
          </a:prstGeom>
          <a:noFill/>
          <a:ln w="19050" cap="flat" cmpd="sng" algn="ctr">
            <a:solidFill>
              <a:srgbClr val="58585B"/>
            </a:solidFill>
            <a:prstDash val="solid"/>
          </a:ln>
          <a:effectLst/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21563B3-EFC1-CB4B-BD61-7B8D5BE2534E}"/>
              </a:ext>
            </a:extLst>
          </p:cNvPr>
          <p:cNvCxnSpPr>
            <a:stCxn id="63" idx="0"/>
            <a:endCxn id="65" idx="4"/>
          </p:cNvCxnSpPr>
          <p:nvPr/>
        </p:nvCxnSpPr>
        <p:spPr>
          <a:xfrm flipV="1">
            <a:off x="5125828" y="2785099"/>
            <a:ext cx="0" cy="860277"/>
          </a:xfrm>
          <a:prstGeom prst="line">
            <a:avLst/>
          </a:prstGeom>
          <a:noFill/>
          <a:ln w="19050" cap="flat" cmpd="sng" algn="ctr">
            <a:solidFill>
              <a:srgbClr val="58585B"/>
            </a:solidFill>
            <a:prstDash val="solid"/>
          </a:ln>
          <a:effectLst/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D173F6E-7293-D840-802C-AB15B299BEFB}"/>
              </a:ext>
            </a:extLst>
          </p:cNvPr>
          <p:cNvCxnSpPr>
            <a:stCxn id="62" idx="1"/>
            <a:endCxn id="60" idx="5"/>
          </p:cNvCxnSpPr>
          <p:nvPr/>
        </p:nvCxnSpPr>
        <p:spPr>
          <a:xfrm flipH="1" flipV="1">
            <a:off x="7243729" y="2175461"/>
            <a:ext cx="411175" cy="240927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1910349-4328-5649-962E-25B5E4BEC493}"/>
              </a:ext>
            </a:extLst>
          </p:cNvPr>
          <p:cNvCxnSpPr>
            <a:stCxn id="65" idx="1"/>
            <a:endCxn id="64" idx="5"/>
          </p:cNvCxnSpPr>
          <p:nvPr/>
        </p:nvCxnSpPr>
        <p:spPr>
          <a:xfrm flipH="1" flipV="1">
            <a:off x="4553987" y="2175461"/>
            <a:ext cx="411176" cy="221759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79C1A13-7BAD-2E44-A71A-B2A78CC6BFDD}"/>
              </a:ext>
            </a:extLst>
          </p:cNvPr>
          <p:cNvCxnSpPr>
            <a:stCxn id="63" idx="1"/>
            <a:endCxn id="66" idx="5"/>
          </p:cNvCxnSpPr>
          <p:nvPr/>
        </p:nvCxnSpPr>
        <p:spPr>
          <a:xfrm flipH="1" flipV="1">
            <a:off x="4553987" y="3482322"/>
            <a:ext cx="411176" cy="229604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B2D79DF-B650-994D-813E-4356F2E8DEB1}"/>
              </a:ext>
            </a:extLst>
          </p:cNvPr>
          <p:cNvCxnSpPr>
            <a:stCxn id="58" idx="1"/>
            <a:endCxn id="61" idx="5"/>
          </p:cNvCxnSpPr>
          <p:nvPr/>
        </p:nvCxnSpPr>
        <p:spPr>
          <a:xfrm flipH="1" flipV="1">
            <a:off x="7243728" y="3474459"/>
            <a:ext cx="411173" cy="233544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89FB84E-7115-5F48-B08E-2609A8AE0BD0}"/>
              </a:ext>
            </a:extLst>
          </p:cNvPr>
          <p:cNvCxnSpPr>
            <a:stCxn id="67" idx="1"/>
            <a:endCxn id="62" idx="6"/>
          </p:cNvCxnSpPr>
          <p:nvPr/>
        </p:nvCxnSpPr>
        <p:spPr>
          <a:xfrm flipH="1" flipV="1">
            <a:off x="8042783" y="2577053"/>
            <a:ext cx="554720" cy="485143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A56D676-ACBB-E241-AAC8-B71C7CFE35FD}"/>
              </a:ext>
            </a:extLst>
          </p:cNvPr>
          <p:cNvCxnSpPr>
            <a:stCxn id="67" idx="3"/>
            <a:endCxn id="58" idx="6"/>
          </p:cNvCxnSpPr>
          <p:nvPr/>
        </p:nvCxnSpPr>
        <p:spPr>
          <a:xfrm flipH="1">
            <a:off x="8042782" y="3383526"/>
            <a:ext cx="554721" cy="485143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50BB2C3-CC17-7E41-B721-33302BFC0F6E}"/>
              </a:ext>
            </a:extLst>
          </p:cNvPr>
          <p:cNvCxnSpPr>
            <a:stCxn id="64" idx="2"/>
            <a:endCxn id="59" idx="7"/>
          </p:cNvCxnSpPr>
          <p:nvPr/>
        </p:nvCxnSpPr>
        <p:spPr>
          <a:xfrm flipH="1">
            <a:off x="3603747" y="2014795"/>
            <a:ext cx="562360" cy="492765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65E1470-C600-B244-9F59-D96E1AF0CD95}"/>
              </a:ext>
            </a:extLst>
          </p:cNvPr>
          <p:cNvCxnSpPr>
            <a:stCxn id="66" idx="2"/>
            <a:endCxn id="59" idx="5"/>
          </p:cNvCxnSpPr>
          <p:nvPr/>
        </p:nvCxnSpPr>
        <p:spPr>
          <a:xfrm flipH="1" flipV="1">
            <a:off x="3603747" y="2828891"/>
            <a:ext cx="562360" cy="492765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9081161B-1570-C742-87BE-B06FD476996A}"/>
              </a:ext>
            </a:extLst>
          </p:cNvPr>
          <p:cNvSpPr/>
          <p:nvPr/>
        </p:nvSpPr>
        <p:spPr>
          <a:xfrm>
            <a:off x="7588352" y="3641454"/>
            <a:ext cx="454429" cy="454429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C00000"/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en-US" sz="2400" kern="0" dirty="0">
                <a:solidFill>
                  <a:srgbClr val="58585B"/>
                </a:solidFill>
                <a:latin typeface="Arial"/>
                <a:ea typeface="ＭＳ Ｐゴシック" charset="0"/>
              </a:rPr>
              <a:t>7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AAB2300-B6E2-AB45-A113-A564D4A4B313}"/>
              </a:ext>
            </a:extLst>
          </p:cNvPr>
          <p:cNvSpPr/>
          <p:nvPr/>
        </p:nvSpPr>
        <p:spPr>
          <a:xfrm>
            <a:off x="3215867" y="2441011"/>
            <a:ext cx="454429" cy="454429"/>
          </a:xfrm>
          <a:prstGeom prst="ellipse">
            <a:avLst/>
          </a:prstGeom>
          <a:noFill/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en-US" sz="2400" kern="0" dirty="0">
                <a:solidFill>
                  <a:srgbClr val="58585B"/>
                </a:solidFill>
                <a:latin typeface="Arial"/>
                <a:ea typeface="ＭＳ Ｐゴシック" charset="0"/>
              </a:rPr>
              <a:t>0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D6E3F37-33CE-7C4E-86D2-3F8F11DE50AE}"/>
              </a:ext>
            </a:extLst>
          </p:cNvPr>
          <p:cNvSpPr/>
          <p:nvPr/>
        </p:nvSpPr>
        <p:spPr>
          <a:xfrm>
            <a:off x="6855848" y="1787580"/>
            <a:ext cx="454429" cy="454429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B050"/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en-US" sz="2400" kern="0">
                <a:solidFill>
                  <a:srgbClr val="58585B"/>
                </a:solidFill>
                <a:latin typeface="Arial"/>
                <a:ea typeface="ＭＳ Ｐゴシック" charset="0"/>
              </a:rPr>
              <a:t>2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3C01332-F819-5542-B9F6-F9DE26499425}"/>
              </a:ext>
            </a:extLst>
          </p:cNvPr>
          <p:cNvSpPr/>
          <p:nvPr/>
        </p:nvSpPr>
        <p:spPr>
          <a:xfrm>
            <a:off x="6855848" y="3086579"/>
            <a:ext cx="454429" cy="454429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C00000"/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en-US" sz="2400" kern="0" dirty="0">
                <a:solidFill>
                  <a:srgbClr val="58585B"/>
                </a:solidFill>
                <a:latin typeface="Arial"/>
                <a:ea typeface="ＭＳ Ｐゴシック" charset="0"/>
              </a:rPr>
              <a:t>6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DF700A8-4238-3F40-BEF1-CBA555638988}"/>
              </a:ext>
            </a:extLst>
          </p:cNvPr>
          <p:cNvSpPr/>
          <p:nvPr/>
        </p:nvSpPr>
        <p:spPr>
          <a:xfrm>
            <a:off x="7588354" y="2349838"/>
            <a:ext cx="454429" cy="454429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B050"/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en-US" sz="2400" kern="0">
                <a:solidFill>
                  <a:srgbClr val="58585B"/>
                </a:solidFill>
                <a:latin typeface="Arial"/>
                <a:ea typeface="ＭＳ Ｐゴシック" charset="0"/>
              </a:rPr>
              <a:t>3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25D200D-5970-9C42-B95C-04BE7C8FFB5F}"/>
              </a:ext>
            </a:extLst>
          </p:cNvPr>
          <p:cNvSpPr/>
          <p:nvPr/>
        </p:nvSpPr>
        <p:spPr>
          <a:xfrm>
            <a:off x="4898614" y="3645376"/>
            <a:ext cx="454429" cy="454429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C00000"/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en-US" sz="2400" kern="0" dirty="0">
                <a:solidFill>
                  <a:srgbClr val="58585B"/>
                </a:solidFill>
                <a:latin typeface="Arial"/>
                <a:ea typeface="ＭＳ Ｐゴシック" charset="0"/>
              </a:rPr>
              <a:t>8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FC4A1B2-6F65-0744-A6F8-9A1FFE59DE0F}"/>
              </a:ext>
            </a:extLst>
          </p:cNvPr>
          <p:cNvSpPr/>
          <p:nvPr/>
        </p:nvSpPr>
        <p:spPr>
          <a:xfrm>
            <a:off x="4166107" y="1787580"/>
            <a:ext cx="454429" cy="454429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B050"/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en-US" sz="2400" kern="0">
                <a:solidFill>
                  <a:srgbClr val="58585B"/>
                </a:solidFill>
                <a:latin typeface="Arial"/>
                <a:ea typeface="ＭＳ Ｐゴシック" charset="0"/>
              </a:rPr>
              <a:t>1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94494D9-762A-0845-8DB1-D5BE60FDE2EA}"/>
              </a:ext>
            </a:extLst>
          </p:cNvPr>
          <p:cNvSpPr/>
          <p:nvPr/>
        </p:nvSpPr>
        <p:spPr>
          <a:xfrm>
            <a:off x="4898614" y="2330670"/>
            <a:ext cx="454429" cy="454429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B050"/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en-US" sz="2400" kern="0">
                <a:solidFill>
                  <a:srgbClr val="58585B"/>
                </a:solidFill>
                <a:latin typeface="Arial"/>
                <a:ea typeface="ＭＳ Ｐゴシック" charset="0"/>
              </a:rPr>
              <a:t>4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A7F8B29-8702-D44B-826E-1A36D3AB0F11}"/>
              </a:ext>
            </a:extLst>
          </p:cNvPr>
          <p:cNvSpPr/>
          <p:nvPr/>
        </p:nvSpPr>
        <p:spPr>
          <a:xfrm>
            <a:off x="4166107" y="3094442"/>
            <a:ext cx="454429" cy="454429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C00000"/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en-US" sz="2400" kern="0" dirty="0">
                <a:solidFill>
                  <a:srgbClr val="58585B"/>
                </a:solidFill>
                <a:latin typeface="Arial"/>
                <a:ea typeface="ＭＳ Ｐゴシック" charset="0"/>
              </a:rPr>
              <a:t>5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D8A7D40-66B9-AE49-846C-C8753780EDD3}"/>
              </a:ext>
            </a:extLst>
          </p:cNvPr>
          <p:cNvSpPr/>
          <p:nvPr/>
        </p:nvSpPr>
        <p:spPr>
          <a:xfrm>
            <a:off x="8530954" y="2995646"/>
            <a:ext cx="454429" cy="454429"/>
          </a:xfrm>
          <a:prstGeom prst="ellipse">
            <a:avLst/>
          </a:prstGeom>
          <a:noFill/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en-US" sz="2400" kern="0" dirty="0">
                <a:solidFill>
                  <a:srgbClr val="58585B"/>
                </a:solidFill>
                <a:latin typeface="Arial"/>
                <a:ea typeface="ＭＳ Ｐゴシック" charset="0"/>
              </a:rPr>
              <a:t>9</a:t>
            </a:r>
          </a:p>
        </p:txBody>
      </p:sp>
      <p:sp>
        <p:nvSpPr>
          <p:cNvPr id="68" name="Arc 67">
            <a:extLst>
              <a:ext uri="{FF2B5EF4-FFF2-40B4-BE49-F238E27FC236}">
                <a16:creationId xmlns:a16="http://schemas.microsoft.com/office/drawing/2014/main" id="{3564DE00-D37E-C641-BF99-3547CD4E9AE6}"/>
              </a:ext>
            </a:extLst>
          </p:cNvPr>
          <p:cNvSpPr/>
          <p:nvPr/>
        </p:nvSpPr>
        <p:spPr>
          <a:xfrm>
            <a:off x="3212277" y="2448100"/>
            <a:ext cx="462276" cy="428261"/>
          </a:xfrm>
          <a:prstGeom prst="arc">
            <a:avLst>
              <a:gd name="adj1" fmla="val 10964253"/>
              <a:gd name="adj2" fmla="val 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282828"/>
              </a:solidFill>
              <a:latin typeface="CiscoSansTT ExtraLight"/>
            </a:endParaRPr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7A725A64-1224-7C44-A407-ED8F749CFDE2}"/>
              </a:ext>
            </a:extLst>
          </p:cNvPr>
          <p:cNvSpPr/>
          <p:nvPr/>
        </p:nvSpPr>
        <p:spPr>
          <a:xfrm>
            <a:off x="8527030" y="2995646"/>
            <a:ext cx="462276" cy="428261"/>
          </a:xfrm>
          <a:prstGeom prst="arc">
            <a:avLst>
              <a:gd name="adj1" fmla="val 10964253"/>
              <a:gd name="adj2" fmla="val 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282828"/>
              </a:solidFill>
              <a:latin typeface="CiscoSansTT ExtraLight"/>
            </a:endParaRPr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69823124-967A-E74B-A441-CD85B833B729}"/>
              </a:ext>
            </a:extLst>
          </p:cNvPr>
          <p:cNvSpPr/>
          <p:nvPr/>
        </p:nvSpPr>
        <p:spPr>
          <a:xfrm rot="10800000">
            <a:off x="3212277" y="2467179"/>
            <a:ext cx="462276" cy="428261"/>
          </a:xfrm>
          <a:prstGeom prst="arc">
            <a:avLst>
              <a:gd name="adj1" fmla="val 10964253"/>
              <a:gd name="adj2" fmla="val 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282828"/>
              </a:solidFill>
              <a:latin typeface="CiscoSansTT ExtraLight"/>
            </a:endParaRPr>
          </a:p>
        </p:txBody>
      </p:sp>
      <p:sp>
        <p:nvSpPr>
          <p:cNvPr id="71" name="Arc 70">
            <a:extLst>
              <a:ext uri="{FF2B5EF4-FFF2-40B4-BE49-F238E27FC236}">
                <a16:creationId xmlns:a16="http://schemas.microsoft.com/office/drawing/2014/main" id="{B8C597B7-F34E-BF40-B3B1-117E060144EA}"/>
              </a:ext>
            </a:extLst>
          </p:cNvPr>
          <p:cNvSpPr/>
          <p:nvPr/>
        </p:nvSpPr>
        <p:spPr>
          <a:xfrm rot="10800000">
            <a:off x="8527030" y="3020942"/>
            <a:ext cx="462276" cy="428261"/>
          </a:xfrm>
          <a:prstGeom prst="arc">
            <a:avLst>
              <a:gd name="adj1" fmla="val 10964253"/>
              <a:gd name="adj2" fmla="val 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282828"/>
              </a:solidFill>
              <a:latin typeface="CiscoSansTT ExtraLight"/>
            </a:endParaRPr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3C7E38E9-C7B3-8648-B9D5-094B58255A18}"/>
              </a:ext>
            </a:extLst>
          </p:cNvPr>
          <p:cNvSpPr/>
          <p:nvPr/>
        </p:nvSpPr>
        <p:spPr>
          <a:xfrm>
            <a:off x="3555138" y="2839480"/>
            <a:ext cx="5077327" cy="923105"/>
          </a:xfrm>
          <a:custGeom>
            <a:avLst/>
            <a:gdLst>
              <a:gd name="connsiteX0" fmla="*/ 0 w 3807995"/>
              <a:gd name="connsiteY0" fmla="*/ 0 h 692329"/>
              <a:gd name="connsiteX1" fmla="*/ 637674 w 3807995"/>
              <a:gd name="connsiteY1" fmla="*/ 258679 h 692329"/>
              <a:gd name="connsiteX2" fmla="*/ 2755232 w 3807995"/>
              <a:gd name="connsiteY2" fmla="*/ 228600 h 692329"/>
              <a:gd name="connsiteX3" fmla="*/ 3230479 w 3807995"/>
              <a:gd name="connsiteY3" fmla="*/ 691816 h 692329"/>
              <a:gd name="connsiteX4" fmla="*/ 3807995 w 3807995"/>
              <a:gd name="connsiteY4" fmla="*/ 300790 h 692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7995" h="692329">
                <a:moveTo>
                  <a:pt x="0" y="0"/>
                </a:moveTo>
                <a:cubicBezTo>
                  <a:pt x="89234" y="110289"/>
                  <a:pt x="178469" y="220579"/>
                  <a:pt x="637674" y="258679"/>
                </a:cubicBezTo>
                <a:cubicBezTo>
                  <a:pt x="1096879" y="296779"/>
                  <a:pt x="2323098" y="156411"/>
                  <a:pt x="2755232" y="228600"/>
                </a:cubicBezTo>
                <a:cubicBezTo>
                  <a:pt x="3187366" y="300790"/>
                  <a:pt x="3055019" y="679784"/>
                  <a:pt x="3230479" y="691816"/>
                </a:cubicBezTo>
                <a:cubicBezTo>
                  <a:pt x="3405939" y="703848"/>
                  <a:pt x="3606967" y="502319"/>
                  <a:pt x="3807995" y="300790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5073"/>
              </a:solidFill>
              <a:latin typeface="CiscoSansTT ExtraLight"/>
            </a:endParaRPr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B44FFB38-F64A-0045-B33C-BC9DB472AEE2}"/>
              </a:ext>
            </a:extLst>
          </p:cNvPr>
          <p:cNvSpPr/>
          <p:nvPr/>
        </p:nvSpPr>
        <p:spPr>
          <a:xfrm>
            <a:off x="4637980" y="3216468"/>
            <a:ext cx="3272589" cy="959187"/>
          </a:xfrm>
          <a:custGeom>
            <a:avLst/>
            <a:gdLst>
              <a:gd name="connsiteX0" fmla="*/ 0 w 2454442"/>
              <a:gd name="connsiteY0" fmla="*/ 0 h 719390"/>
              <a:gd name="connsiteX1" fmla="*/ 294773 w 2454442"/>
              <a:gd name="connsiteY1" fmla="*/ 661737 h 719390"/>
              <a:gd name="connsiteX2" fmla="*/ 1179095 w 2454442"/>
              <a:gd name="connsiteY2" fmla="*/ 679784 h 719390"/>
              <a:gd name="connsiteX3" fmla="*/ 2177716 w 2454442"/>
              <a:gd name="connsiteY3" fmla="*/ 613611 h 719390"/>
              <a:gd name="connsiteX4" fmla="*/ 2454442 w 2454442"/>
              <a:gd name="connsiteY4" fmla="*/ 457200 h 719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4442" h="719390">
                <a:moveTo>
                  <a:pt x="0" y="0"/>
                </a:moveTo>
                <a:cubicBezTo>
                  <a:pt x="49128" y="274220"/>
                  <a:pt x="98257" y="548440"/>
                  <a:pt x="294773" y="661737"/>
                </a:cubicBezTo>
                <a:cubicBezTo>
                  <a:pt x="491289" y="775034"/>
                  <a:pt x="865271" y="687805"/>
                  <a:pt x="1179095" y="679784"/>
                </a:cubicBezTo>
                <a:cubicBezTo>
                  <a:pt x="1492919" y="671763"/>
                  <a:pt x="1965158" y="650708"/>
                  <a:pt x="2177716" y="613611"/>
                </a:cubicBezTo>
                <a:cubicBezTo>
                  <a:pt x="2390274" y="576514"/>
                  <a:pt x="2422358" y="516857"/>
                  <a:pt x="2454442" y="457200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5073"/>
              </a:solidFill>
              <a:latin typeface="CiscoSansTT ExtraLight"/>
            </a:endParaRPr>
          </a:p>
        </p:txBody>
      </p: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72363017-2EE5-A94F-84EB-F9B25A1F1252}"/>
              </a:ext>
            </a:extLst>
          </p:cNvPr>
          <p:cNvGraphicFramePr>
            <a:graphicFrameLocks noGrp="1"/>
          </p:cNvGraphicFramePr>
          <p:nvPr/>
        </p:nvGraphicFramePr>
        <p:xfrm>
          <a:off x="2712579" y="3328959"/>
          <a:ext cx="961973" cy="6328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1973">
                  <a:extLst>
                    <a:ext uri="{9D8B030D-6E8A-4147-A177-3AD203B41FA5}">
                      <a16:colId xmlns:a16="http://schemas.microsoft.com/office/drawing/2014/main" val="4060438208"/>
                    </a:ext>
                  </a:extLst>
                </a:gridCol>
              </a:tblGrid>
              <a:tr h="31641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bg2"/>
                          </a:solidFill>
                        </a:rPr>
                        <a:t>16909</a:t>
                      </a:r>
                    </a:p>
                  </a:txBody>
                  <a:tcPr marL="0" marR="0" marT="0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575181"/>
                  </a:ext>
                </a:extLst>
              </a:tr>
              <a:tr h="31641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Payload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57588472"/>
                  </a:ext>
                </a:extLst>
              </a:tr>
            </a:tbl>
          </a:graphicData>
        </a:graphic>
      </p:graphicFrame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1A6FE71-D4AD-0749-A92E-7C19CB5258F2}"/>
              </a:ext>
            </a:extLst>
          </p:cNvPr>
          <p:cNvCxnSpPr/>
          <p:nvPr/>
        </p:nvCxnSpPr>
        <p:spPr>
          <a:xfrm>
            <a:off x="2964655" y="3093604"/>
            <a:ext cx="638975" cy="0"/>
          </a:xfrm>
          <a:prstGeom prst="straightConnector1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4ECC6AC-46D7-8F4C-B974-64DB5D55E779}"/>
              </a:ext>
            </a:extLst>
          </p:cNvPr>
          <p:cNvSpPr txBox="1"/>
          <p:nvPr/>
        </p:nvSpPr>
        <p:spPr>
          <a:xfrm>
            <a:off x="9091157" y="2821807"/>
            <a:ext cx="2218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sz="1600" kern="0" dirty="0">
                <a:solidFill>
                  <a:srgbClr val="282828">
                    <a:lumMod val="75000"/>
                    <a:lumOff val="25000"/>
                  </a:srgbClr>
                </a:solidFill>
                <a:latin typeface="Arial" charset="0"/>
                <a:ea typeface="ＭＳ Ｐゴシック" charset="0"/>
              </a:rPr>
              <a:t>16009 Algo 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F110084-4584-BA4F-AD92-09A5E90A9D83}"/>
              </a:ext>
            </a:extLst>
          </p:cNvPr>
          <p:cNvSpPr txBox="1"/>
          <p:nvPr/>
        </p:nvSpPr>
        <p:spPr>
          <a:xfrm>
            <a:off x="9102793" y="3158787"/>
            <a:ext cx="2211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sz="1600" kern="0" dirty="0">
                <a:solidFill>
                  <a:srgbClr val="00B050"/>
                </a:solidFill>
                <a:latin typeface="Arial" charset="0"/>
                <a:ea typeface="ＭＳ Ｐゴシック" charset="0"/>
              </a:rPr>
              <a:t>16809 Flex-</a:t>
            </a:r>
            <a:r>
              <a:rPr lang="en-US" sz="1600" kern="0" dirty="0" err="1">
                <a:solidFill>
                  <a:srgbClr val="00B050"/>
                </a:solidFill>
                <a:latin typeface="Arial" charset="0"/>
                <a:ea typeface="ＭＳ Ｐゴシック" charset="0"/>
              </a:rPr>
              <a:t>Algo</a:t>
            </a:r>
            <a:r>
              <a:rPr lang="en-US" sz="1600" kern="0" dirty="0">
                <a:solidFill>
                  <a:srgbClr val="00B050"/>
                </a:solidFill>
                <a:latin typeface="Arial" charset="0"/>
                <a:ea typeface="ＭＳ Ｐゴシック" charset="0"/>
              </a:rPr>
              <a:t> 128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23B0555-B862-1845-9E64-C2A9BA73C6FB}"/>
              </a:ext>
            </a:extLst>
          </p:cNvPr>
          <p:cNvSpPr txBox="1"/>
          <p:nvPr/>
        </p:nvSpPr>
        <p:spPr>
          <a:xfrm>
            <a:off x="9114428" y="3495769"/>
            <a:ext cx="2211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sz="1600" kern="0" dirty="0">
                <a:solidFill>
                  <a:srgbClr val="C00000"/>
                </a:solidFill>
                <a:latin typeface="Arial" charset="0"/>
                <a:ea typeface="ＭＳ Ｐゴシック" charset="0"/>
              </a:rPr>
              <a:t>16909 Flex-</a:t>
            </a:r>
            <a:r>
              <a:rPr lang="en-US" sz="1600" kern="0" dirty="0" err="1">
                <a:solidFill>
                  <a:srgbClr val="C00000"/>
                </a:solidFill>
                <a:latin typeface="Arial" charset="0"/>
                <a:ea typeface="ＭＳ Ｐゴシック" charset="0"/>
              </a:rPr>
              <a:t>Algo</a:t>
            </a:r>
            <a:r>
              <a:rPr lang="en-US" sz="1600" kern="0" dirty="0">
                <a:solidFill>
                  <a:srgbClr val="C00000"/>
                </a:solidFill>
                <a:latin typeface="Arial" charset="0"/>
                <a:ea typeface="ＭＳ Ｐゴシック" charset="0"/>
              </a:rPr>
              <a:t> 129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8A028E9-2FE6-324C-AF49-C02309F750C0}"/>
              </a:ext>
            </a:extLst>
          </p:cNvPr>
          <p:cNvSpPr txBox="1"/>
          <p:nvPr/>
        </p:nvSpPr>
        <p:spPr>
          <a:xfrm>
            <a:off x="8721489" y="2484827"/>
            <a:ext cx="2218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sz="1600" b="1" kern="0" dirty="0">
                <a:solidFill>
                  <a:srgbClr val="282828">
                    <a:lumMod val="75000"/>
                    <a:lumOff val="25000"/>
                  </a:srgbClr>
                </a:solidFill>
                <a:latin typeface="Arial" charset="0"/>
                <a:ea typeface="ＭＳ Ｐゴシック" charset="0"/>
              </a:rPr>
              <a:t>Loopback 1.1.1.9/32</a:t>
            </a:r>
          </a:p>
        </p:txBody>
      </p:sp>
      <p:sp>
        <p:nvSpPr>
          <p:cNvPr id="80" name="Text Placeholder 13">
            <a:extLst>
              <a:ext uri="{FF2B5EF4-FFF2-40B4-BE49-F238E27FC236}">
                <a16:creationId xmlns:a16="http://schemas.microsoft.com/office/drawing/2014/main" id="{BD6E1D3D-CB8D-6941-9026-E0290538D336}"/>
              </a:ext>
            </a:extLst>
          </p:cNvPr>
          <p:cNvSpPr txBox="1">
            <a:spLocks/>
          </p:cNvSpPr>
          <p:nvPr/>
        </p:nvSpPr>
        <p:spPr>
          <a:xfrm>
            <a:off x="694267" y="4453467"/>
            <a:ext cx="9739037" cy="1279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Path to Node 9 across </a:t>
            </a:r>
            <a:r>
              <a:rPr lang="en-US">
                <a:solidFill>
                  <a:srgbClr val="C00000"/>
                </a:solidFill>
              </a:rPr>
              <a:t>Flex-Algo 129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41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483636F-C846-CA43-8591-55115942E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06775"/>
            <a:ext cx="9902952" cy="861774"/>
          </a:xfrm>
        </p:spPr>
        <p:txBody>
          <a:bodyPr>
            <a:normAutofit/>
          </a:bodyPr>
          <a:lstStyle/>
          <a:p>
            <a:r>
              <a:rPr lang="en-US" dirty="0"/>
              <a:t>SD-WAN over Segment Routing</a:t>
            </a:r>
            <a:endParaRPr lang="en-US" sz="40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34B027-2E6D-3141-927F-0C6DE244CE0C}"/>
              </a:ext>
            </a:extLst>
          </p:cNvPr>
          <p:cNvCxnSpPr/>
          <p:nvPr/>
        </p:nvCxnSpPr>
        <p:spPr>
          <a:xfrm>
            <a:off x="941832" y="1325880"/>
            <a:ext cx="101724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Placeholder 13">
            <a:extLst>
              <a:ext uri="{FF2B5EF4-FFF2-40B4-BE49-F238E27FC236}">
                <a16:creationId xmlns:a16="http://schemas.microsoft.com/office/drawing/2014/main" id="{F5D615E3-CBC8-0947-949E-2E6D2D1A8844}"/>
              </a:ext>
            </a:extLst>
          </p:cNvPr>
          <p:cNvSpPr txBox="1">
            <a:spLocks/>
          </p:cNvSpPr>
          <p:nvPr/>
        </p:nvSpPr>
        <p:spPr>
          <a:xfrm>
            <a:off x="584539" y="1755986"/>
            <a:ext cx="11348381" cy="35292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SDWAN and SR integration enables a service provider to offer underlay transport SLAs for Software-Defined WAN (SDWAN) customers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F0000"/>
                </a:solidFill>
              </a:rPr>
              <a:t>The customer marks the packets with their desired QoS and transport treatment</a:t>
            </a:r>
          </a:p>
          <a:p>
            <a:pPr>
              <a:lnSpc>
                <a:spcPct val="100000"/>
              </a:lnSpc>
            </a:pPr>
            <a:r>
              <a:rPr lang="en-US" dirty="0"/>
              <a:t>The service provider leverages </a:t>
            </a:r>
            <a:r>
              <a:rPr lang="en-US" b="1" dirty="0"/>
              <a:t>Per-Flow SR Policy </a:t>
            </a:r>
            <a:r>
              <a:rPr lang="en-US" dirty="0"/>
              <a:t>to provide the underlay transport SLAs according to the customer’s marking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Delay Sensitive traffic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Secure and Encrypted traffic forwarding (MACsec enabled end-to-end path)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Etc..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680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483636F-C846-CA43-8591-55115942E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06775"/>
            <a:ext cx="9902952" cy="861774"/>
          </a:xfrm>
        </p:spPr>
        <p:txBody>
          <a:bodyPr>
            <a:normAutofit/>
          </a:bodyPr>
          <a:lstStyle/>
          <a:p>
            <a:r>
              <a:rPr lang="en-US" dirty="0"/>
              <a:t>Disjointness with SR-PCE</a:t>
            </a:r>
            <a:endParaRPr lang="en-US" sz="40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34B027-2E6D-3141-927F-0C6DE244CE0C}"/>
              </a:ext>
            </a:extLst>
          </p:cNvPr>
          <p:cNvCxnSpPr/>
          <p:nvPr/>
        </p:nvCxnSpPr>
        <p:spPr>
          <a:xfrm>
            <a:off x="941832" y="1325880"/>
            <a:ext cx="101724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E35493-0353-9342-B50A-150397CA6448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3993217" y="3098194"/>
            <a:ext cx="0" cy="1429316"/>
          </a:xfrm>
          <a:prstGeom prst="line">
            <a:avLst/>
          </a:prstGeom>
          <a:ln w="38100"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65000"/>
                    <a:lumOff val="35000"/>
                    <a:alpha val="6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ADC3E40-C221-4943-BFD0-BD534C753837}"/>
              </a:ext>
            </a:extLst>
          </p:cNvPr>
          <p:cNvSpPr txBox="1"/>
          <p:nvPr/>
        </p:nvSpPr>
        <p:spPr>
          <a:xfrm>
            <a:off x="2775219" y="2822661"/>
            <a:ext cx="1801065" cy="609936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txBody>
          <a:bodyPr wrap="none" lIns="68589" tIns="34295" rIns="68589" bIns="34295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SID-list: </a:t>
            </a:r>
            <a:br>
              <a:rPr lang="en-US" sz="1200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{30102, 30203}</a:t>
            </a:r>
            <a:endParaRPr lang="fr-FR" sz="1200" dirty="0">
              <a:solidFill>
                <a:srgbClr val="000000"/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D6392D-DBDF-0449-AD1C-150693969D99}"/>
              </a:ext>
            </a:extLst>
          </p:cNvPr>
          <p:cNvSpPr txBox="1"/>
          <p:nvPr/>
        </p:nvSpPr>
        <p:spPr>
          <a:xfrm>
            <a:off x="2828073" y="4760628"/>
            <a:ext cx="1932124" cy="609936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txBody>
          <a:bodyPr wrap="square" lIns="68589" tIns="34295" rIns="68589" bIns="34295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SID-list: </a:t>
            </a:r>
            <a:br>
              <a:rPr lang="en-US" sz="1200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{16007, 16008}</a:t>
            </a:r>
            <a:endParaRPr lang="fr-FR" sz="1200" dirty="0">
              <a:solidFill>
                <a:srgbClr val="000000"/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A64AEAB-8C30-0145-BA1F-06098D55D3AF}"/>
              </a:ext>
            </a:extLst>
          </p:cNvPr>
          <p:cNvSpPr/>
          <p:nvPr/>
        </p:nvSpPr>
        <p:spPr>
          <a:xfrm>
            <a:off x="3732927" y="2589544"/>
            <a:ext cx="520581" cy="508651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65000"/>
                    <a:lumOff val="35000"/>
                    <a:alpha val="6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1</a:t>
            </a:r>
            <a:endParaRPr lang="fr-F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9E46DB-311C-2B47-96DD-2C9708700B2D}"/>
              </a:ext>
            </a:extLst>
          </p:cNvPr>
          <p:cNvSpPr/>
          <p:nvPr/>
        </p:nvSpPr>
        <p:spPr>
          <a:xfrm>
            <a:off x="6162457" y="2589544"/>
            <a:ext cx="520581" cy="508651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65000"/>
                    <a:lumOff val="35000"/>
                    <a:alpha val="6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2</a:t>
            </a:r>
            <a:endParaRPr lang="fr-F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86951B-5225-134F-B080-FF50DE8FF2C4}"/>
              </a:ext>
            </a:extLst>
          </p:cNvPr>
          <p:cNvSpPr/>
          <p:nvPr/>
        </p:nvSpPr>
        <p:spPr>
          <a:xfrm>
            <a:off x="3732927" y="4527510"/>
            <a:ext cx="520581" cy="508651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65000"/>
                    <a:lumOff val="35000"/>
                    <a:alpha val="6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6</a:t>
            </a:r>
            <a:endParaRPr lang="fr-F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338CC3-4F16-5B40-96B1-267885705E05}"/>
              </a:ext>
            </a:extLst>
          </p:cNvPr>
          <p:cNvSpPr/>
          <p:nvPr/>
        </p:nvSpPr>
        <p:spPr>
          <a:xfrm>
            <a:off x="6162457" y="4527510"/>
            <a:ext cx="520581" cy="508651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65000"/>
                    <a:lumOff val="35000"/>
                    <a:alpha val="6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7</a:t>
            </a:r>
            <a:endParaRPr lang="fr-F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A6DD16-6473-544A-8C15-0DB05218AA51}"/>
              </a:ext>
            </a:extLst>
          </p:cNvPr>
          <p:cNvCxnSpPr>
            <a:stCxn id="9" idx="2"/>
            <a:endCxn id="8" idx="6"/>
          </p:cNvCxnSpPr>
          <p:nvPr/>
        </p:nvCxnSpPr>
        <p:spPr>
          <a:xfrm flipH="1">
            <a:off x="4253508" y="2843869"/>
            <a:ext cx="1908949" cy="0"/>
          </a:xfrm>
          <a:prstGeom prst="line">
            <a:avLst/>
          </a:prstGeom>
          <a:ln w="38100"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65000"/>
                    <a:lumOff val="35000"/>
                    <a:alpha val="6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FBD32A-D9D5-4145-A818-3D52FA26C457}"/>
              </a:ext>
            </a:extLst>
          </p:cNvPr>
          <p:cNvCxnSpPr>
            <a:stCxn id="11" idx="2"/>
            <a:endCxn id="10" idx="6"/>
          </p:cNvCxnSpPr>
          <p:nvPr/>
        </p:nvCxnSpPr>
        <p:spPr>
          <a:xfrm flipH="1">
            <a:off x="4253508" y="4781835"/>
            <a:ext cx="1908949" cy="0"/>
          </a:xfrm>
          <a:prstGeom prst="line">
            <a:avLst/>
          </a:prstGeom>
          <a:ln w="38100"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65000"/>
                    <a:lumOff val="35000"/>
                    <a:alpha val="6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87471D-314D-6A43-9831-9FDDCE111CD4}"/>
              </a:ext>
            </a:extLst>
          </p:cNvPr>
          <p:cNvCxnSpPr>
            <a:stCxn id="9" idx="4"/>
            <a:endCxn id="11" idx="0"/>
          </p:cNvCxnSpPr>
          <p:nvPr/>
        </p:nvCxnSpPr>
        <p:spPr>
          <a:xfrm>
            <a:off x="6422747" y="3098194"/>
            <a:ext cx="0" cy="1429316"/>
          </a:xfrm>
          <a:prstGeom prst="line">
            <a:avLst/>
          </a:prstGeom>
          <a:ln w="38100"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65000"/>
                    <a:lumOff val="35000"/>
                    <a:alpha val="6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B270F19-6FF0-9B45-BA46-AA0F16F32F93}"/>
              </a:ext>
            </a:extLst>
          </p:cNvPr>
          <p:cNvSpPr/>
          <p:nvPr/>
        </p:nvSpPr>
        <p:spPr>
          <a:xfrm>
            <a:off x="4947692" y="3558526"/>
            <a:ext cx="520581" cy="508651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65000"/>
                    <a:lumOff val="35000"/>
                    <a:alpha val="6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5</a:t>
            </a:r>
            <a:endParaRPr lang="fr-F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39C9AAD-E9E7-7C4E-B693-03489EBC4F21}"/>
              </a:ext>
            </a:extLst>
          </p:cNvPr>
          <p:cNvSpPr/>
          <p:nvPr/>
        </p:nvSpPr>
        <p:spPr>
          <a:xfrm>
            <a:off x="7377223" y="3558526"/>
            <a:ext cx="520581" cy="508651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65000"/>
                    <a:lumOff val="35000"/>
                    <a:alpha val="6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dirty="0">
                <a:solidFill>
                  <a:srgbClr val="7A7A7A"/>
                </a:solidFill>
              </a:rPr>
              <a:t>7</a:t>
            </a:r>
            <a:endParaRPr lang="fr-FR" sz="1400" dirty="0">
              <a:solidFill>
                <a:srgbClr val="7A7A7A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517FD4-95F1-AF44-A5C9-0ACECBC9751F}"/>
              </a:ext>
            </a:extLst>
          </p:cNvPr>
          <p:cNvCxnSpPr>
            <a:stCxn id="15" idx="1"/>
            <a:endCxn id="8" idx="5"/>
          </p:cNvCxnSpPr>
          <p:nvPr/>
        </p:nvCxnSpPr>
        <p:spPr>
          <a:xfrm flipH="1" flipV="1">
            <a:off x="4177271" y="3023705"/>
            <a:ext cx="846658" cy="609311"/>
          </a:xfrm>
          <a:prstGeom prst="line">
            <a:avLst/>
          </a:prstGeom>
          <a:ln w="38100"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65000"/>
                    <a:lumOff val="35000"/>
                    <a:alpha val="6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7E2316D-45A4-D745-8F9A-2FF5CEF2A62A}"/>
              </a:ext>
            </a:extLst>
          </p:cNvPr>
          <p:cNvCxnSpPr>
            <a:stCxn id="9" idx="3"/>
            <a:endCxn id="15" idx="7"/>
          </p:cNvCxnSpPr>
          <p:nvPr/>
        </p:nvCxnSpPr>
        <p:spPr>
          <a:xfrm flipH="1">
            <a:off x="5392036" y="3023705"/>
            <a:ext cx="846658" cy="609311"/>
          </a:xfrm>
          <a:prstGeom prst="line">
            <a:avLst/>
          </a:prstGeom>
          <a:ln w="38100"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65000"/>
                    <a:lumOff val="35000"/>
                    <a:alpha val="6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60B762-C467-4347-AA40-4DEC6F283B11}"/>
              </a:ext>
            </a:extLst>
          </p:cNvPr>
          <p:cNvCxnSpPr>
            <a:stCxn id="17" idx="1"/>
            <a:endCxn id="9" idx="5"/>
          </p:cNvCxnSpPr>
          <p:nvPr/>
        </p:nvCxnSpPr>
        <p:spPr>
          <a:xfrm flipH="1" flipV="1">
            <a:off x="6606800" y="3023705"/>
            <a:ext cx="846659" cy="609311"/>
          </a:xfrm>
          <a:prstGeom prst="line">
            <a:avLst/>
          </a:prstGeom>
          <a:ln w="38100"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65000"/>
                    <a:lumOff val="35000"/>
                    <a:alpha val="6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D9405EA-6E58-8E49-9126-295706F2344F}"/>
              </a:ext>
            </a:extLst>
          </p:cNvPr>
          <p:cNvCxnSpPr>
            <a:stCxn id="10" idx="7"/>
            <a:endCxn id="15" idx="3"/>
          </p:cNvCxnSpPr>
          <p:nvPr/>
        </p:nvCxnSpPr>
        <p:spPr>
          <a:xfrm flipV="1">
            <a:off x="4177271" y="3992687"/>
            <a:ext cx="846658" cy="609313"/>
          </a:xfrm>
          <a:prstGeom prst="line">
            <a:avLst/>
          </a:prstGeom>
          <a:ln w="38100"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65000"/>
                    <a:lumOff val="35000"/>
                    <a:alpha val="6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B201894-451A-AB4F-B3C0-97D8838D3079}"/>
              </a:ext>
            </a:extLst>
          </p:cNvPr>
          <p:cNvCxnSpPr>
            <a:stCxn id="11" idx="1"/>
            <a:endCxn id="15" idx="5"/>
          </p:cNvCxnSpPr>
          <p:nvPr/>
        </p:nvCxnSpPr>
        <p:spPr>
          <a:xfrm flipH="1" flipV="1">
            <a:off x="5392036" y="3992687"/>
            <a:ext cx="846658" cy="609313"/>
          </a:xfrm>
          <a:prstGeom prst="line">
            <a:avLst/>
          </a:prstGeom>
          <a:ln w="38100"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65000"/>
                    <a:lumOff val="35000"/>
                    <a:alpha val="6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34DC56E-A10C-A749-8E4F-DDA533D57BCB}"/>
              </a:ext>
            </a:extLst>
          </p:cNvPr>
          <p:cNvCxnSpPr>
            <a:stCxn id="17" idx="3"/>
            <a:endCxn id="11" idx="7"/>
          </p:cNvCxnSpPr>
          <p:nvPr/>
        </p:nvCxnSpPr>
        <p:spPr>
          <a:xfrm flipH="1">
            <a:off x="6606800" y="3992687"/>
            <a:ext cx="846659" cy="609313"/>
          </a:xfrm>
          <a:prstGeom prst="line">
            <a:avLst/>
          </a:prstGeom>
          <a:ln w="38100"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65000"/>
                    <a:lumOff val="35000"/>
                    <a:alpha val="6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0F68DA8-10FA-3A49-A46B-ABD9E3A1AF34}"/>
              </a:ext>
            </a:extLst>
          </p:cNvPr>
          <p:cNvSpPr txBox="1"/>
          <p:nvPr/>
        </p:nvSpPr>
        <p:spPr>
          <a:xfrm>
            <a:off x="4871774" y="4781835"/>
            <a:ext cx="749974" cy="3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I:</a:t>
            </a:r>
            <a:r>
              <a:rPr lang="en-US" sz="1200" u="sng" dirty="0"/>
              <a:t>100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B336B7-2C93-CE4F-AD0C-209DFB26C526}"/>
              </a:ext>
            </a:extLst>
          </p:cNvPr>
          <p:cNvSpPr txBox="1"/>
          <p:nvPr/>
        </p:nvSpPr>
        <p:spPr>
          <a:xfrm>
            <a:off x="3732927" y="5200394"/>
            <a:ext cx="5383642" cy="331726"/>
          </a:xfrm>
          <a:prstGeom prst="rect">
            <a:avLst/>
          </a:prstGeom>
          <a:noFill/>
          <a:ln>
            <a:noFill/>
          </a:ln>
        </p:spPr>
        <p:txBody>
          <a:bodyPr wrap="square" lIns="68589" tIns="34295" rIns="68589" bIns="34295" rtlCol="0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Default IGP link metric: I:</a:t>
            </a:r>
            <a:r>
              <a:rPr lang="en-US" sz="11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10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8C306D-6B9A-0D43-ACD6-C5843B4F835C}"/>
              </a:ext>
            </a:extLst>
          </p:cNvPr>
          <p:cNvSpPr txBox="1"/>
          <p:nvPr/>
        </p:nvSpPr>
        <p:spPr>
          <a:xfrm>
            <a:off x="4871774" y="2831097"/>
            <a:ext cx="749974" cy="3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I:</a:t>
            </a:r>
            <a:r>
              <a:rPr lang="en-US" sz="1200" u="sng" dirty="0"/>
              <a:t>100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B7C3025-3A21-E042-95D3-CB036A12D0A3}"/>
              </a:ext>
            </a:extLst>
          </p:cNvPr>
          <p:cNvSpPr/>
          <p:nvPr/>
        </p:nvSpPr>
        <p:spPr>
          <a:xfrm>
            <a:off x="8595988" y="2582827"/>
            <a:ext cx="520581" cy="508651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65000"/>
                    <a:lumOff val="35000"/>
                    <a:alpha val="6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3</a:t>
            </a:r>
            <a:endParaRPr lang="fr-F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BCEA156-3797-704E-B445-AD26FA649271}"/>
              </a:ext>
            </a:extLst>
          </p:cNvPr>
          <p:cNvSpPr/>
          <p:nvPr/>
        </p:nvSpPr>
        <p:spPr>
          <a:xfrm>
            <a:off x="8595988" y="4520793"/>
            <a:ext cx="520581" cy="508651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65000"/>
                    <a:lumOff val="35000"/>
                    <a:alpha val="6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8</a:t>
            </a:r>
            <a:endParaRPr lang="fr-F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FDF0B4-4AF9-5446-A61E-A0B43DE3660C}"/>
              </a:ext>
            </a:extLst>
          </p:cNvPr>
          <p:cNvCxnSpPr>
            <a:stCxn id="27" idx="2"/>
            <a:endCxn id="9" idx="6"/>
          </p:cNvCxnSpPr>
          <p:nvPr/>
        </p:nvCxnSpPr>
        <p:spPr>
          <a:xfrm flipH="1">
            <a:off x="6683037" y="2837152"/>
            <a:ext cx="1912951" cy="6717"/>
          </a:xfrm>
          <a:prstGeom prst="line">
            <a:avLst/>
          </a:prstGeom>
          <a:ln w="38100"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65000"/>
                    <a:lumOff val="35000"/>
                    <a:alpha val="6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0399C8E-3162-3A41-8A0F-EB28A245E25B}"/>
              </a:ext>
            </a:extLst>
          </p:cNvPr>
          <p:cNvCxnSpPr>
            <a:stCxn id="28" idx="2"/>
            <a:endCxn id="11" idx="6"/>
          </p:cNvCxnSpPr>
          <p:nvPr/>
        </p:nvCxnSpPr>
        <p:spPr>
          <a:xfrm flipH="1">
            <a:off x="6683037" y="4775118"/>
            <a:ext cx="1912951" cy="6717"/>
          </a:xfrm>
          <a:prstGeom prst="line">
            <a:avLst/>
          </a:prstGeom>
          <a:ln w="38100"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65000"/>
                    <a:lumOff val="35000"/>
                    <a:alpha val="6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3E7ED6-F086-8C4E-9E38-44A8DBD2F194}"/>
              </a:ext>
            </a:extLst>
          </p:cNvPr>
          <p:cNvCxnSpPr>
            <a:stCxn id="27" idx="4"/>
            <a:endCxn id="28" idx="0"/>
          </p:cNvCxnSpPr>
          <p:nvPr/>
        </p:nvCxnSpPr>
        <p:spPr>
          <a:xfrm>
            <a:off x="8856279" y="3091477"/>
            <a:ext cx="0" cy="1429316"/>
          </a:xfrm>
          <a:prstGeom prst="line">
            <a:avLst/>
          </a:prstGeom>
          <a:ln w="38100"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65000"/>
                    <a:lumOff val="35000"/>
                    <a:alpha val="6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D9FD3F67-6FA8-2A4D-9831-4BB61FCE4038}"/>
              </a:ext>
            </a:extLst>
          </p:cNvPr>
          <p:cNvSpPr/>
          <p:nvPr/>
        </p:nvSpPr>
        <p:spPr>
          <a:xfrm>
            <a:off x="7381224" y="3551809"/>
            <a:ext cx="520581" cy="508651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65000"/>
                    <a:lumOff val="35000"/>
                    <a:alpha val="6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4</a:t>
            </a:r>
            <a:endParaRPr lang="fr-F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10F090B-C26C-B643-B389-5F1B349C3503}"/>
              </a:ext>
            </a:extLst>
          </p:cNvPr>
          <p:cNvCxnSpPr>
            <a:stCxn id="32" idx="1"/>
            <a:endCxn id="9" idx="5"/>
          </p:cNvCxnSpPr>
          <p:nvPr/>
        </p:nvCxnSpPr>
        <p:spPr>
          <a:xfrm flipH="1" flipV="1">
            <a:off x="6606800" y="3023705"/>
            <a:ext cx="850660" cy="602594"/>
          </a:xfrm>
          <a:prstGeom prst="line">
            <a:avLst/>
          </a:prstGeom>
          <a:ln w="38100"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65000"/>
                    <a:lumOff val="35000"/>
                    <a:alpha val="6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E20C62-32CD-3F40-AD44-C3262E924926}"/>
              </a:ext>
            </a:extLst>
          </p:cNvPr>
          <p:cNvCxnSpPr>
            <a:stCxn id="27" idx="3"/>
            <a:endCxn id="32" idx="7"/>
          </p:cNvCxnSpPr>
          <p:nvPr/>
        </p:nvCxnSpPr>
        <p:spPr>
          <a:xfrm flipH="1">
            <a:off x="7825567" y="3016988"/>
            <a:ext cx="846658" cy="609311"/>
          </a:xfrm>
          <a:prstGeom prst="line">
            <a:avLst/>
          </a:prstGeom>
          <a:ln w="38100"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65000"/>
                    <a:lumOff val="35000"/>
                    <a:alpha val="6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808CDFE-BC92-FB43-BAEC-6AA2CDBD3D5E}"/>
              </a:ext>
            </a:extLst>
          </p:cNvPr>
          <p:cNvCxnSpPr>
            <a:stCxn id="11" idx="7"/>
            <a:endCxn id="32" idx="3"/>
          </p:cNvCxnSpPr>
          <p:nvPr/>
        </p:nvCxnSpPr>
        <p:spPr>
          <a:xfrm flipV="1">
            <a:off x="6606800" y="3985970"/>
            <a:ext cx="850660" cy="616030"/>
          </a:xfrm>
          <a:prstGeom prst="line">
            <a:avLst/>
          </a:prstGeom>
          <a:ln w="38100"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65000"/>
                    <a:lumOff val="35000"/>
                    <a:alpha val="6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5080331-606E-E143-BE16-155C2454FC78}"/>
              </a:ext>
            </a:extLst>
          </p:cNvPr>
          <p:cNvCxnSpPr>
            <a:stCxn id="28" idx="1"/>
            <a:endCxn id="32" idx="5"/>
          </p:cNvCxnSpPr>
          <p:nvPr/>
        </p:nvCxnSpPr>
        <p:spPr>
          <a:xfrm flipH="1" flipV="1">
            <a:off x="7825567" y="3985970"/>
            <a:ext cx="846658" cy="609313"/>
          </a:xfrm>
          <a:prstGeom prst="line">
            <a:avLst/>
          </a:prstGeom>
          <a:ln w="38100"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65000"/>
                    <a:lumOff val="35000"/>
                    <a:alpha val="6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2C994EB-B172-314B-8C36-C8EEB450DC37}"/>
              </a:ext>
            </a:extLst>
          </p:cNvPr>
          <p:cNvSpPr txBox="1"/>
          <p:nvPr/>
        </p:nvSpPr>
        <p:spPr>
          <a:xfrm>
            <a:off x="7305306" y="4775118"/>
            <a:ext cx="749974" cy="3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I:</a:t>
            </a:r>
            <a:r>
              <a:rPr lang="en-US" sz="1200" u="sng" dirty="0"/>
              <a:t>100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604D839-A0F2-4F45-927B-CE951E8466CB}"/>
              </a:ext>
            </a:extLst>
          </p:cNvPr>
          <p:cNvSpPr txBox="1"/>
          <p:nvPr/>
        </p:nvSpPr>
        <p:spPr>
          <a:xfrm>
            <a:off x="7305306" y="2824380"/>
            <a:ext cx="749974" cy="3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I:</a:t>
            </a:r>
            <a:r>
              <a:rPr lang="en-US" sz="1200" u="sng" dirty="0"/>
              <a:t>100</a:t>
            </a: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AF847B91-DFB4-E341-AF73-F7CFB94DEB7D}"/>
              </a:ext>
            </a:extLst>
          </p:cNvPr>
          <p:cNvSpPr/>
          <p:nvPr/>
        </p:nvSpPr>
        <p:spPr>
          <a:xfrm>
            <a:off x="6420048" y="2582689"/>
            <a:ext cx="2449105" cy="63298"/>
          </a:xfrm>
          <a:custGeom>
            <a:avLst/>
            <a:gdLst>
              <a:gd name="connsiteX0" fmla="*/ 0 w 3441483"/>
              <a:gd name="connsiteY0" fmla="*/ 0 h 10240"/>
              <a:gd name="connsiteX1" fmla="*/ 1720741 w 3441483"/>
              <a:gd name="connsiteY1" fmla="*/ 10240 h 10240"/>
              <a:gd name="connsiteX2" fmla="*/ 3441483 w 3441483"/>
              <a:gd name="connsiteY2" fmla="*/ 10240 h 10240"/>
              <a:gd name="connsiteX0" fmla="*/ 0 w 3441483"/>
              <a:gd name="connsiteY0" fmla="*/ 42186 h 52426"/>
              <a:gd name="connsiteX1" fmla="*/ 1720741 w 3441483"/>
              <a:gd name="connsiteY1" fmla="*/ 52426 h 52426"/>
              <a:gd name="connsiteX2" fmla="*/ 3441483 w 3441483"/>
              <a:gd name="connsiteY2" fmla="*/ 52426 h 52426"/>
              <a:gd name="connsiteX0" fmla="*/ 0 w 3441483"/>
              <a:gd name="connsiteY0" fmla="*/ 42186 h 52426"/>
              <a:gd name="connsiteX1" fmla="*/ 1720741 w 3441483"/>
              <a:gd name="connsiteY1" fmla="*/ 52426 h 52426"/>
              <a:gd name="connsiteX2" fmla="*/ 3441483 w 3441483"/>
              <a:gd name="connsiteY2" fmla="*/ 52426 h 52426"/>
              <a:gd name="connsiteX0" fmla="*/ 0 w 1720742"/>
              <a:gd name="connsiteY0" fmla="*/ 45516 h 45516"/>
              <a:gd name="connsiteX1" fmla="*/ 1720742 w 1720742"/>
              <a:gd name="connsiteY1" fmla="*/ 45516 h 4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20742" h="45516">
                <a:moveTo>
                  <a:pt x="0" y="45516"/>
                </a:moveTo>
                <a:cubicBezTo>
                  <a:pt x="573581" y="45516"/>
                  <a:pt x="1147161" y="-56893"/>
                  <a:pt x="1720742" y="45516"/>
                </a:cubicBezTo>
              </a:path>
            </a:pathLst>
          </a:custGeom>
          <a:noFill/>
          <a:ln w="63500">
            <a:solidFill>
              <a:srgbClr val="008000">
                <a:alpha val="60000"/>
              </a:srgb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14728AE5-F6E3-F64C-AAB0-FB5966ADB824}"/>
              </a:ext>
            </a:extLst>
          </p:cNvPr>
          <p:cNvSpPr/>
          <p:nvPr/>
        </p:nvSpPr>
        <p:spPr>
          <a:xfrm>
            <a:off x="6420048" y="4041583"/>
            <a:ext cx="2230433" cy="940062"/>
          </a:xfrm>
          <a:custGeom>
            <a:avLst/>
            <a:gdLst>
              <a:gd name="connsiteX0" fmla="*/ 0 w 3308331"/>
              <a:gd name="connsiteY0" fmla="*/ 440439 h 471162"/>
              <a:gd name="connsiteX1" fmla="*/ 870614 w 3308331"/>
              <a:gd name="connsiteY1" fmla="*/ 10320 h 471162"/>
              <a:gd name="connsiteX2" fmla="*/ 1720742 w 3308331"/>
              <a:gd name="connsiteY2" fmla="*/ 430198 h 471162"/>
              <a:gd name="connsiteX3" fmla="*/ 2601598 w 3308331"/>
              <a:gd name="connsiteY3" fmla="*/ 79 h 471162"/>
              <a:gd name="connsiteX4" fmla="*/ 3308331 w 3308331"/>
              <a:gd name="connsiteY4" fmla="*/ 471162 h 471162"/>
              <a:gd name="connsiteX0" fmla="*/ 0 w 3308331"/>
              <a:gd name="connsiteY0" fmla="*/ 440616 h 471339"/>
              <a:gd name="connsiteX1" fmla="*/ 870614 w 3308331"/>
              <a:gd name="connsiteY1" fmla="*/ 10497 h 471339"/>
              <a:gd name="connsiteX2" fmla="*/ 1741227 w 3308331"/>
              <a:gd name="connsiteY2" fmla="*/ 399652 h 471339"/>
              <a:gd name="connsiteX3" fmla="*/ 2601598 w 3308331"/>
              <a:gd name="connsiteY3" fmla="*/ 256 h 471339"/>
              <a:gd name="connsiteX4" fmla="*/ 3308331 w 3308331"/>
              <a:gd name="connsiteY4" fmla="*/ 471339 h 471339"/>
              <a:gd name="connsiteX0" fmla="*/ 0 w 3308331"/>
              <a:gd name="connsiteY0" fmla="*/ 444091 h 710358"/>
              <a:gd name="connsiteX1" fmla="*/ 870614 w 3308331"/>
              <a:gd name="connsiteY1" fmla="*/ 13972 h 710358"/>
              <a:gd name="connsiteX2" fmla="*/ 1730985 w 3308331"/>
              <a:gd name="connsiteY2" fmla="*/ 710355 h 710358"/>
              <a:gd name="connsiteX3" fmla="*/ 2601598 w 3308331"/>
              <a:gd name="connsiteY3" fmla="*/ 3731 h 710358"/>
              <a:gd name="connsiteX4" fmla="*/ 3308331 w 3308331"/>
              <a:gd name="connsiteY4" fmla="*/ 474814 h 710358"/>
              <a:gd name="connsiteX0" fmla="*/ 0 w 3298088"/>
              <a:gd name="connsiteY0" fmla="*/ 441702 h 707969"/>
              <a:gd name="connsiteX1" fmla="*/ 870614 w 3298088"/>
              <a:gd name="connsiteY1" fmla="*/ 11583 h 707969"/>
              <a:gd name="connsiteX2" fmla="*/ 1730985 w 3298088"/>
              <a:gd name="connsiteY2" fmla="*/ 707966 h 707969"/>
              <a:gd name="connsiteX3" fmla="*/ 2601598 w 3298088"/>
              <a:gd name="connsiteY3" fmla="*/ 1342 h 707969"/>
              <a:gd name="connsiteX4" fmla="*/ 3298088 w 3298088"/>
              <a:gd name="connsiteY4" fmla="*/ 554352 h 707969"/>
              <a:gd name="connsiteX0" fmla="*/ 0 w 3298088"/>
              <a:gd name="connsiteY0" fmla="*/ 440420 h 706687"/>
              <a:gd name="connsiteX1" fmla="*/ 870614 w 3298088"/>
              <a:gd name="connsiteY1" fmla="*/ 10301 h 706687"/>
              <a:gd name="connsiteX2" fmla="*/ 1730985 w 3298088"/>
              <a:gd name="connsiteY2" fmla="*/ 706684 h 706687"/>
              <a:gd name="connsiteX3" fmla="*/ 2601598 w 3298088"/>
              <a:gd name="connsiteY3" fmla="*/ 60 h 706687"/>
              <a:gd name="connsiteX4" fmla="*/ 3298088 w 3298088"/>
              <a:gd name="connsiteY4" fmla="*/ 553070 h 706687"/>
              <a:gd name="connsiteX0" fmla="*/ 0 w 3298088"/>
              <a:gd name="connsiteY0" fmla="*/ 435112 h 701388"/>
              <a:gd name="connsiteX1" fmla="*/ 870614 w 3298088"/>
              <a:gd name="connsiteY1" fmla="*/ 4993 h 701388"/>
              <a:gd name="connsiteX2" fmla="*/ 1730985 w 3298088"/>
              <a:gd name="connsiteY2" fmla="*/ 701376 h 701388"/>
              <a:gd name="connsiteX3" fmla="*/ 2550385 w 3298088"/>
              <a:gd name="connsiteY3" fmla="*/ 25475 h 701388"/>
              <a:gd name="connsiteX4" fmla="*/ 3298088 w 3298088"/>
              <a:gd name="connsiteY4" fmla="*/ 547762 h 701388"/>
              <a:gd name="connsiteX0" fmla="*/ 0 w 2427474"/>
              <a:gd name="connsiteY0" fmla="*/ 0 h 696395"/>
              <a:gd name="connsiteX1" fmla="*/ 860371 w 2427474"/>
              <a:gd name="connsiteY1" fmla="*/ 696383 h 696395"/>
              <a:gd name="connsiteX2" fmla="*/ 1679771 w 2427474"/>
              <a:gd name="connsiteY2" fmla="*/ 20482 h 696395"/>
              <a:gd name="connsiteX3" fmla="*/ 2427474 w 2427474"/>
              <a:gd name="connsiteY3" fmla="*/ 542769 h 696395"/>
              <a:gd name="connsiteX0" fmla="*/ 0 w 1567103"/>
              <a:gd name="connsiteY0" fmla="*/ 675967 h 675979"/>
              <a:gd name="connsiteX1" fmla="*/ 819400 w 1567103"/>
              <a:gd name="connsiteY1" fmla="*/ 66 h 675979"/>
              <a:gd name="connsiteX2" fmla="*/ 1567103 w 1567103"/>
              <a:gd name="connsiteY2" fmla="*/ 522353 h 67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7103" h="675979">
                <a:moveTo>
                  <a:pt x="0" y="675967"/>
                </a:moveTo>
                <a:cubicBezTo>
                  <a:pt x="279962" y="679381"/>
                  <a:pt x="558216" y="5186"/>
                  <a:pt x="819400" y="66"/>
                </a:cubicBezTo>
                <a:cubicBezTo>
                  <a:pt x="1080584" y="-5054"/>
                  <a:pt x="1346035" y="290225"/>
                  <a:pt x="1567103" y="522353"/>
                </a:cubicBezTo>
              </a:path>
            </a:pathLst>
          </a:custGeom>
          <a:noFill/>
          <a:ln w="63500">
            <a:solidFill>
              <a:schemeClr val="accent1">
                <a:alpha val="6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D9A88498-6BD2-6048-9A42-8788B1613E12}"/>
              </a:ext>
            </a:extLst>
          </p:cNvPr>
          <p:cNvSpPr/>
          <p:nvPr/>
        </p:nvSpPr>
        <p:spPr>
          <a:xfrm>
            <a:off x="3970943" y="2571380"/>
            <a:ext cx="2449104" cy="72907"/>
          </a:xfrm>
          <a:custGeom>
            <a:avLst/>
            <a:gdLst>
              <a:gd name="connsiteX0" fmla="*/ 0 w 3441483"/>
              <a:gd name="connsiteY0" fmla="*/ 0 h 10240"/>
              <a:gd name="connsiteX1" fmla="*/ 1720741 w 3441483"/>
              <a:gd name="connsiteY1" fmla="*/ 10240 h 10240"/>
              <a:gd name="connsiteX2" fmla="*/ 3441483 w 3441483"/>
              <a:gd name="connsiteY2" fmla="*/ 10240 h 10240"/>
              <a:gd name="connsiteX0" fmla="*/ 0 w 3441483"/>
              <a:gd name="connsiteY0" fmla="*/ 42186 h 52426"/>
              <a:gd name="connsiteX1" fmla="*/ 1720741 w 3441483"/>
              <a:gd name="connsiteY1" fmla="*/ 52426 h 52426"/>
              <a:gd name="connsiteX2" fmla="*/ 3441483 w 3441483"/>
              <a:gd name="connsiteY2" fmla="*/ 52426 h 52426"/>
              <a:gd name="connsiteX0" fmla="*/ 0 w 3441483"/>
              <a:gd name="connsiteY0" fmla="*/ 42186 h 52426"/>
              <a:gd name="connsiteX1" fmla="*/ 1720741 w 3441483"/>
              <a:gd name="connsiteY1" fmla="*/ 52426 h 52426"/>
              <a:gd name="connsiteX2" fmla="*/ 3441483 w 3441483"/>
              <a:gd name="connsiteY2" fmla="*/ 52426 h 52426"/>
              <a:gd name="connsiteX0" fmla="*/ 0 w 1720741"/>
              <a:gd name="connsiteY0" fmla="*/ 42186 h 52426"/>
              <a:gd name="connsiteX1" fmla="*/ 1720741 w 1720741"/>
              <a:gd name="connsiteY1" fmla="*/ 52426 h 5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20741" h="52426">
                <a:moveTo>
                  <a:pt x="0" y="42186"/>
                </a:moveTo>
                <a:cubicBezTo>
                  <a:pt x="594065" y="-56811"/>
                  <a:pt x="1147161" y="49013"/>
                  <a:pt x="1720741" y="52426"/>
                </a:cubicBezTo>
              </a:path>
            </a:pathLst>
          </a:custGeom>
          <a:noFill/>
          <a:ln w="63500">
            <a:solidFill>
              <a:srgbClr val="008000">
                <a:alpha val="60000"/>
              </a:srgb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20341737-E7C1-6D4F-BBCC-25214BF8E49E}"/>
              </a:ext>
            </a:extLst>
          </p:cNvPr>
          <p:cNvSpPr/>
          <p:nvPr/>
        </p:nvSpPr>
        <p:spPr>
          <a:xfrm>
            <a:off x="3956363" y="4006247"/>
            <a:ext cx="2463684" cy="975381"/>
          </a:xfrm>
          <a:custGeom>
            <a:avLst/>
            <a:gdLst>
              <a:gd name="connsiteX0" fmla="*/ 0 w 3308331"/>
              <a:gd name="connsiteY0" fmla="*/ 440439 h 471162"/>
              <a:gd name="connsiteX1" fmla="*/ 870614 w 3308331"/>
              <a:gd name="connsiteY1" fmla="*/ 10320 h 471162"/>
              <a:gd name="connsiteX2" fmla="*/ 1720742 w 3308331"/>
              <a:gd name="connsiteY2" fmla="*/ 430198 h 471162"/>
              <a:gd name="connsiteX3" fmla="*/ 2601598 w 3308331"/>
              <a:gd name="connsiteY3" fmla="*/ 79 h 471162"/>
              <a:gd name="connsiteX4" fmla="*/ 3308331 w 3308331"/>
              <a:gd name="connsiteY4" fmla="*/ 471162 h 471162"/>
              <a:gd name="connsiteX0" fmla="*/ 0 w 3308331"/>
              <a:gd name="connsiteY0" fmla="*/ 440616 h 471339"/>
              <a:gd name="connsiteX1" fmla="*/ 870614 w 3308331"/>
              <a:gd name="connsiteY1" fmla="*/ 10497 h 471339"/>
              <a:gd name="connsiteX2" fmla="*/ 1741227 w 3308331"/>
              <a:gd name="connsiteY2" fmla="*/ 399652 h 471339"/>
              <a:gd name="connsiteX3" fmla="*/ 2601598 w 3308331"/>
              <a:gd name="connsiteY3" fmla="*/ 256 h 471339"/>
              <a:gd name="connsiteX4" fmla="*/ 3308331 w 3308331"/>
              <a:gd name="connsiteY4" fmla="*/ 471339 h 471339"/>
              <a:gd name="connsiteX0" fmla="*/ 0 w 3308331"/>
              <a:gd name="connsiteY0" fmla="*/ 444091 h 710358"/>
              <a:gd name="connsiteX1" fmla="*/ 870614 w 3308331"/>
              <a:gd name="connsiteY1" fmla="*/ 13972 h 710358"/>
              <a:gd name="connsiteX2" fmla="*/ 1730985 w 3308331"/>
              <a:gd name="connsiteY2" fmla="*/ 710355 h 710358"/>
              <a:gd name="connsiteX3" fmla="*/ 2601598 w 3308331"/>
              <a:gd name="connsiteY3" fmla="*/ 3731 h 710358"/>
              <a:gd name="connsiteX4" fmla="*/ 3308331 w 3308331"/>
              <a:gd name="connsiteY4" fmla="*/ 474814 h 710358"/>
              <a:gd name="connsiteX0" fmla="*/ 0 w 3298088"/>
              <a:gd name="connsiteY0" fmla="*/ 441702 h 707969"/>
              <a:gd name="connsiteX1" fmla="*/ 870614 w 3298088"/>
              <a:gd name="connsiteY1" fmla="*/ 11583 h 707969"/>
              <a:gd name="connsiteX2" fmla="*/ 1730985 w 3298088"/>
              <a:gd name="connsiteY2" fmla="*/ 707966 h 707969"/>
              <a:gd name="connsiteX3" fmla="*/ 2601598 w 3298088"/>
              <a:gd name="connsiteY3" fmla="*/ 1342 h 707969"/>
              <a:gd name="connsiteX4" fmla="*/ 3298088 w 3298088"/>
              <a:gd name="connsiteY4" fmla="*/ 554352 h 707969"/>
              <a:gd name="connsiteX0" fmla="*/ 0 w 3298088"/>
              <a:gd name="connsiteY0" fmla="*/ 440420 h 706687"/>
              <a:gd name="connsiteX1" fmla="*/ 870614 w 3298088"/>
              <a:gd name="connsiteY1" fmla="*/ 10301 h 706687"/>
              <a:gd name="connsiteX2" fmla="*/ 1730985 w 3298088"/>
              <a:gd name="connsiteY2" fmla="*/ 706684 h 706687"/>
              <a:gd name="connsiteX3" fmla="*/ 2601598 w 3298088"/>
              <a:gd name="connsiteY3" fmla="*/ 60 h 706687"/>
              <a:gd name="connsiteX4" fmla="*/ 3298088 w 3298088"/>
              <a:gd name="connsiteY4" fmla="*/ 553070 h 706687"/>
              <a:gd name="connsiteX0" fmla="*/ 0 w 3298088"/>
              <a:gd name="connsiteY0" fmla="*/ 435112 h 701388"/>
              <a:gd name="connsiteX1" fmla="*/ 870614 w 3298088"/>
              <a:gd name="connsiteY1" fmla="*/ 4993 h 701388"/>
              <a:gd name="connsiteX2" fmla="*/ 1730985 w 3298088"/>
              <a:gd name="connsiteY2" fmla="*/ 701376 h 701388"/>
              <a:gd name="connsiteX3" fmla="*/ 2550385 w 3298088"/>
              <a:gd name="connsiteY3" fmla="*/ 25475 h 701388"/>
              <a:gd name="connsiteX4" fmla="*/ 3298088 w 3298088"/>
              <a:gd name="connsiteY4" fmla="*/ 547762 h 701388"/>
              <a:gd name="connsiteX0" fmla="*/ 0 w 2550385"/>
              <a:gd name="connsiteY0" fmla="*/ 435112 h 701388"/>
              <a:gd name="connsiteX1" fmla="*/ 870614 w 2550385"/>
              <a:gd name="connsiteY1" fmla="*/ 4993 h 701388"/>
              <a:gd name="connsiteX2" fmla="*/ 1730985 w 2550385"/>
              <a:gd name="connsiteY2" fmla="*/ 701376 h 701388"/>
              <a:gd name="connsiteX3" fmla="*/ 2550385 w 2550385"/>
              <a:gd name="connsiteY3" fmla="*/ 25475 h 701388"/>
              <a:gd name="connsiteX0" fmla="*/ 0 w 1730985"/>
              <a:gd name="connsiteY0" fmla="*/ 435112 h 701376"/>
              <a:gd name="connsiteX1" fmla="*/ 870614 w 1730985"/>
              <a:gd name="connsiteY1" fmla="*/ 4993 h 701376"/>
              <a:gd name="connsiteX2" fmla="*/ 1730985 w 1730985"/>
              <a:gd name="connsiteY2" fmla="*/ 701376 h 701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0985" h="701376">
                <a:moveTo>
                  <a:pt x="0" y="435112"/>
                </a:moveTo>
                <a:cubicBezTo>
                  <a:pt x="291912" y="220906"/>
                  <a:pt x="582117" y="-39384"/>
                  <a:pt x="870614" y="4993"/>
                </a:cubicBezTo>
                <a:cubicBezTo>
                  <a:pt x="1159111" y="49370"/>
                  <a:pt x="1451023" y="697962"/>
                  <a:pt x="1730985" y="701376"/>
                </a:cubicBezTo>
              </a:path>
            </a:pathLst>
          </a:custGeom>
          <a:noFill/>
          <a:ln w="63500">
            <a:solidFill>
              <a:schemeClr val="accent1">
                <a:alpha val="6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79618A8-3720-E544-8555-FC6A51DA6140}"/>
              </a:ext>
            </a:extLst>
          </p:cNvPr>
          <p:cNvSpPr/>
          <p:nvPr/>
        </p:nvSpPr>
        <p:spPr>
          <a:xfrm>
            <a:off x="6096000" y="1602344"/>
            <a:ext cx="520581" cy="508651"/>
          </a:xfrm>
          <a:prstGeom prst="ellipse">
            <a:avLst/>
          </a:prstGeom>
          <a:gradFill flip="none" rotWithShape="1">
            <a:gsLst>
              <a:gs pos="49000">
                <a:srgbClr val="CBB76D"/>
              </a:gs>
              <a:gs pos="50000">
                <a:srgbClr val="FFC000"/>
              </a:gs>
            </a:gsLst>
            <a:lin ang="5400000" scaled="0"/>
            <a:tileRect/>
          </a:gradFill>
          <a:ln w="3810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65000"/>
                    <a:lumOff val="35000"/>
                    <a:alpha val="6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fr-FR" sz="1200" b="1" dirty="0">
                <a:solidFill>
                  <a:srgbClr val="7A7A7A"/>
                </a:solidFill>
                <a:latin typeface="Arial Narrow"/>
                <a:cs typeface="Arial Narrow"/>
              </a:rPr>
              <a:t>PCE</a:t>
            </a:r>
          </a:p>
        </p:txBody>
      </p:sp>
      <p:sp>
        <p:nvSpPr>
          <p:cNvPr id="47" name="Text Placeholder 13">
            <a:extLst>
              <a:ext uri="{FF2B5EF4-FFF2-40B4-BE49-F238E27FC236}">
                <a16:creationId xmlns:a16="http://schemas.microsoft.com/office/drawing/2014/main" id="{958ABBA1-E0F2-E446-A056-CB2266B35CCD}"/>
              </a:ext>
            </a:extLst>
          </p:cNvPr>
          <p:cNvSpPr txBox="1">
            <a:spLocks/>
          </p:cNvSpPr>
          <p:nvPr/>
        </p:nvSpPr>
        <p:spPr>
          <a:xfrm>
            <a:off x="488266" y="5802348"/>
            <a:ext cx="11348381" cy="565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/>
              <a:t>Two dynamic paths between two different pairs (head-end, tail-end) must be disjoint from each other</a:t>
            </a:r>
          </a:p>
        </p:txBody>
      </p:sp>
    </p:spTree>
    <p:extLst>
      <p:ext uri="{BB962C8B-B14F-4D97-AF65-F5344CB8AC3E}">
        <p14:creationId xmlns:p14="http://schemas.microsoft.com/office/powerpoint/2010/main" val="3186971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483636F-C846-CA43-8591-55115942E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06775"/>
            <a:ext cx="9902952" cy="861774"/>
          </a:xfrm>
        </p:spPr>
        <p:txBody>
          <a:bodyPr>
            <a:normAutofit/>
          </a:bodyPr>
          <a:lstStyle/>
          <a:p>
            <a:r>
              <a:rPr lang="en-US" dirty="0"/>
              <a:t>Inter-AS with SR-PCE &amp; BGP Peering SID</a:t>
            </a:r>
            <a:endParaRPr lang="en-US" sz="40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34B027-2E6D-3141-927F-0C6DE244CE0C}"/>
              </a:ext>
            </a:extLst>
          </p:cNvPr>
          <p:cNvCxnSpPr/>
          <p:nvPr/>
        </p:nvCxnSpPr>
        <p:spPr>
          <a:xfrm>
            <a:off x="941832" y="1325880"/>
            <a:ext cx="101724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Placeholder 1">
            <a:extLst>
              <a:ext uri="{FF2B5EF4-FFF2-40B4-BE49-F238E27FC236}">
                <a16:creationId xmlns:a16="http://schemas.microsoft.com/office/drawing/2014/main" id="{A9217F88-DB56-6A4A-BBA8-6DB05EDAD122}"/>
              </a:ext>
            </a:extLst>
          </p:cNvPr>
          <p:cNvSpPr txBox="1">
            <a:spLocks/>
          </p:cNvSpPr>
          <p:nvPr/>
        </p:nvSpPr>
        <p:spPr>
          <a:xfrm>
            <a:off x="1223678" y="4704658"/>
            <a:ext cx="8474144" cy="1019175"/>
          </a:xfrm>
          <a:prstGeom prst="rect">
            <a:avLst/>
          </a:prstGeom>
        </p:spPr>
        <p:txBody>
          <a:bodyPr vert="horz" lIns="68589" tIns="34295" rIns="68589" bIns="34295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“Pop and Forward to the BGP peer”</a:t>
            </a:r>
          </a:p>
          <a:p>
            <a:r>
              <a:rPr lang="en-US" dirty="0">
                <a:solidFill>
                  <a:srgbClr val="0070C0"/>
                </a:solidFill>
              </a:rPr>
              <a:t>BGP Peering SID </a:t>
            </a:r>
            <a:r>
              <a:rPr lang="en-US" dirty="0"/>
              <a:t>– like an adjacency SID external to the IGP</a:t>
            </a:r>
          </a:p>
          <a:p>
            <a:pPr lvl="1"/>
            <a:r>
              <a:rPr lang="en-US" dirty="0"/>
              <a:t>Dynamically allocated but persistent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156BE02-6DE1-5D40-A5A2-2EA556EFBE17}"/>
              </a:ext>
            </a:extLst>
          </p:cNvPr>
          <p:cNvGrpSpPr/>
          <p:nvPr/>
        </p:nvGrpSpPr>
        <p:grpSpPr>
          <a:xfrm>
            <a:off x="2100464" y="1779454"/>
            <a:ext cx="6922044" cy="2349500"/>
            <a:chOff x="2885469" y="2411942"/>
            <a:chExt cx="9226989" cy="3132666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E2DEFC2-AB9E-634A-BC2E-A5C0408E636D}"/>
                </a:ext>
              </a:extLst>
            </p:cNvPr>
            <p:cNvCxnSpPr>
              <a:stCxn id="54" idx="6"/>
              <a:endCxn id="50" idx="2"/>
            </p:cNvCxnSpPr>
            <p:nvPr/>
          </p:nvCxnSpPr>
          <p:spPr>
            <a:xfrm>
              <a:off x="3575638" y="4000101"/>
              <a:ext cx="873843" cy="0"/>
            </a:xfrm>
            <a:prstGeom prst="line">
              <a:avLst/>
            </a:prstGeom>
            <a:ln w="57150" cmpd="sng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65000"/>
                      <a:lumOff val="35000"/>
                      <a:alpha val="6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259835E-9353-8343-9A8A-2EB2D1536A62}"/>
                </a:ext>
              </a:extLst>
            </p:cNvPr>
            <p:cNvCxnSpPr>
              <a:stCxn id="51" idx="7"/>
              <a:endCxn id="68" idx="2"/>
            </p:cNvCxnSpPr>
            <p:nvPr/>
          </p:nvCxnSpPr>
          <p:spPr>
            <a:xfrm flipV="1">
              <a:off x="6508002" y="3269851"/>
              <a:ext cx="967442" cy="504280"/>
            </a:xfrm>
            <a:prstGeom prst="line">
              <a:avLst/>
            </a:prstGeom>
            <a:ln w="57150" cmpd="sng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65000"/>
                      <a:lumOff val="35000"/>
                      <a:alpha val="6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3D53E61-057B-5640-AE49-857653FF54A7}"/>
                </a:ext>
              </a:extLst>
            </p:cNvPr>
            <p:cNvCxnSpPr>
              <a:stCxn id="51" idx="5"/>
              <a:endCxn id="61" idx="2"/>
            </p:cNvCxnSpPr>
            <p:nvPr/>
          </p:nvCxnSpPr>
          <p:spPr>
            <a:xfrm>
              <a:off x="6508002" y="4226070"/>
              <a:ext cx="967442" cy="545556"/>
            </a:xfrm>
            <a:prstGeom prst="line">
              <a:avLst/>
            </a:prstGeom>
            <a:ln w="57150" cmpd="sng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65000"/>
                      <a:lumOff val="35000"/>
                      <a:alpha val="6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47E6526-36C5-0D45-9379-786C267C68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49481" y="3680531"/>
              <a:ext cx="639139" cy="639139"/>
            </a:xfrm>
            <a:prstGeom prst="ellipse">
              <a:avLst/>
            </a:prstGeom>
            <a:solidFill>
              <a:srgbClr val="FFFFFF"/>
            </a:solidFill>
            <a:ln w="57150" cmpd="sng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65000"/>
                      <a:lumOff val="35000"/>
                      <a:alpha val="6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100" dirty="0">
                  <a:solidFill>
                    <a:srgbClr val="7F7F7F"/>
                  </a:solidFill>
                </a:rPr>
                <a:t>10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8386DD6-03CD-C74B-AAF9-E8CC495AA4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62463" y="3680531"/>
              <a:ext cx="639139" cy="639139"/>
            </a:xfrm>
            <a:prstGeom prst="ellipse">
              <a:avLst/>
            </a:prstGeom>
            <a:solidFill>
              <a:srgbClr val="FFFFFF"/>
            </a:solidFill>
            <a:ln w="57150" cmpd="sng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65000"/>
                      <a:lumOff val="35000"/>
                      <a:alpha val="6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100" dirty="0">
                  <a:solidFill>
                    <a:srgbClr val="7F7F7F"/>
                  </a:solidFill>
                </a:rPr>
                <a:t>11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20F9E1B-612F-594C-978C-BF690C2149AA}"/>
                </a:ext>
              </a:extLst>
            </p:cNvPr>
            <p:cNvCxnSpPr>
              <a:stCxn id="51" idx="2"/>
              <a:endCxn id="50" idx="6"/>
            </p:cNvCxnSpPr>
            <p:nvPr/>
          </p:nvCxnSpPr>
          <p:spPr>
            <a:xfrm flipH="1">
              <a:off x="5088620" y="4000101"/>
              <a:ext cx="873843" cy="0"/>
            </a:xfrm>
            <a:prstGeom prst="line">
              <a:avLst/>
            </a:prstGeom>
            <a:ln w="57150" cmpd="sng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65000"/>
                      <a:lumOff val="35000"/>
                      <a:alpha val="6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Cloud 52">
              <a:extLst>
                <a:ext uri="{FF2B5EF4-FFF2-40B4-BE49-F238E27FC236}">
                  <a16:creationId xmlns:a16="http://schemas.microsoft.com/office/drawing/2014/main" id="{6BEF7131-BDE3-0044-AD7A-BB535E38C1CB}"/>
                </a:ext>
              </a:extLst>
            </p:cNvPr>
            <p:cNvSpPr/>
            <p:nvPr/>
          </p:nvSpPr>
          <p:spPr>
            <a:xfrm>
              <a:off x="2885469" y="2428875"/>
              <a:ext cx="5254967" cy="3111500"/>
            </a:xfrm>
            <a:prstGeom prst="cloud">
              <a:avLst/>
            </a:prstGeom>
            <a:solidFill>
              <a:schemeClr val="bg1">
                <a:lumMod val="85000"/>
                <a:alpha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688ABCB-3081-D948-9888-8D8F598226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36499" y="3680531"/>
              <a:ext cx="639139" cy="639139"/>
            </a:xfrm>
            <a:prstGeom prst="ellipse">
              <a:avLst/>
            </a:prstGeom>
            <a:solidFill>
              <a:srgbClr val="FFFFFF"/>
            </a:solidFill>
            <a:ln w="57150" cmpd="sng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65000"/>
                      <a:lumOff val="35000"/>
                      <a:alpha val="6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100" dirty="0">
                  <a:solidFill>
                    <a:srgbClr val="7F7F7F"/>
                  </a:solidFill>
                </a:rPr>
                <a:t>1</a:t>
              </a:r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DBEFCEEE-3176-1842-BFD3-9CA8E994B40D}"/>
                </a:ext>
              </a:extLst>
            </p:cNvPr>
            <p:cNvSpPr/>
            <p:nvPr/>
          </p:nvSpPr>
          <p:spPr>
            <a:xfrm>
              <a:off x="2889570" y="2411942"/>
              <a:ext cx="5270271" cy="3132665"/>
            </a:xfrm>
            <a:prstGeom prst="roundRect">
              <a:avLst>
                <a:gd name="adj" fmla="val 6532"/>
              </a:avLst>
            </a:pr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FF0000"/>
                  </a:solidFill>
                </a:rPr>
                <a:t>AS1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C5D511D5-20E8-5646-9B9C-0F45F1562C42}"/>
                </a:ext>
              </a:extLst>
            </p:cNvPr>
            <p:cNvSpPr/>
            <p:nvPr/>
          </p:nvSpPr>
          <p:spPr>
            <a:xfrm>
              <a:off x="9120192" y="2415430"/>
              <a:ext cx="2992266" cy="3129178"/>
            </a:xfrm>
            <a:prstGeom prst="roundRect">
              <a:avLst>
                <a:gd name="adj" fmla="val 9522"/>
              </a:avLst>
            </a:prstGeom>
            <a:solidFill>
              <a:srgbClr val="FFFFFF"/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</a:rPr>
                <a:t>AS6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CF9B026-682B-3E46-B413-97A408FF1EDC}"/>
                </a:ext>
              </a:extLst>
            </p:cNvPr>
            <p:cNvCxnSpPr>
              <a:stCxn id="58" idx="1"/>
              <a:endCxn id="62" idx="6"/>
            </p:cNvCxnSpPr>
            <p:nvPr/>
          </p:nvCxnSpPr>
          <p:spPr>
            <a:xfrm flipH="1" flipV="1">
              <a:off x="9759330" y="3269851"/>
              <a:ext cx="1373858" cy="504280"/>
            </a:xfrm>
            <a:prstGeom prst="line">
              <a:avLst/>
            </a:prstGeom>
            <a:ln w="57150" cmpd="sng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65000"/>
                      <a:lumOff val="35000"/>
                      <a:alpha val="6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D432F43-84EA-4047-9F67-7D16108F4E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39588" y="3680531"/>
              <a:ext cx="639139" cy="639139"/>
            </a:xfrm>
            <a:prstGeom prst="ellipse">
              <a:avLst/>
            </a:prstGeom>
            <a:solidFill>
              <a:srgbClr val="FFFFFF"/>
            </a:solidFill>
            <a:ln w="57150" cmpd="sng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65000"/>
                      <a:lumOff val="35000"/>
                      <a:alpha val="6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100" dirty="0">
                  <a:solidFill>
                    <a:srgbClr val="7F7F7F"/>
                  </a:solidFill>
                </a:rPr>
                <a:t>6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7BA6217-C66E-1940-9F42-AAD89EE82FCD}"/>
                </a:ext>
              </a:extLst>
            </p:cNvPr>
            <p:cNvCxnSpPr>
              <a:stCxn id="58" idx="3"/>
              <a:endCxn id="69" idx="6"/>
            </p:cNvCxnSpPr>
            <p:nvPr/>
          </p:nvCxnSpPr>
          <p:spPr>
            <a:xfrm flipH="1">
              <a:off x="9759330" y="4226070"/>
              <a:ext cx="1373858" cy="545556"/>
            </a:xfrm>
            <a:prstGeom prst="line">
              <a:avLst/>
            </a:prstGeom>
            <a:ln w="57150" cmpd="sng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65000"/>
                      <a:lumOff val="35000"/>
                      <a:alpha val="6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B605DD1-C3B0-8744-9EDF-62AC1E27FED9}"/>
                </a:ext>
              </a:extLst>
            </p:cNvPr>
            <p:cNvSpPr txBox="1"/>
            <p:nvPr/>
          </p:nvSpPr>
          <p:spPr>
            <a:xfrm>
              <a:off x="10632973" y="3254374"/>
              <a:ext cx="1470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+mn-lt"/>
                </a:rPr>
                <a:t>6.1.1.6/32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D83965F-396A-AD42-BF85-82B4B557E6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75444" y="4452056"/>
              <a:ext cx="639139" cy="639139"/>
            </a:xfrm>
            <a:prstGeom prst="ellipse">
              <a:avLst/>
            </a:prstGeom>
            <a:solidFill>
              <a:srgbClr val="FFFFFF"/>
            </a:solidFill>
            <a:ln w="57150" cmpd="sng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65000"/>
                      <a:lumOff val="35000"/>
                      <a:alpha val="6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100" dirty="0">
                  <a:solidFill>
                    <a:srgbClr val="7F7F7F"/>
                  </a:solidFill>
                </a:rPr>
                <a:t>3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E9BE624-DDFA-C44D-96E1-AD731B3F55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20191" y="2950281"/>
              <a:ext cx="639139" cy="639139"/>
            </a:xfrm>
            <a:prstGeom prst="ellipse">
              <a:avLst/>
            </a:prstGeom>
            <a:solidFill>
              <a:srgbClr val="FFFFFF"/>
            </a:solidFill>
            <a:ln w="57150" cmpd="sng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65000"/>
                      <a:lumOff val="35000"/>
                      <a:alpha val="6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100" dirty="0">
                  <a:solidFill>
                    <a:srgbClr val="7F7F7F"/>
                  </a:solidFill>
                </a:rPr>
                <a:t>4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B9DC178-851C-F645-AA0B-7CBD88BFA905}"/>
                </a:ext>
              </a:extLst>
            </p:cNvPr>
            <p:cNvCxnSpPr>
              <a:stCxn id="62" idx="2"/>
              <a:endCxn id="68" idx="6"/>
            </p:cNvCxnSpPr>
            <p:nvPr/>
          </p:nvCxnSpPr>
          <p:spPr>
            <a:xfrm flipH="1">
              <a:off x="8114583" y="3269851"/>
              <a:ext cx="1005608" cy="0"/>
            </a:xfrm>
            <a:prstGeom prst="line">
              <a:avLst/>
            </a:prstGeom>
            <a:ln w="57150" cmpd="sng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65000"/>
                      <a:lumOff val="35000"/>
                      <a:alpha val="6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2535B09-D1BD-B340-A9A0-E9E9B082FE5C}"/>
                </a:ext>
              </a:extLst>
            </p:cNvPr>
            <p:cNvCxnSpPr>
              <a:stCxn id="69" idx="2"/>
              <a:endCxn id="61" idx="6"/>
            </p:cNvCxnSpPr>
            <p:nvPr/>
          </p:nvCxnSpPr>
          <p:spPr>
            <a:xfrm flipH="1">
              <a:off x="8114583" y="4771626"/>
              <a:ext cx="1005608" cy="0"/>
            </a:xfrm>
            <a:prstGeom prst="line">
              <a:avLst/>
            </a:prstGeom>
            <a:ln w="57150" cmpd="sng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65000"/>
                      <a:lumOff val="35000"/>
                      <a:alpha val="6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DA6C7BB-5F0E-6141-B456-63BC32EE2603}"/>
                </a:ext>
              </a:extLst>
            </p:cNvPr>
            <p:cNvCxnSpPr>
              <a:stCxn id="69" idx="6"/>
              <a:endCxn id="68" idx="1"/>
            </p:cNvCxnSpPr>
            <p:nvPr/>
          </p:nvCxnSpPr>
          <p:spPr>
            <a:xfrm flipH="1" flipV="1">
              <a:off x="7569044" y="3043881"/>
              <a:ext cx="2190286" cy="1727745"/>
            </a:xfrm>
            <a:prstGeom prst="line">
              <a:avLst/>
            </a:prstGeom>
            <a:ln w="57150" cmpd="sng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65000"/>
                      <a:lumOff val="35000"/>
                      <a:alpha val="6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E6683DA-DC52-E142-8AE7-08ABC7BE5E48}"/>
                </a:ext>
              </a:extLst>
            </p:cNvPr>
            <p:cNvCxnSpPr>
              <a:stCxn id="61" idx="7"/>
              <a:endCxn id="62" idx="3"/>
            </p:cNvCxnSpPr>
            <p:nvPr/>
          </p:nvCxnSpPr>
          <p:spPr>
            <a:xfrm flipV="1">
              <a:off x="8020983" y="3495820"/>
              <a:ext cx="1192808" cy="1049836"/>
            </a:xfrm>
            <a:prstGeom prst="line">
              <a:avLst/>
            </a:prstGeom>
            <a:ln w="57150" cmpd="sng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65000"/>
                      <a:lumOff val="35000"/>
                      <a:alpha val="6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4412F44-5D6E-D749-B390-77930A19D337}"/>
                </a:ext>
              </a:extLst>
            </p:cNvPr>
            <p:cNvCxnSpPr>
              <a:stCxn id="69" idx="5"/>
              <a:endCxn id="68" idx="2"/>
            </p:cNvCxnSpPr>
            <p:nvPr/>
          </p:nvCxnSpPr>
          <p:spPr>
            <a:xfrm flipH="1" flipV="1">
              <a:off x="7475444" y="3269851"/>
              <a:ext cx="2190286" cy="1727744"/>
            </a:xfrm>
            <a:prstGeom prst="line">
              <a:avLst/>
            </a:prstGeom>
            <a:ln w="57150" cmpd="sng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65000"/>
                      <a:lumOff val="35000"/>
                      <a:alpha val="6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5360531-C44A-2643-A61E-C35C91AEBE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75444" y="2950281"/>
              <a:ext cx="639139" cy="639139"/>
            </a:xfrm>
            <a:prstGeom prst="ellipse">
              <a:avLst/>
            </a:prstGeom>
            <a:solidFill>
              <a:srgbClr val="FFFFFF"/>
            </a:solidFill>
            <a:ln w="57150" cmpd="sng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65000"/>
                      <a:lumOff val="35000"/>
                      <a:alpha val="6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100" dirty="0">
                  <a:solidFill>
                    <a:srgbClr val="7F7F7F"/>
                  </a:solidFill>
                </a:rPr>
                <a:t>2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76AEDAD-30F1-1D42-A3CE-B40DD9B508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20191" y="4452056"/>
              <a:ext cx="639139" cy="639139"/>
            </a:xfrm>
            <a:prstGeom prst="ellipse">
              <a:avLst/>
            </a:prstGeom>
            <a:solidFill>
              <a:srgbClr val="FFFFFF"/>
            </a:solidFill>
            <a:ln w="57150" cmpd="sng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65000"/>
                      <a:lumOff val="35000"/>
                      <a:alpha val="6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100" dirty="0">
                  <a:solidFill>
                    <a:srgbClr val="7F7F7F"/>
                  </a:solidFill>
                </a:rPr>
                <a:t>5</a:t>
              </a:r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49BC954A-E86C-2347-9FA1-B312AAAF2541}"/>
                </a:ext>
              </a:extLst>
            </p:cNvPr>
            <p:cNvSpPr/>
            <p:nvPr/>
          </p:nvSpPr>
          <p:spPr>
            <a:xfrm>
              <a:off x="8045180" y="2889250"/>
              <a:ext cx="1158950" cy="317500"/>
            </a:xfrm>
            <a:custGeom>
              <a:avLst/>
              <a:gdLst>
                <a:gd name="connsiteX0" fmla="*/ 0 w 1158950"/>
                <a:gd name="connsiteY0" fmla="*/ 317500 h 317500"/>
                <a:gd name="connsiteX1" fmla="*/ 619165 w 1158950"/>
                <a:gd name="connsiteY1" fmla="*/ 0 h 317500"/>
                <a:gd name="connsiteX2" fmla="*/ 1158950 w 1158950"/>
                <a:gd name="connsiteY2" fmla="*/ 317500 h 31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8950" h="317500">
                  <a:moveTo>
                    <a:pt x="0" y="317500"/>
                  </a:moveTo>
                  <a:cubicBezTo>
                    <a:pt x="213003" y="158750"/>
                    <a:pt x="426007" y="0"/>
                    <a:pt x="619165" y="0"/>
                  </a:cubicBezTo>
                  <a:cubicBezTo>
                    <a:pt x="812323" y="0"/>
                    <a:pt x="1158950" y="317500"/>
                    <a:pt x="1158950" y="317500"/>
                  </a:cubicBezTo>
                </a:path>
              </a:pathLst>
            </a:custGeom>
            <a:ln w="76200" cmpd="sng">
              <a:solidFill>
                <a:srgbClr val="660066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DE23C15-028C-454F-A2AB-C3DE8355AF21}"/>
                </a:ext>
              </a:extLst>
            </p:cNvPr>
            <p:cNvSpPr txBox="1"/>
            <p:nvPr/>
          </p:nvSpPr>
          <p:spPr>
            <a:xfrm>
              <a:off x="8024061" y="2509902"/>
              <a:ext cx="116497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latin typeface="+mn-lt"/>
                </a:rPr>
                <a:t>30024</a:t>
              </a: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E48DEC4A-8C61-834B-8F89-526B53397FA8}"/>
              </a:ext>
            </a:extLst>
          </p:cNvPr>
          <p:cNvSpPr txBox="1"/>
          <p:nvPr/>
        </p:nvSpPr>
        <p:spPr>
          <a:xfrm>
            <a:off x="1847553" y="3948417"/>
            <a:ext cx="864306" cy="284703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txBody>
          <a:bodyPr wrap="square" lIns="68589" tIns="34295" rIns="68589" bIns="34295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pkt</a:t>
            </a:r>
            <a:endParaRPr lang="fr-FR" sz="1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B361D1D-8EF5-E840-B5C9-B141F5A1BE1C}"/>
              </a:ext>
            </a:extLst>
          </p:cNvPr>
          <p:cNvSpPr txBox="1"/>
          <p:nvPr/>
        </p:nvSpPr>
        <p:spPr>
          <a:xfrm>
            <a:off x="1847553" y="3432660"/>
            <a:ext cx="864306" cy="2847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68589" tIns="34295" rIns="68589" bIns="34295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30024</a:t>
            </a:r>
            <a:endParaRPr lang="fr-FR" sz="1400" b="1" dirty="0">
              <a:solidFill>
                <a:srgbClr val="0070C0"/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8283A6-A743-AF4C-804B-486F63096C08}"/>
              </a:ext>
            </a:extLst>
          </p:cNvPr>
          <p:cNvSpPr txBox="1"/>
          <p:nvPr/>
        </p:nvSpPr>
        <p:spPr>
          <a:xfrm>
            <a:off x="1847553" y="3662278"/>
            <a:ext cx="864306" cy="2847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68589" tIns="34295" rIns="68589" bIns="34295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18006</a:t>
            </a:r>
            <a:endParaRPr lang="fr-FR" sz="1400" b="1" dirty="0">
              <a:solidFill>
                <a:srgbClr val="00B050"/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07528BE-1A12-CE49-9A72-BFF397047E4A}"/>
              </a:ext>
            </a:extLst>
          </p:cNvPr>
          <p:cNvSpPr txBox="1"/>
          <p:nvPr/>
        </p:nvSpPr>
        <p:spPr>
          <a:xfrm>
            <a:off x="1847553" y="3203614"/>
            <a:ext cx="864306" cy="2847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68589" tIns="34295" rIns="68589" bIns="34295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16002</a:t>
            </a:r>
            <a:endParaRPr lang="fr-FR" sz="1400" b="1" dirty="0">
              <a:solidFill>
                <a:srgbClr val="00B050"/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9BE7932-127D-0641-BDF0-ADE3E980A95A}"/>
              </a:ext>
            </a:extLst>
          </p:cNvPr>
          <p:cNvSpPr txBox="1"/>
          <p:nvPr/>
        </p:nvSpPr>
        <p:spPr>
          <a:xfrm>
            <a:off x="5028597" y="3040774"/>
            <a:ext cx="864306" cy="284703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txBody>
          <a:bodyPr wrap="square" lIns="68589" tIns="34295" rIns="68589" bIns="34295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pkt</a:t>
            </a:r>
            <a:endParaRPr lang="fr-FR" sz="1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950E7B9-0420-024B-9FA3-D42E8C8DA234}"/>
              </a:ext>
            </a:extLst>
          </p:cNvPr>
          <p:cNvSpPr txBox="1"/>
          <p:nvPr/>
        </p:nvSpPr>
        <p:spPr>
          <a:xfrm>
            <a:off x="5028597" y="2526453"/>
            <a:ext cx="864306" cy="2847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68589" tIns="34295" rIns="68589" bIns="34295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30024</a:t>
            </a:r>
            <a:endParaRPr lang="fr-FR" sz="1400" b="1" dirty="0">
              <a:solidFill>
                <a:schemeClr val="bg2"/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B14347F-4A8D-0B43-A264-9E5E402839FF}"/>
              </a:ext>
            </a:extLst>
          </p:cNvPr>
          <p:cNvSpPr txBox="1"/>
          <p:nvPr/>
        </p:nvSpPr>
        <p:spPr>
          <a:xfrm>
            <a:off x="5028597" y="2756071"/>
            <a:ext cx="864306" cy="2847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68589" tIns="34295" rIns="68589" bIns="34295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18006</a:t>
            </a:r>
            <a:endParaRPr lang="fr-FR" sz="1400" b="1" dirty="0">
              <a:solidFill>
                <a:srgbClr val="00B050"/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E5C4CAF-7735-9F47-A459-28FFBACF4C17}"/>
              </a:ext>
            </a:extLst>
          </p:cNvPr>
          <p:cNvSpPr txBox="1"/>
          <p:nvPr/>
        </p:nvSpPr>
        <p:spPr>
          <a:xfrm>
            <a:off x="6614779" y="2886036"/>
            <a:ext cx="864306" cy="284703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txBody>
          <a:bodyPr wrap="square" lIns="68589" tIns="34295" rIns="68589" bIns="34295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pkt</a:t>
            </a:r>
            <a:endParaRPr lang="fr-FR" sz="1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2D5096F-A95E-9145-AD54-8DA262059CCE}"/>
              </a:ext>
            </a:extLst>
          </p:cNvPr>
          <p:cNvSpPr txBox="1"/>
          <p:nvPr/>
        </p:nvSpPr>
        <p:spPr>
          <a:xfrm>
            <a:off x="6614779" y="2601333"/>
            <a:ext cx="864306" cy="2847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68589" tIns="34295" rIns="68589" bIns="34295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18006</a:t>
            </a:r>
            <a:endParaRPr lang="fr-FR" sz="1400" b="1" dirty="0">
              <a:solidFill>
                <a:srgbClr val="00B050"/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9BD9C28-32D6-4A4C-A34D-B0A783F1484C}"/>
              </a:ext>
            </a:extLst>
          </p:cNvPr>
          <p:cNvSpPr txBox="1"/>
          <p:nvPr/>
        </p:nvSpPr>
        <p:spPr>
          <a:xfrm>
            <a:off x="8089200" y="3221431"/>
            <a:ext cx="864306" cy="284703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txBody>
          <a:bodyPr wrap="square" lIns="68589" tIns="34295" rIns="68589" bIns="34295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pkt</a:t>
            </a:r>
            <a:endParaRPr lang="fr-FR" sz="1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85493CA8-E38A-AC43-8FBD-DE67B1BCBFBA}"/>
              </a:ext>
            </a:extLst>
          </p:cNvPr>
          <p:cNvSpPr/>
          <p:nvPr/>
        </p:nvSpPr>
        <p:spPr bwMode="auto">
          <a:xfrm>
            <a:off x="2372003" y="2397767"/>
            <a:ext cx="5881816" cy="507307"/>
          </a:xfrm>
          <a:custGeom>
            <a:avLst/>
            <a:gdLst>
              <a:gd name="connsiteX0" fmla="*/ 0 w 5881816"/>
              <a:gd name="connsiteY0" fmla="*/ 420809 h 507307"/>
              <a:gd name="connsiteX1" fmla="*/ 3398108 w 5881816"/>
              <a:gd name="connsiteY1" fmla="*/ 679 h 507307"/>
              <a:gd name="connsiteX2" fmla="*/ 5881816 w 5881816"/>
              <a:gd name="connsiteY2" fmla="*/ 507307 h 507307"/>
              <a:gd name="connsiteX3" fmla="*/ 5881816 w 5881816"/>
              <a:gd name="connsiteY3" fmla="*/ 507307 h 507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1816" h="507307">
                <a:moveTo>
                  <a:pt x="0" y="420809"/>
                </a:moveTo>
                <a:cubicBezTo>
                  <a:pt x="1208902" y="203536"/>
                  <a:pt x="2417805" y="-13737"/>
                  <a:pt x="3398108" y="679"/>
                </a:cubicBezTo>
                <a:cubicBezTo>
                  <a:pt x="4378411" y="15095"/>
                  <a:pt x="5881816" y="507307"/>
                  <a:pt x="5881816" y="507307"/>
                </a:cubicBezTo>
                <a:lnTo>
                  <a:pt x="5881816" y="507307"/>
                </a:lnTo>
              </a:path>
            </a:pathLst>
          </a:custGeom>
          <a:noFill/>
          <a:ln w="57150" cap="flat">
            <a:solidFill>
              <a:srgbClr val="00B0F0"/>
            </a:solidFill>
            <a:miter lim="800000"/>
            <a:headEnd type="oval" w="med" len="med"/>
            <a:tailEnd type="triangle" w="med" len="med"/>
          </a:ln>
        </p:spPr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6344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1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" dur="1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1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483636F-C846-CA43-8591-55115942E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06775"/>
            <a:ext cx="9902952" cy="861774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  <a:endParaRPr lang="en-US" sz="40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34B027-2E6D-3141-927F-0C6DE244CE0C}"/>
              </a:ext>
            </a:extLst>
          </p:cNvPr>
          <p:cNvCxnSpPr/>
          <p:nvPr/>
        </p:nvCxnSpPr>
        <p:spPr>
          <a:xfrm>
            <a:off x="941832" y="1325880"/>
            <a:ext cx="101724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Placeholder 13">
            <a:extLst>
              <a:ext uri="{FF2B5EF4-FFF2-40B4-BE49-F238E27FC236}">
                <a16:creationId xmlns:a16="http://schemas.microsoft.com/office/drawing/2014/main" id="{958ABBA1-E0F2-E446-A056-CB2266B35CCD}"/>
              </a:ext>
            </a:extLst>
          </p:cNvPr>
          <p:cNvSpPr txBox="1">
            <a:spLocks/>
          </p:cNvSpPr>
          <p:nvPr/>
        </p:nvSpPr>
        <p:spPr>
          <a:xfrm>
            <a:off x="657232" y="1904779"/>
            <a:ext cx="11348381" cy="2796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/>
              <a:t>Strong customer adoption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De-facto SDN Architecture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IETF Standardization (</a:t>
            </a:r>
            <a:r>
              <a:rPr lang="en-US" sz="2000" b="1" dirty="0"/>
              <a:t>RFC 8402</a:t>
            </a:r>
            <a:r>
              <a:rPr lang="en-US" sz="2400" dirty="0"/>
              <a:t>)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Multi-vendor Consensus</a:t>
            </a:r>
          </a:p>
        </p:txBody>
      </p:sp>
    </p:spTree>
    <p:extLst>
      <p:ext uri="{BB962C8B-B14F-4D97-AF65-F5344CB8AC3E}">
        <p14:creationId xmlns:p14="http://schemas.microsoft.com/office/powerpoint/2010/main" val="35396355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6A4A2-C7F1-E74A-94FD-01B730B75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8528"/>
            <a:ext cx="8598408" cy="306323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Thank You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9512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F0A3C-7E4B-CF40-815D-3A3F7FFC7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Creation Challenges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422B74-6B10-AE4D-A4EC-D1D6E5FF7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276117" cy="39004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637113-4C38-304C-BC92-E7E079C63924}"/>
              </a:ext>
            </a:extLst>
          </p:cNvPr>
          <p:cNvSpPr txBox="1"/>
          <p:nvPr/>
        </p:nvSpPr>
        <p:spPr>
          <a:xfrm>
            <a:off x="3722467" y="5037114"/>
            <a:ext cx="450758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4645"/>
                </a:solidFill>
              </a:rPr>
              <a:t>Complex End-to-End service provisioning: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rgbClr val="FF4645"/>
                </a:solidFill>
              </a:rPr>
              <a:t>Service stitching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rgbClr val="FF4645"/>
                </a:solidFill>
              </a:rPr>
              <a:t>Manual Operations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rgbClr val="FF4645"/>
                </a:solidFill>
              </a:rPr>
              <a:t>Heterogeneous Underlay and Overlay networks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0FD9E6-C460-4C43-A01E-C65B825EAA90}"/>
              </a:ext>
            </a:extLst>
          </p:cNvPr>
          <p:cNvCxnSpPr/>
          <p:nvPr/>
        </p:nvCxnSpPr>
        <p:spPr>
          <a:xfrm>
            <a:off x="941832" y="1325880"/>
            <a:ext cx="101724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043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F0A3C-7E4B-CF40-815D-3A3F7FFC7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“Fabric” for Service Creation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422B74-6B10-AE4D-A4EC-D1D6E5FF7A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33858" y="1690688"/>
            <a:ext cx="10924284" cy="35122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3B404C-D43A-7B4D-B63A-2FEC16D626EA}"/>
              </a:ext>
            </a:extLst>
          </p:cNvPr>
          <p:cNvSpPr txBox="1"/>
          <p:nvPr/>
        </p:nvSpPr>
        <p:spPr>
          <a:xfrm>
            <a:off x="2182369" y="5405055"/>
            <a:ext cx="3364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B050"/>
                </a:solidFill>
              </a:rPr>
              <a:t>Unified underlay and overlay networks with Segment Routing and EVPN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779866-5CE8-4849-87DC-35950B754574}"/>
              </a:ext>
            </a:extLst>
          </p:cNvPr>
          <p:cNvSpPr txBox="1"/>
          <p:nvPr/>
        </p:nvSpPr>
        <p:spPr>
          <a:xfrm>
            <a:off x="6645499" y="5405055"/>
            <a:ext cx="3364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B050"/>
                </a:solidFill>
              </a:rPr>
              <a:t>E2E cross-domain automation with model-driven programmability and streaming telemetry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DB878C9-63BC-674A-A535-0F669B5BB56B}"/>
              </a:ext>
            </a:extLst>
          </p:cNvPr>
          <p:cNvCxnSpPr/>
          <p:nvPr/>
        </p:nvCxnSpPr>
        <p:spPr>
          <a:xfrm>
            <a:off x="941832" y="1325880"/>
            <a:ext cx="101724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651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483636F-C846-CA43-8591-55115942E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06775"/>
            <a:ext cx="8720328" cy="861774"/>
          </a:xfrm>
        </p:spPr>
        <p:txBody>
          <a:bodyPr>
            <a:normAutofit/>
          </a:bodyPr>
          <a:lstStyle/>
          <a:p>
            <a:r>
              <a:rPr lang="en-US" dirty="0"/>
              <a:t>Network Transport Evolution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64CA15-9446-2C45-A38E-A1F90922686D}"/>
              </a:ext>
            </a:extLst>
          </p:cNvPr>
          <p:cNvSpPr txBox="1"/>
          <p:nvPr/>
        </p:nvSpPr>
        <p:spPr>
          <a:xfrm>
            <a:off x="2336029" y="2008413"/>
            <a:ext cx="2801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766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3200" dirty="0">
                <a:solidFill>
                  <a:prstClr val="black"/>
                </a:solidFill>
                <a:latin typeface="+mn-lt"/>
                <a:ea typeface="Apple LiGothic Medium"/>
                <a:cs typeface="Apple LiGothic Medium"/>
              </a:rPr>
              <a:t>Unified MPLS</a:t>
            </a:r>
            <a:endParaRPr kumimoji="1" lang="zh-CN" altLang="en-US" sz="3200" dirty="0">
              <a:solidFill>
                <a:prstClr val="black"/>
              </a:solidFill>
              <a:latin typeface="+mn-lt"/>
              <a:ea typeface="Apple LiGothic Medium"/>
              <a:cs typeface="Apple LiGothic Medium"/>
            </a:endParaRPr>
          </a:p>
        </p:txBody>
      </p:sp>
      <p:pic>
        <p:nvPicPr>
          <p:cNvPr id="8" name="Bild 39">
            <a:extLst>
              <a:ext uri="{FF2B5EF4-FFF2-40B4-BE49-F238E27FC236}">
                <a16:creationId xmlns:a16="http://schemas.microsoft.com/office/drawing/2014/main" id="{3CBAF3B5-AC69-6D47-A692-8EFE874EE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524" y="2647348"/>
            <a:ext cx="4824817" cy="2849076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B552B491-8AC8-6541-A039-F49FB2EEEA1F}"/>
              </a:ext>
            </a:extLst>
          </p:cNvPr>
          <p:cNvSpPr/>
          <p:nvPr/>
        </p:nvSpPr>
        <p:spPr>
          <a:xfrm>
            <a:off x="6724792" y="3788491"/>
            <a:ext cx="489602" cy="44775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578" fontAlgn="auto">
              <a:spcBef>
                <a:spcPts val="0"/>
              </a:spcBef>
              <a:spcAft>
                <a:spcPts val="0"/>
              </a:spcAft>
            </a:pPr>
            <a:endParaRPr lang="en-US" sz="1349" dirty="0">
              <a:solidFill>
                <a:prstClr val="white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F329D18-430D-2643-A54B-039E1925D223}"/>
              </a:ext>
            </a:extLst>
          </p:cNvPr>
          <p:cNvGrpSpPr/>
          <p:nvPr/>
        </p:nvGrpSpPr>
        <p:grpSpPr>
          <a:xfrm>
            <a:off x="7640081" y="3280589"/>
            <a:ext cx="2046224" cy="1581720"/>
            <a:chOff x="6146800" y="2409327"/>
            <a:chExt cx="1778000" cy="134063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61620EC-8BCF-F048-B880-9A2A2BA8C4D3}"/>
                </a:ext>
              </a:extLst>
            </p:cNvPr>
            <p:cNvSpPr/>
            <p:nvPr/>
          </p:nvSpPr>
          <p:spPr>
            <a:xfrm>
              <a:off x="6302877" y="2908528"/>
              <a:ext cx="1391091" cy="31154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578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b="1" dirty="0">
                  <a:solidFill>
                    <a:srgbClr val="FFFFFF"/>
                  </a:solidFill>
                </a:rPr>
                <a:t>IGP/SR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D2073A-AC19-A341-92D2-3595BE327ACE}"/>
                </a:ext>
              </a:extLst>
            </p:cNvPr>
            <p:cNvSpPr/>
            <p:nvPr/>
          </p:nvSpPr>
          <p:spPr>
            <a:xfrm>
              <a:off x="6302877" y="2525544"/>
              <a:ext cx="1391091" cy="313228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578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799" dirty="0">
                  <a:solidFill>
                    <a:prstClr val="white"/>
                  </a:solidFill>
                </a:rPr>
                <a:t>BGP-EVPN</a:t>
              </a:r>
            </a:p>
          </p:txBody>
        </p:sp>
        <p:sp>
          <p:nvSpPr>
            <p:cNvPr id="13" name="Abgerundetes Rechteck 40">
              <a:extLst>
                <a:ext uri="{FF2B5EF4-FFF2-40B4-BE49-F238E27FC236}">
                  <a16:creationId xmlns:a16="http://schemas.microsoft.com/office/drawing/2014/main" id="{7D775725-9E8C-9446-AAB1-AD7115083EFF}"/>
                </a:ext>
              </a:extLst>
            </p:cNvPr>
            <p:cNvSpPr/>
            <p:nvPr/>
          </p:nvSpPr>
          <p:spPr>
            <a:xfrm>
              <a:off x="6146800" y="2409327"/>
              <a:ext cx="1778000" cy="1340637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81" fontAlgn="auto">
                <a:spcBef>
                  <a:spcPts val="0"/>
                </a:spcBef>
                <a:spcAft>
                  <a:spcPts val="0"/>
                </a:spcAft>
              </a:pPr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075A6C3-6AB7-9044-B085-E34673C95B1D}"/>
                </a:ext>
              </a:extLst>
            </p:cNvPr>
            <p:cNvSpPr/>
            <p:nvPr/>
          </p:nvSpPr>
          <p:spPr>
            <a:xfrm>
              <a:off x="6302877" y="3300845"/>
              <a:ext cx="1391091" cy="311543"/>
            </a:xfrm>
            <a:prstGeom prst="rect">
              <a:avLst/>
            </a:prstGeom>
            <a:solidFill>
              <a:srgbClr val="AB081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578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b="1">
                  <a:solidFill>
                    <a:srgbClr val="FFFFFF"/>
                  </a:solidFill>
                </a:rPr>
                <a:t>IP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594D10E-1492-2C4A-A397-1847D1FD51E9}"/>
              </a:ext>
            </a:extLst>
          </p:cNvPr>
          <p:cNvSpPr txBox="1"/>
          <p:nvPr/>
        </p:nvSpPr>
        <p:spPr>
          <a:xfrm>
            <a:off x="7409280" y="2162301"/>
            <a:ext cx="22467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766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3200" dirty="0">
                <a:solidFill>
                  <a:prstClr val="black"/>
                </a:solidFill>
                <a:latin typeface="+mn-lt"/>
                <a:ea typeface="Apple LiGothic Medium"/>
                <a:cs typeface="Apple LiGothic Medium"/>
              </a:rPr>
              <a:t>SR</a:t>
            </a:r>
          </a:p>
          <a:p>
            <a:pPr algn="ctr" defTabSz="685766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dirty="0">
                <a:solidFill>
                  <a:prstClr val="black"/>
                </a:solidFill>
                <a:latin typeface="+mn-lt"/>
                <a:ea typeface="Apple LiGothic Medium"/>
                <a:cs typeface="Apple LiGothic Medium"/>
              </a:rPr>
              <a:t>Enabled Transport</a:t>
            </a:r>
            <a:endParaRPr kumimoji="1" lang="zh-CN" altLang="en-US" dirty="0">
              <a:solidFill>
                <a:prstClr val="black"/>
              </a:solidFill>
              <a:latin typeface="+mn-lt"/>
              <a:ea typeface="Apple LiGothic Medium"/>
              <a:cs typeface="Apple LiGothic Medium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34B027-2E6D-3141-927F-0C6DE244CE0C}"/>
              </a:ext>
            </a:extLst>
          </p:cNvPr>
          <p:cNvCxnSpPr/>
          <p:nvPr/>
        </p:nvCxnSpPr>
        <p:spPr>
          <a:xfrm>
            <a:off x="941832" y="1325880"/>
            <a:ext cx="101724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569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6A4A2-C7F1-E74A-94FD-01B730B75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3965"/>
            <a:ext cx="7171944" cy="1325563"/>
          </a:xfrm>
        </p:spPr>
        <p:txBody>
          <a:bodyPr/>
          <a:lstStyle/>
          <a:p>
            <a:r>
              <a:rPr lang="en-US" b="1" dirty="0"/>
              <a:t>Segment Routing overview and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2748879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483636F-C846-CA43-8591-55115942E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06775"/>
            <a:ext cx="8720328" cy="861774"/>
          </a:xfrm>
        </p:spPr>
        <p:txBody>
          <a:bodyPr>
            <a:normAutofit/>
          </a:bodyPr>
          <a:lstStyle/>
          <a:p>
            <a:r>
              <a:rPr lang="en-US" dirty="0"/>
              <a:t>Segment Routing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64CA15-9446-2C45-A38E-A1F90922686D}"/>
              </a:ext>
            </a:extLst>
          </p:cNvPr>
          <p:cNvSpPr txBox="1"/>
          <p:nvPr/>
        </p:nvSpPr>
        <p:spPr>
          <a:xfrm>
            <a:off x="585216" y="1468549"/>
            <a:ext cx="11228832" cy="1156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5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The source chooses a path and encodes it in the packet header as an ordered list of segments</a:t>
            </a:r>
          </a:p>
          <a:p>
            <a:pPr marL="457200" indent="-457200">
              <a:lnSpc>
                <a:spcPct val="95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B050"/>
                </a:solidFill>
              </a:rPr>
              <a:t>Segment</a:t>
            </a:r>
            <a:r>
              <a:rPr lang="en-US" sz="2200" dirty="0"/>
              <a:t>: is an identifier for any type of instruction</a:t>
            </a:r>
          </a:p>
          <a:p>
            <a:pPr marL="914400" lvl="1" indent="-457200">
              <a:lnSpc>
                <a:spcPct val="95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FF0000"/>
                </a:solidFill>
              </a:rPr>
              <a:t>I.e. ”Go to Node N using the shortest path”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34B027-2E6D-3141-927F-0C6DE244CE0C}"/>
              </a:ext>
            </a:extLst>
          </p:cNvPr>
          <p:cNvCxnSpPr/>
          <p:nvPr/>
        </p:nvCxnSpPr>
        <p:spPr>
          <a:xfrm>
            <a:off x="941832" y="1325880"/>
            <a:ext cx="101724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282F09A-1575-3A48-96A9-6C89DFFDC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924" y="2705226"/>
            <a:ext cx="10327514" cy="348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67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483636F-C846-CA43-8591-55115942E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06775"/>
            <a:ext cx="9902952" cy="861774"/>
          </a:xfrm>
        </p:spPr>
        <p:txBody>
          <a:bodyPr>
            <a:normAutofit fontScale="90000"/>
          </a:bodyPr>
          <a:lstStyle/>
          <a:p>
            <a:r>
              <a:rPr lang="en-US" dirty="0"/>
              <a:t>Segment Routing – Forwarding &amp; Control Plane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64CA15-9446-2C45-A38E-A1F90922686D}"/>
              </a:ext>
            </a:extLst>
          </p:cNvPr>
          <p:cNvSpPr txBox="1"/>
          <p:nvPr/>
        </p:nvSpPr>
        <p:spPr>
          <a:xfrm>
            <a:off x="630936" y="1569133"/>
            <a:ext cx="11228832" cy="2813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B0F0"/>
                </a:solidFill>
              </a:rPr>
              <a:t>MPLS</a:t>
            </a:r>
            <a:r>
              <a:rPr lang="en-US" sz="2400" dirty="0"/>
              <a:t>: an ordered list of segments is represented as a stack of labels</a:t>
            </a:r>
          </a:p>
          <a:p>
            <a:pPr marL="457200" indent="-457200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B0F0"/>
                </a:solidFill>
              </a:rPr>
              <a:t>IPv6</a:t>
            </a:r>
            <a:r>
              <a:rPr lang="en-US" sz="2400" dirty="0"/>
              <a:t>: an ordered list of segments is encoded in a routing extension header</a:t>
            </a:r>
          </a:p>
          <a:p>
            <a:pPr marL="457200" indent="-457200">
              <a:lnSpc>
                <a:spcPct val="15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IGP distributes following Segment ID’s (SID)</a:t>
            </a:r>
          </a:p>
          <a:p>
            <a:pPr marL="914400" lvl="1" indent="-457200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Prefix Segment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C000"/>
                </a:solidFill>
              </a:rPr>
              <a:t>Node SID </a:t>
            </a:r>
            <a:r>
              <a:rPr lang="en-US" sz="2400" dirty="0"/>
              <a:t>or </a:t>
            </a:r>
            <a:r>
              <a:rPr lang="en-US" sz="2400" dirty="0">
                <a:solidFill>
                  <a:srgbClr val="FFC000"/>
                </a:solidFill>
              </a:rPr>
              <a:t>Anycast SID</a:t>
            </a:r>
            <a:r>
              <a:rPr lang="en-US" sz="2400" dirty="0"/>
              <a:t>)</a:t>
            </a:r>
          </a:p>
          <a:p>
            <a:pPr marL="914400" lvl="1" indent="-457200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</a:rPr>
              <a:t>Adjacency Segment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34B027-2E6D-3141-927F-0C6DE244CE0C}"/>
              </a:ext>
            </a:extLst>
          </p:cNvPr>
          <p:cNvCxnSpPr/>
          <p:nvPr/>
        </p:nvCxnSpPr>
        <p:spPr>
          <a:xfrm>
            <a:off x="941832" y="1325880"/>
            <a:ext cx="101724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7">
            <a:extLst>
              <a:ext uri="{FF2B5EF4-FFF2-40B4-BE49-F238E27FC236}">
                <a16:creationId xmlns:a16="http://schemas.microsoft.com/office/drawing/2014/main" id="{11362D3C-3B4F-F142-8961-494D1493B065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073842"/>
            <a:ext cx="583174" cy="458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7">
            <a:extLst>
              <a:ext uri="{FF2B5EF4-FFF2-40B4-BE49-F238E27FC236}">
                <a16:creationId xmlns:a16="http://schemas.microsoft.com/office/drawing/2014/main" id="{F17FC535-ECA6-0F40-8742-FD86B5A96325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517" y="4059423"/>
            <a:ext cx="583174" cy="458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7">
            <a:extLst>
              <a:ext uri="{FF2B5EF4-FFF2-40B4-BE49-F238E27FC236}">
                <a16:creationId xmlns:a16="http://schemas.microsoft.com/office/drawing/2014/main" id="{601B693A-36FC-144C-893F-2ECC23B06E33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3069" y="6022086"/>
            <a:ext cx="583174" cy="458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1CB1689-EB77-5540-A2AB-7FB92F45F54C}"/>
              </a:ext>
            </a:extLst>
          </p:cNvPr>
          <p:cNvCxnSpPr>
            <a:stCxn id="8" idx="3"/>
          </p:cNvCxnSpPr>
          <p:nvPr/>
        </p:nvCxnSpPr>
        <p:spPr>
          <a:xfrm flipV="1">
            <a:off x="6679174" y="4288562"/>
            <a:ext cx="2200343" cy="1014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FFD764-7819-3D41-9F7E-5A272C1CD8AB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6679174" y="5302981"/>
            <a:ext cx="2213895" cy="9482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68EAB7-A492-5C4F-91EB-8898DEE75F04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9171104" y="4517701"/>
            <a:ext cx="13552" cy="1504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Arc 14">
            <a:extLst>
              <a:ext uri="{FF2B5EF4-FFF2-40B4-BE49-F238E27FC236}">
                <a16:creationId xmlns:a16="http://schemas.microsoft.com/office/drawing/2014/main" id="{51CD4A53-13B8-4741-BD1E-8C151A3E2DF5}"/>
              </a:ext>
            </a:extLst>
          </p:cNvPr>
          <p:cNvSpPr/>
          <p:nvPr/>
        </p:nvSpPr>
        <p:spPr>
          <a:xfrm rot="8054976">
            <a:off x="5864827" y="5038148"/>
            <a:ext cx="301941" cy="346804"/>
          </a:xfrm>
          <a:prstGeom prst="arc">
            <a:avLst>
              <a:gd name="adj1" fmla="val 16200000"/>
              <a:gd name="adj2" fmla="val 1217183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CFB09C-5E34-684A-A70C-4FD5DA58E39B}"/>
              </a:ext>
            </a:extLst>
          </p:cNvPr>
          <p:cNvSpPr txBox="1"/>
          <p:nvPr/>
        </p:nvSpPr>
        <p:spPr>
          <a:xfrm>
            <a:off x="6245352" y="524624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641D3C-4FA6-B947-89B9-FEA3E91B77C0}"/>
              </a:ext>
            </a:extLst>
          </p:cNvPr>
          <p:cNvSpPr txBox="1"/>
          <p:nvPr/>
        </p:nvSpPr>
        <p:spPr>
          <a:xfrm>
            <a:off x="9025798" y="424253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29C602-633D-2F4E-9B16-39E2DB520494}"/>
              </a:ext>
            </a:extLst>
          </p:cNvPr>
          <p:cNvSpPr txBox="1"/>
          <p:nvPr/>
        </p:nvSpPr>
        <p:spPr>
          <a:xfrm>
            <a:off x="9039350" y="620277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CB58A7F7-2B6D-1849-8425-2F0A6567918C}"/>
              </a:ext>
            </a:extLst>
          </p:cNvPr>
          <p:cNvSpPr/>
          <p:nvPr/>
        </p:nvSpPr>
        <p:spPr>
          <a:xfrm rot="13240550">
            <a:off x="9115897" y="3771731"/>
            <a:ext cx="301941" cy="346804"/>
          </a:xfrm>
          <a:prstGeom prst="arc">
            <a:avLst>
              <a:gd name="adj1" fmla="val 16200000"/>
              <a:gd name="adj2" fmla="val 1217183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513FD0B0-69CE-224A-AFC5-9A5A43652BDE}"/>
              </a:ext>
            </a:extLst>
          </p:cNvPr>
          <p:cNvSpPr/>
          <p:nvPr/>
        </p:nvSpPr>
        <p:spPr>
          <a:xfrm rot="17586068">
            <a:off x="9424827" y="5983660"/>
            <a:ext cx="301941" cy="346804"/>
          </a:xfrm>
          <a:prstGeom prst="arc">
            <a:avLst>
              <a:gd name="adj1" fmla="val 16200000"/>
              <a:gd name="adj2" fmla="val 1217183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A7A3C0-1384-0F49-A607-2D4DA60FE1F9}"/>
              </a:ext>
            </a:extLst>
          </p:cNvPr>
          <p:cNvSpPr txBox="1"/>
          <p:nvPr/>
        </p:nvSpPr>
        <p:spPr>
          <a:xfrm>
            <a:off x="9343514" y="3614639"/>
            <a:ext cx="839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16002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F3EB6D-7FCF-DA44-A612-903110418D8C}"/>
              </a:ext>
            </a:extLst>
          </p:cNvPr>
          <p:cNvSpPr txBox="1"/>
          <p:nvPr/>
        </p:nvSpPr>
        <p:spPr>
          <a:xfrm>
            <a:off x="5623044" y="4763378"/>
            <a:ext cx="839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16001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EFBFEC-518D-C54C-BC58-5AEDAC057CC5}"/>
              </a:ext>
            </a:extLst>
          </p:cNvPr>
          <p:cNvSpPr txBox="1"/>
          <p:nvPr/>
        </p:nvSpPr>
        <p:spPr>
          <a:xfrm>
            <a:off x="9648652" y="5833760"/>
            <a:ext cx="839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16003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B0B7C1-46CD-2747-89C8-8F6E5BB26046}"/>
              </a:ext>
            </a:extLst>
          </p:cNvPr>
          <p:cNvSpPr txBox="1"/>
          <p:nvPr/>
        </p:nvSpPr>
        <p:spPr>
          <a:xfrm rot="19903048">
            <a:off x="6755830" y="4786958"/>
            <a:ext cx="839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24001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B1E861-A7FD-404F-9C66-018467E7C592}"/>
              </a:ext>
            </a:extLst>
          </p:cNvPr>
          <p:cNvSpPr txBox="1"/>
          <p:nvPr/>
        </p:nvSpPr>
        <p:spPr>
          <a:xfrm rot="1278780">
            <a:off x="6770299" y="5530123"/>
            <a:ext cx="839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24002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D3B39C-3DC1-CD45-AF3D-027A35599C93}"/>
              </a:ext>
            </a:extLst>
          </p:cNvPr>
          <p:cNvSpPr txBox="1"/>
          <p:nvPr/>
        </p:nvSpPr>
        <p:spPr>
          <a:xfrm rot="19903048">
            <a:off x="8152905" y="4152578"/>
            <a:ext cx="839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24001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13A388-4B07-A544-860A-958932F40B38}"/>
              </a:ext>
            </a:extLst>
          </p:cNvPr>
          <p:cNvSpPr txBox="1"/>
          <p:nvPr/>
        </p:nvSpPr>
        <p:spPr>
          <a:xfrm rot="1278780">
            <a:off x="8159014" y="6158921"/>
            <a:ext cx="839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24001</a:t>
            </a:r>
          </a:p>
        </p:txBody>
      </p:sp>
    </p:spTree>
    <p:extLst>
      <p:ext uri="{BB962C8B-B14F-4D97-AF65-F5344CB8AC3E}">
        <p14:creationId xmlns:p14="http://schemas.microsoft.com/office/powerpoint/2010/main" val="660914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483636F-C846-CA43-8591-55115942E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06775"/>
            <a:ext cx="9902952" cy="861774"/>
          </a:xfrm>
        </p:spPr>
        <p:txBody>
          <a:bodyPr>
            <a:normAutofit/>
          </a:bodyPr>
          <a:lstStyle/>
          <a:p>
            <a:r>
              <a:rPr lang="en-US" dirty="0"/>
              <a:t>Segment Routing – Prefix Segment 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64CA15-9446-2C45-A38E-A1F90922686D}"/>
              </a:ext>
            </a:extLst>
          </p:cNvPr>
          <p:cNvSpPr txBox="1"/>
          <p:nvPr/>
        </p:nvSpPr>
        <p:spPr>
          <a:xfrm>
            <a:off x="630936" y="1816021"/>
            <a:ext cx="5465064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Shortest-path to the IGP prefix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Equal Cost MultiPath (ECMP)-aware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Global Segment (</a:t>
            </a:r>
            <a:r>
              <a:rPr lang="en-US" sz="2200" i="1" dirty="0"/>
              <a:t>global significance</a:t>
            </a:r>
            <a:r>
              <a:rPr lang="en-US" sz="2400" dirty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Label: 16000 – 24000 (default SRGB)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Statically assigned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Distributed by ISIS/OSPF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34B027-2E6D-3141-927F-0C6DE244CE0C}"/>
              </a:ext>
            </a:extLst>
          </p:cNvPr>
          <p:cNvCxnSpPr/>
          <p:nvPr/>
        </p:nvCxnSpPr>
        <p:spPr>
          <a:xfrm>
            <a:off x="941832" y="1325880"/>
            <a:ext cx="101724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D0F18E12-34D2-1044-A22E-C4FD49EED2A9}"/>
              </a:ext>
            </a:extLst>
          </p:cNvPr>
          <p:cNvGrpSpPr/>
          <p:nvPr/>
        </p:nvGrpSpPr>
        <p:grpSpPr>
          <a:xfrm>
            <a:off x="8358889" y="1555618"/>
            <a:ext cx="3265663" cy="2569042"/>
            <a:chOff x="6847601" y="1682918"/>
            <a:chExt cx="4266716" cy="3439817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14098FB-4D0B-164B-8B6C-70703E36BB12}"/>
                </a:ext>
              </a:extLst>
            </p:cNvPr>
            <p:cNvSpPr/>
            <p:nvPr/>
          </p:nvSpPr>
          <p:spPr>
            <a:xfrm>
              <a:off x="6847601" y="2146463"/>
              <a:ext cx="725732" cy="725921"/>
            </a:xfrm>
            <a:prstGeom prst="ellipse">
              <a:avLst/>
            </a:prstGeom>
            <a:noFill/>
            <a:ln w="57150" cmpd="sng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65000"/>
                      <a:lumOff val="35000"/>
                      <a:alpha val="6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7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Verdana"/>
                </a:rPr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9C7C943-E7B1-A64E-A4F1-94240CD44BFD}"/>
                </a:ext>
              </a:extLst>
            </p:cNvPr>
            <p:cNvSpPr/>
            <p:nvPr/>
          </p:nvSpPr>
          <p:spPr>
            <a:xfrm>
              <a:off x="8574178" y="2146463"/>
              <a:ext cx="725732" cy="725921"/>
            </a:xfrm>
            <a:prstGeom prst="ellipse">
              <a:avLst/>
            </a:prstGeom>
            <a:noFill/>
            <a:ln w="57150" cmpd="sng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65000"/>
                      <a:lumOff val="35000"/>
                      <a:alpha val="6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7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Verdana"/>
                </a:rPr>
                <a:t>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7BFD051-A9E3-A94C-B5B8-208F9A05974F}"/>
                </a:ext>
              </a:extLst>
            </p:cNvPr>
            <p:cNvSpPr/>
            <p:nvPr/>
          </p:nvSpPr>
          <p:spPr>
            <a:xfrm>
              <a:off x="6847601" y="4038504"/>
              <a:ext cx="725732" cy="725921"/>
            </a:xfrm>
            <a:prstGeom prst="ellipse">
              <a:avLst/>
            </a:prstGeom>
            <a:noFill/>
            <a:ln w="57150" cmpd="sng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65000"/>
                      <a:lumOff val="35000"/>
                      <a:alpha val="6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7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Verdana"/>
                </a:rPr>
                <a:t>3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E11B73E-CEA9-0048-837E-213390BE8B2D}"/>
                </a:ext>
              </a:extLst>
            </p:cNvPr>
            <p:cNvSpPr/>
            <p:nvPr/>
          </p:nvSpPr>
          <p:spPr>
            <a:xfrm>
              <a:off x="8574321" y="4038504"/>
              <a:ext cx="725732" cy="725921"/>
            </a:xfrm>
            <a:prstGeom prst="ellipse">
              <a:avLst/>
            </a:prstGeom>
            <a:noFill/>
            <a:ln w="57150" cmpd="sng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65000"/>
                      <a:lumOff val="35000"/>
                      <a:alpha val="6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7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Verdana"/>
                </a:rPr>
                <a:t>4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C49E5D6-5E65-284D-AD1A-0A257DE0A46F}"/>
                </a:ext>
              </a:extLst>
            </p:cNvPr>
            <p:cNvSpPr/>
            <p:nvPr/>
          </p:nvSpPr>
          <p:spPr>
            <a:xfrm>
              <a:off x="10051687" y="3050178"/>
              <a:ext cx="725732" cy="725921"/>
            </a:xfrm>
            <a:prstGeom prst="ellipse">
              <a:avLst/>
            </a:prstGeom>
            <a:noFill/>
            <a:ln w="57150" cmpd="sng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65000"/>
                      <a:lumOff val="35000"/>
                      <a:alpha val="6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7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Verdana"/>
                </a:rPr>
                <a:t>5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844849E-E362-DB42-A599-D0E9FACA8327}"/>
                </a:ext>
              </a:extLst>
            </p:cNvPr>
            <p:cNvCxnSpPr>
              <a:stCxn id="29" idx="6"/>
              <a:endCxn id="31" idx="2"/>
            </p:cNvCxnSpPr>
            <p:nvPr/>
          </p:nvCxnSpPr>
          <p:spPr>
            <a:xfrm>
              <a:off x="7573334" y="2509423"/>
              <a:ext cx="1000844" cy="0"/>
            </a:xfrm>
            <a:prstGeom prst="line">
              <a:avLst/>
            </a:prstGeom>
            <a:ln w="57150" cmpd="sng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65000"/>
                      <a:lumOff val="35000"/>
                      <a:alpha val="6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4F00166-923E-A047-9781-E7525FCCBE83}"/>
                </a:ext>
              </a:extLst>
            </p:cNvPr>
            <p:cNvCxnSpPr>
              <a:stCxn id="32" idx="6"/>
              <a:endCxn id="33" idx="2"/>
            </p:cNvCxnSpPr>
            <p:nvPr/>
          </p:nvCxnSpPr>
          <p:spPr>
            <a:xfrm>
              <a:off x="7573333" y="4401464"/>
              <a:ext cx="1000988" cy="0"/>
            </a:xfrm>
            <a:prstGeom prst="line">
              <a:avLst/>
            </a:prstGeom>
            <a:ln w="57150" cmpd="sng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65000"/>
                      <a:lumOff val="35000"/>
                      <a:alpha val="6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A316E69-2DD7-6E41-A0F5-401CC45A809C}"/>
                </a:ext>
              </a:extLst>
            </p:cNvPr>
            <p:cNvCxnSpPr>
              <a:stCxn id="33" idx="0"/>
              <a:endCxn id="31" idx="4"/>
            </p:cNvCxnSpPr>
            <p:nvPr/>
          </p:nvCxnSpPr>
          <p:spPr>
            <a:xfrm flipH="1" flipV="1">
              <a:off x="8937044" y="2872383"/>
              <a:ext cx="143" cy="1166120"/>
            </a:xfrm>
            <a:prstGeom prst="line">
              <a:avLst/>
            </a:prstGeom>
            <a:ln w="57150" cmpd="sng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65000"/>
                      <a:lumOff val="35000"/>
                      <a:alpha val="6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7D1454C-DAD1-F04F-934B-C79E6AC93093}"/>
                </a:ext>
              </a:extLst>
            </p:cNvPr>
            <p:cNvCxnSpPr>
              <a:stCxn id="31" idx="6"/>
              <a:endCxn id="34" idx="1"/>
            </p:cNvCxnSpPr>
            <p:nvPr/>
          </p:nvCxnSpPr>
          <p:spPr>
            <a:xfrm>
              <a:off x="9299910" y="2509423"/>
              <a:ext cx="858058" cy="647063"/>
            </a:xfrm>
            <a:prstGeom prst="line">
              <a:avLst/>
            </a:prstGeom>
            <a:ln w="57150" cmpd="sng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65000"/>
                      <a:lumOff val="35000"/>
                      <a:alpha val="6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AAB9FFE-6E9D-2241-9B0C-9E5AE34E5403}"/>
                </a:ext>
              </a:extLst>
            </p:cNvPr>
            <p:cNvCxnSpPr>
              <a:endCxn id="34" idx="3"/>
            </p:cNvCxnSpPr>
            <p:nvPr/>
          </p:nvCxnSpPr>
          <p:spPr>
            <a:xfrm flipV="1">
              <a:off x="9300053" y="3669789"/>
              <a:ext cx="857915" cy="718310"/>
            </a:xfrm>
            <a:prstGeom prst="line">
              <a:avLst/>
            </a:prstGeom>
            <a:ln w="57150" cmpd="sng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65000"/>
                      <a:lumOff val="35000"/>
                      <a:alpha val="6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442F437-7875-E247-9961-3DD0F587F93F}"/>
                </a:ext>
              </a:extLst>
            </p:cNvPr>
            <p:cNvCxnSpPr>
              <a:stCxn id="32" idx="0"/>
              <a:endCxn id="29" idx="4"/>
            </p:cNvCxnSpPr>
            <p:nvPr/>
          </p:nvCxnSpPr>
          <p:spPr>
            <a:xfrm flipV="1">
              <a:off x="7210467" y="2872383"/>
              <a:ext cx="0" cy="1166120"/>
            </a:xfrm>
            <a:prstGeom prst="line">
              <a:avLst/>
            </a:prstGeom>
            <a:ln w="57150" cmpd="sng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65000"/>
                      <a:lumOff val="35000"/>
                      <a:alpha val="6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D11BAEF-B9B5-9745-95CD-ED73C30DB7D6}"/>
                </a:ext>
              </a:extLst>
            </p:cNvPr>
            <p:cNvCxnSpPr/>
            <p:nvPr/>
          </p:nvCxnSpPr>
          <p:spPr>
            <a:xfrm>
              <a:off x="7467052" y="2751002"/>
              <a:ext cx="530471" cy="0"/>
            </a:xfrm>
            <a:prstGeom prst="straightConnector1">
              <a:avLst/>
            </a:prstGeom>
            <a:ln w="76200" cmpd="sng">
              <a:solidFill>
                <a:srgbClr val="008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B1BF79E-4FFF-474F-A399-DF48177CA828}"/>
                </a:ext>
              </a:extLst>
            </p:cNvPr>
            <p:cNvCxnSpPr>
              <a:stCxn id="32" idx="7"/>
            </p:cNvCxnSpPr>
            <p:nvPr/>
          </p:nvCxnSpPr>
          <p:spPr>
            <a:xfrm>
              <a:off x="7467052" y="4144812"/>
              <a:ext cx="530471" cy="0"/>
            </a:xfrm>
            <a:prstGeom prst="straightConnector1">
              <a:avLst/>
            </a:prstGeom>
            <a:ln w="76200" cmpd="sng">
              <a:solidFill>
                <a:srgbClr val="008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F37ED08-04EE-594A-9339-32ECA51788A4}"/>
                </a:ext>
              </a:extLst>
            </p:cNvPr>
            <p:cNvCxnSpPr/>
            <p:nvPr/>
          </p:nvCxnSpPr>
          <p:spPr>
            <a:xfrm rot="19200000">
              <a:off x="9134566" y="3995344"/>
              <a:ext cx="530471" cy="0"/>
            </a:xfrm>
            <a:prstGeom prst="straightConnector1">
              <a:avLst/>
            </a:prstGeom>
            <a:ln w="76200" cmpd="sng">
              <a:solidFill>
                <a:srgbClr val="008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DBD63B6-AC34-4F42-9E86-9CBF9E62DDAD}"/>
                </a:ext>
              </a:extLst>
            </p:cNvPr>
            <p:cNvCxnSpPr/>
            <p:nvPr/>
          </p:nvCxnSpPr>
          <p:spPr>
            <a:xfrm rot="2340000">
              <a:off x="9146297" y="2937336"/>
              <a:ext cx="530471" cy="0"/>
            </a:xfrm>
            <a:prstGeom prst="straightConnector1">
              <a:avLst/>
            </a:prstGeom>
            <a:ln w="76200" cmpd="sng">
              <a:solidFill>
                <a:srgbClr val="008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69F637B-F2A1-184F-A559-7DCEB913702A}"/>
                </a:ext>
              </a:extLst>
            </p:cNvPr>
            <p:cNvSpPr txBox="1"/>
            <p:nvPr/>
          </p:nvSpPr>
          <p:spPr>
            <a:xfrm>
              <a:off x="7338141" y="2832027"/>
              <a:ext cx="6495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16005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D6B2B59-62F0-6249-B1B7-0E4CF9B6E4EF}"/>
                </a:ext>
              </a:extLst>
            </p:cNvPr>
            <p:cNvSpPr txBox="1"/>
            <p:nvPr/>
          </p:nvSpPr>
          <p:spPr>
            <a:xfrm>
              <a:off x="7335217" y="3795022"/>
              <a:ext cx="6495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16005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D7A79F7-EA9D-7E41-BFC5-88CC4C2F948E}"/>
                </a:ext>
              </a:extLst>
            </p:cNvPr>
            <p:cNvSpPr txBox="1"/>
            <p:nvPr/>
          </p:nvSpPr>
          <p:spPr>
            <a:xfrm>
              <a:off x="8942053" y="3042799"/>
              <a:ext cx="6495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>
                  <a:latin typeface="+mn-lt"/>
                </a:rPr>
                <a:t>16005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50348B2-0EC8-EF44-A812-18F0F21D9C3F}"/>
                </a:ext>
              </a:extLst>
            </p:cNvPr>
            <p:cNvSpPr txBox="1"/>
            <p:nvPr/>
          </p:nvSpPr>
          <p:spPr>
            <a:xfrm>
              <a:off x="8939129" y="3622353"/>
              <a:ext cx="6495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>
                  <a:latin typeface="+mn-lt"/>
                </a:rPr>
                <a:t>16005</a:t>
              </a:r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C46F0AE5-215A-5641-BC84-640A9A77BAA0}"/>
                </a:ext>
              </a:extLst>
            </p:cNvPr>
            <p:cNvSpPr/>
            <p:nvPr/>
          </p:nvSpPr>
          <p:spPr>
            <a:xfrm>
              <a:off x="7220916" y="2041388"/>
              <a:ext cx="3106428" cy="1004337"/>
            </a:xfrm>
            <a:custGeom>
              <a:avLst/>
              <a:gdLst>
                <a:gd name="connsiteX0" fmla="*/ 0 w 4161442"/>
                <a:gd name="connsiteY0" fmla="*/ 111100 h 1420176"/>
                <a:gd name="connsiteX1" fmla="*/ 2305400 w 4161442"/>
                <a:gd name="connsiteY1" fmla="*/ 130638 h 1420176"/>
                <a:gd name="connsiteX2" fmla="*/ 4161442 w 4161442"/>
                <a:gd name="connsiteY2" fmla="*/ 1420176 h 1420176"/>
                <a:gd name="connsiteX0" fmla="*/ 0 w 4141904"/>
                <a:gd name="connsiteY0" fmla="*/ 196869 h 1369176"/>
                <a:gd name="connsiteX1" fmla="*/ 2285862 w 4141904"/>
                <a:gd name="connsiteY1" fmla="*/ 79638 h 1369176"/>
                <a:gd name="connsiteX2" fmla="*/ 4141904 w 4141904"/>
                <a:gd name="connsiteY2" fmla="*/ 1369176 h 1369176"/>
                <a:gd name="connsiteX0" fmla="*/ 0 w 4141904"/>
                <a:gd name="connsiteY0" fmla="*/ 138768 h 1311075"/>
                <a:gd name="connsiteX1" fmla="*/ 2539847 w 4141904"/>
                <a:gd name="connsiteY1" fmla="*/ 99691 h 1311075"/>
                <a:gd name="connsiteX2" fmla="*/ 4141904 w 4141904"/>
                <a:gd name="connsiteY2" fmla="*/ 1311075 h 1311075"/>
                <a:gd name="connsiteX0" fmla="*/ 0 w 4141904"/>
                <a:gd name="connsiteY0" fmla="*/ 166809 h 1339116"/>
                <a:gd name="connsiteX1" fmla="*/ 2442160 w 4141904"/>
                <a:gd name="connsiteY1" fmla="*/ 88655 h 1339116"/>
                <a:gd name="connsiteX2" fmla="*/ 4141904 w 4141904"/>
                <a:gd name="connsiteY2" fmla="*/ 1339116 h 1339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1904" h="1339116">
                  <a:moveTo>
                    <a:pt x="0" y="166809"/>
                  </a:moveTo>
                  <a:cubicBezTo>
                    <a:pt x="805913" y="67488"/>
                    <a:pt x="1751843" y="-106730"/>
                    <a:pt x="2442160" y="88655"/>
                  </a:cubicBezTo>
                  <a:cubicBezTo>
                    <a:pt x="3132477" y="284040"/>
                    <a:pt x="4141904" y="1339116"/>
                    <a:pt x="4141904" y="1339116"/>
                  </a:cubicBezTo>
                </a:path>
              </a:pathLst>
            </a:custGeom>
            <a:ln w="76200" cmpd="sng">
              <a:solidFill>
                <a:srgbClr val="008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207FD4C-7092-484B-83CE-F92CB320F8E7}"/>
                </a:ext>
              </a:extLst>
            </p:cNvPr>
            <p:cNvSpPr txBox="1"/>
            <p:nvPr/>
          </p:nvSpPr>
          <p:spPr>
            <a:xfrm>
              <a:off x="8363846" y="1682918"/>
              <a:ext cx="577402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>
                  <a:solidFill>
                    <a:srgbClr val="008000"/>
                  </a:solidFill>
                  <a:latin typeface="+mn-lt"/>
                </a:rPr>
                <a:t>16005</a:t>
              </a:r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68877670-3F12-5446-A8F9-F24553F01BE8}"/>
                </a:ext>
              </a:extLst>
            </p:cNvPr>
            <p:cNvSpPr/>
            <p:nvPr/>
          </p:nvSpPr>
          <p:spPr>
            <a:xfrm flipV="1">
              <a:off x="7217992" y="3763764"/>
              <a:ext cx="3106428" cy="1125416"/>
            </a:xfrm>
            <a:custGeom>
              <a:avLst/>
              <a:gdLst>
                <a:gd name="connsiteX0" fmla="*/ 0 w 4161442"/>
                <a:gd name="connsiteY0" fmla="*/ 111100 h 1420176"/>
                <a:gd name="connsiteX1" fmla="*/ 2305400 w 4161442"/>
                <a:gd name="connsiteY1" fmla="*/ 130638 h 1420176"/>
                <a:gd name="connsiteX2" fmla="*/ 4161442 w 4161442"/>
                <a:gd name="connsiteY2" fmla="*/ 1420176 h 1420176"/>
                <a:gd name="connsiteX0" fmla="*/ 0 w 4141904"/>
                <a:gd name="connsiteY0" fmla="*/ 196869 h 1369176"/>
                <a:gd name="connsiteX1" fmla="*/ 2285862 w 4141904"/>
                <a:gd name="connsiteY1" fmla="*/ 79638 h 1369176"/>
                <a:gd name="connsiteX2" fmla="*/ 4141904 w 4141904"/>
                <a:gd name="connsiteY2" fmla="*/ 1369176 h 1369176"/>
                <a:gd name="connsiteX0" fmla="*/ 0 w 4141904"/>
                <a:gd name="connsiteY0" fmla="*/ 138768 h 1311075"/>
                <a:gd name="connsiteX1" fmla="*/ 2539847 w 4141904"/>
                <a:gd name="connsiteY1" fmla="*/ 99691 h 1311075"/>
                <a:gd name="connsiteX2" fmla="*/ 4141904 w 4141904"/>
                <a:gd name="connsiteY2" fmla="*/ 1311075 h 1311075"/>
                <a:gd name="connsiteX0" fmla="*/ 0 w 4141904"/>
                <a:gd name="connsiteY0" fmla="*/ 166809 h 1339116"/>
                <a:gd name="connsiteX1" fmla="*/ 2442160 w 4141904"/>
                <a:gd name="connsiteY1" fmla="*/ 88655 h 1339116"/>
                <a:gd name="connsiteX2" fmla="*/ 4141904 w 4141904"/>
                <a:gd name="connsiteY2" fmla="*/ 1339116 h 1339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1904" h="1339116">
                  <a:moveTo>
                    <a:pt x="0" y="166809"/>
                  </a:moveTo>
                  <a:cubicBezTo>
                    <a:pt x="805913" y="67488"/>
                    <a:pt x="1751843" y="-106730"/>
                    <a:pt x="2442160" y="88655"/>
                  </a:cubicBezTo>
                  <a:cubicBezTo>
                    <a:pt x="3132477" y="284040"/>
                    <a:pt x="4141904" y="1339116"/>
                    <a:pt x="4141904" y="1339116"/>
                  </a:cubicBezTo>
                </a:path>
              </a:pathLst>
            </a:custGeom>
            <a:ln w="76200" cmpd="sng">
              <a:solidFill>
                <a:srgbClr val="008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8A07018-F8E5-274C-96A5-3E4894B37BFF}"/>
                </a:ext>
              </a:extLst>
            </p:cNvPr>
            <p:cNvSpPr txBox="1"/>
            <p:nvPr/>
          </p:nvSpPr>
          <p:spPr>
            <a:xfrm>
              <a:off x="8360923" y="4874526"/>
              <a:ext cx="577402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>
                  <a:solidFill>
                    <a:srgbClr val="008000"/>
                  </a:solidFill>
                  <a:latin typeface="+mn-lt"/>
                </a:rPr>
                <a:t>16005</a:t>
              </a:r>
            </a:p>
          </p:txBody>
        </p:sp>
        <p:sp>
          <p:nvSpPr>
            <p:cNvPr id="53" name="Rounded Rectangular Callout 52">
              <a:extLst>
                <a:ext uri="{FF2B5EF4-FFF2-40B4-BE49-F238E27FC236}">
                  <a16:creationId xmlns:a16="http://schemas.microsoft.com/office/drawing/2014/main" id="{4B0D7E04-0E15-2F43-95E7-A085DE64BB42}"/>
                </a:ext>
              </a:extLst>
            </p:cNvPr>
            <p:cNvSpPr/>
            <p:nvPr/>
          </p:nvSpPr>
          <p:spPr>
            <a:xfrm>
              <a:off x="10029998" y="2272736"/>
              <a:ext cx="1084319" cy="424961"/>
            </a:xfrm>
            <a:prstGeom prst="wedgeRoundRectCallout">
              <a:avLst>
                <a:gd name="adj1" fmla="val 4166"/>
                <a:gd name="adj2" fmla="val 163495"/>
                <a:gd name="adj3" fmla="val 16667"/>
              </a:avLst>
            </a:prstGeom>
            <a:solidFill>
              <a:schemeClr val="bg1"/>
            </a:solidFill>
            <a:ln w="12700" cmpd="sng">
              <a:solidFill>
                <a:srgbClr val="008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013" dirty="0"/>
                <a:t>16005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7A49D7F-85E4-2A44-AEDD-18710CF2B0C0}"/>
                </a:ext>
              </a:extLst>
            </p:cNvPr>
            <p:cNvSpPr txBox="1"/>
            <p:nvPr/>
          </p:nvSpPr>
          <p:spPr>
            <a:xfrm>
              <a:off x="10055091" y="2006855"/>
              <a:ext cx="934871" cy="276999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en-US" sz="1200" dirty="0">
                  <a:latin typeface="+mn-lt"/>
                </a:rPr>
                <a:t>1.1.1.5/32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49D25524-1773-A94C-8CF3-3EA82D3781B6}"/>
              </a:ext>
            </a:extLst>
          </p:cNvPr>
          <p:cNvSpPr txBox="1"/>
          <p:nvPr/>
        </p:nvSpPr>
        <p:spPr>
          <a:xfrm>
            <a:off x="9831179" y="4477967"/>
            <a:ext cx="2113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All nodes use default SRGB</a:t>
            </a:r>
            <a:br>
              <a:rPr lang="en-US" sz="1200" dirty="0">
                <a:latin typeface="+mn-lt"/>
              </a:rPr>
            </a:br>
            <a:r>
              <a:rPr lang="en-US" sz="1200" dirty="0">
                <a:latin typeface="+mn-lt"/>
              </a:rPr>
              <a:t>16,000 – 23,999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5D37366-D5FB-7049-BB03-54BBFA113CB1}"/>
              </a:ext>
            </a:extLst>
          </p:cNvPr>
          <p:cNvSpPr txBox="1"/>
          <p:nvPr/>
        </p:nvSpPr>
        <p:spPr>
          <a:xfrm>
            <a:off x="5137954" y="5025062"/>
            <a:ext cx="538828" cy="206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solidFill>
                  <a:srgbClr val="008000"/>
                </a:solidFill>
                <a:latin typeface="+mn-lt"/>
              </a:rPr>
              <a:t>16004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F7D7911-B296-2545-8BAF-D429765A9A15}"/>
              </a:ext>
            </a:extLst>
          </p:cNvPr>
          <p:cNvGrpSpPr/>
          <p:nvPr/>
        </p:nvGrpSpPr>
        <p:grpSpPr>
          <a:xfrm>
            <a:off x="5697877" y="3870564"/>
            <a:ext cx="3710677" cy="2886220"/>
            <a:chOff x="5518566" y="3843755"/>
            <a:chExt cx="3710677" cy="288622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A606E0BF-3409-0E47-8164-7C08F087C2A1}"/>
                </a:ext>
              </a:extLst>
            </p:cNvPr>
            <p:cNvSpPr/>
            <p:nvPr/>
          </p:nvSpPr>
          <p:spPr>
            <a:xfrm>
              <a:off x="5561965" y="4119383"/>
              <a:ext cx="677248" cy="603280"/>
            </a:xfrm>
            <a:prstGeom prst="ellipse">
              <a:avLst/>
            </a:prstGeom>
            <a:noFill/>
            <a:ln w="57150" cmpd="sng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65000"/>
                      <a:lumOff val="35000"/>
                      <a:alpha val="6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7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Verdana"/>
                </a:rPr>
                <a:t>1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70389C2-6084-0E41-B102-F39DC997CC3A}"/>
                </a:ext>
              </a:extLst>
            </p:cNvPr>
            <p:cNvSpPr/>
            <p:nvPr/>
          </p:nvSpPr>
          <p:spPr>
            <a:xfrm>
              <a:off x="7173195" y="4119383"/>
              <a:ext cx="677248" cy="603280"/>
            </a:xfrm>
            <a:prstGeom prst="ellipse">
              <a:avLst/>
            </a:prstGeom>
            <a:noFill/>
            <a:ln w="57150" cmpd="sng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65000"/>
                      <a:lumOff val="35000"/>
                      <a:alpha val="6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7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Verdana"/>
                </a:rPr>
                <a:t>2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B3AFD79-04EF-D545-98B8-2DE8856B6A28}"/>
                </a:ext>
              </a:extLst>
            </p:cNvPr>
            <p:cNvSpPr/>
            <p:nvPr/>
          </p:nvSpPr>
          <p:spPr>
            <a:xfrm>
              <a:off x="5561965" y="5691772"/>
              <a:ext cx="677248" cy="603280"/>
            </a:xfrm>
            <a:prstGeom prst="ellipse">
              <a:avLst/>
            </a:prstGeom>
            <a:noFill/>
            <a:ln w="57150" cmpd="sng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65000"/>
                      <a:lumOff val="35000"/>
                      <a:alpha val="6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7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Verdana"/>
                </a:rPr>
                <a:t>3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E39D39E5-7688-7345-BA31-71736CB1A3BF}"/>
                </a:ext>
              </a:extLst>
            </p:cNvPr>
            <p:cNvSpPr/>
            <p:nvPr/>
          </p:nvSpPr>
          <p:spPr>
            <a:xfrm>
              <a:off x="7173328" y="5691772"/>
              <a:ext cx="677248" cy="603280"/>
            </a:xfrm>
            <a:prstGeom prst="ellipse">
              <a:avLst/>
            </a:prstGeom>
            <a:noFill/>
            <a:ln w="57150" cmpd="sng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65000"/>
                      <a:lumOff val="35000"/>
                      <a:alpha val="6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7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Verdana"/>
                </a:rPr>
                <a:t>4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76D4E1C-1A0A-574B-B1E6-78BC70073AC3}"/>
                </a:ext>
              </a:extLst>
            </p:cNvPr>
            <p:cNvSpPr/>
            <p:nvPr/>
          </p:nvSpPr>
          <p:spPr>
            <a:xfrm>
              <a:off x="8551995" y="4870420"/>
              <a:ext cx="677248" cy="603280"/>
            </a:xfrm>
            <a:prstGeom prst="ellipse">
              <a:avLst/>
            </a:prstGeom>
            <a:noFill/>
            <a:ln w="57150" cmpd="sng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65000"/>
                      <a:lumOff val="35000"/>
                      <a:alpha val="6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7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Verdana"/>
                </a:rPr>
                <a:t>5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16815D9-48E5-B849-A422-CE78267E3EFE}"/>
                </a:ext>
              </a:extLst>
            </p:cNvPr>
            <p:cNvCxnSpPr>
              <a:cxnSpLocks/>
              <a:stCxn id="56" idx="6"/>
              <a:endCxn id="57" idx="2"/>
            </p:cNvCxnSpPr>
            <p:nvPr/>
          </p:nvCxnSpPr>
          <p:spPr>
            <a:xfrm>
              <a:off x="6239215" y="4421023"/>
              <a:ext cx="933980" cy="0"/>
            </a:xfrm>
            <a:prstGeom prst="line">
              <a:avLst/>
            </a:prstGeom>
            <a:ln w="57150" cmpd="sng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65000"/>
                      <a:lumOff val="35000"/>
                      <a:alpha val="6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8431277-72D7-1A4F-B53B-210A2D4A41E6}"/>
                </a:ext>
              </a:extLst>
            </p:cNvPr>
            <p:cNvCxnSpPr>
              <a:cxnSpLocks/>
              <a:stCxn id="58" idx="6"/>
              <a:endCxn id="59" idx="2"/>
            </p:cNvCxnSpPr>
            <p:nvPr/>
          </p:nvCxnSpPr>
          <p:spPr>
            <a:xfrm>
              <a:off x="6239214" y="5993412"/>
              <a:ext cx="934115" cy="0"/>
            </a:xfrm>
            <a:prstGeom prst="line">
              <a:avLst/>
            </a:prstGeom>
            <a:ln w="57150" cmpd="sng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65000"/>
                      <a:lumOff val="35000"/>
                      <a:alpha val="6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1427F81-8775-8541-A56A-90524D86942C}"/>
                </a:ext>
              </a:extLst>
            </p:cNvPr>
            <p:cNvCxnSpPr>
              <a:cxnSpLocks/>
              <a:stCxn id="59" idx="0"/>
              <a:endCxn id="57" idx="4"/>
            </p:cNvCxnSpPr>
            <p:nvPr/>
          </p:nvCxnSpPr>
          <p:spPr>
            <a:xfrm flipH="1" flipV="1">
              <a:off x="7511819" y="4722662"/>
              <a:ext cx="134" cy="969109"/>
            </a:xfrm>
            <a:prstGeom prst="line">
              <a:avLst/>
            </a:prstGeom>
            <a:ln w="57150" cmpd="sng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65000"/>
                      <a:lumOff val="35000"/>
                      <a:alpha val="6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DE25808-B21B-1E43-9B78-928603D93C2A}"/>
                </a:ext>
              </a:extLst>
            </p:cNvPr>
            <p:cNvCxnSpPr>
              <a:cxnSpLocks/>
              <a:stCxn id="57" idx="6"/>
              <a:endCxn id="60" idx="1"/>
            </p:cNvCxnSpPr>
            <p:nvPr/>
          </p:nvCxnSpPr>
          <p:spPr>
            <a:xfrm>
              <a:off x="7850442" y="4421023"/>
              <a:ext cx="800734" cy="537744"/>
            </a:xfrm>
            <a:prstGeom prst="line">
              <a:avLst/>
            </a:prstGeom>
            <a:ln w="57150" cmpd="sng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65000"/>
                      <a:lumOff val="35000"/>
                      <a:alpha val="6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4A531F9-74BF-CC48-B5B2-52D91A261839}"/>
                </a:ext>
              </a:extLst>
            </p:cNvPr>
            <p:cNvCxnSpPr>
              <a:cxnSpLocks/>
              <a:endCxn id="60" idx="3"/>
            </p:cNvCxnSpPr>
            <p:nvPr/>
          </p:nvCxnSpPr>
          <p:spPr>
            <a:xfrm flipV="1">
              <a:off x="7850576" y="5385350"/>
              <a:ext cx="800600" cy="596955"/>
            </a:xfrm>
            <a:prstGeom prst="line">
              <a:avLst/>
            </a:prstGeom>
            <a:ln w="57150" cmpd="sng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65000"/>
                      <a:lumOff val="35000"/>
                      <a:alpha val="6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5F49286-ED79-9744-81D2-5589DC7D2608}"/>
                </a:ext>
              </a:extLst>
            </p:cNvPr>
            <p:cNvCxnSpPr>
              <a:cxnSpLocks/>
              <a:stCxn id="58" idx="0"/>
              <a:endCxn id="56" idx="4"/>
            </p:cNvCxnSpPr>
            <p:nvPr/>
          </p:nvCxnSpPr>
          <p:spPr>
            <a:xfrm flipV="1">
              <a:off x="5900589" y="4722662"/>
              <a:ext cx="0" cy="969109"/>
            </a:xfrm>
            <a:prstGeom prst="line">
              <a:avLst/>
            </a:prstGeom>
            <a:ln w="57150" cmpd="sng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65000"/>
                      <a:lumOff val="35000"/>
                      <a:alpha val="6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AE8C8DD-C96A-CE4C-BB09-87525D1E783D}"/>
                </a:ext>
              </a:extLst>
            </p:cNvPr>
            <p:cNvCxnSpPr/>
            <p:nvPr/>
          </p:nvCxnSpPr>
          <p:spPr>
            <a:xfrm>
              <a:off x="6140032" y="4621787"/>
              <a:ext cx="495032" cy="0"/>
            </a:xfrm>
            <a:prstGeom prst="straightConnector1">
              <a:avLst/>
            </a:prstGeom>
            <a:ln w="76200" cmpd="sng">
              <a:solidFill>
                <a:srgbClr val="008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AC81510-C4F3-864E-B1C4-E65C81DD7C61}"/>
                </a:ext>
              </a:extLst>
            </p:cNvPr>
            <p:cNvCxnSpPr>
              <a:cxnSpLocks/>
              <a:stCxn id="58" idx="7"/>
            </p:cNvCxnSpPr>
            <p:nvPr/>
          </p:nvCxnSpPr>
          <p:spPr>
            <a:xfrm>
              <a:off x="6140032" y="5780120"/>
              <a:ext cx="495032" cy="0"/>
            </a:xfrm>
            <a:prstGeom prst="straightConnector1">
              <a:avLst/>
            </a:prstGeom>
            <a:ln w="76200" cmpd="sng">
              <a:solidFill>
                <a:srgbClr val="008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4926E44F-06C6-2D41-A2BE-042F19EC8C23}"/>
                </a:ext>
              </a:extLst>
            </p:cNvPr>
            <p:cNvCxnSpPr/>
            <p:nvPr/>
          </p:nvCxnSpPr>
          <p:spPr>
            <a:xfrm rot="8400000">
              <a:off x="8106365" y="5363629"/>
              <a:ext cx="495032" cy="0"/>
            </a:xfrm>
            <a:prstGeom prst="straightConnector1">
              <a:avLst/>
            </a:prstGeom>
            <a:ln w="76200" cmpd="sng">
              <a:solidFill>
                <a:srgbClr val="008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62ED58E-9F2F-0949-9E2C-3CB308B82619}"/>
                </a:ext>
              </a:extLst>
            </p:cNvPr>
            <p:cNvSpPr txBox="1"/>
            <p:nvPr/>
          </p:nvSpPr>
          <p:spPr>
            <a:xfrm>
              <a:off x="6247636" y="4723627"/>
              <a:ext cx="606143" cy="230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16004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3E06C98-DBE1-784D-9F4F-DACDA6784913}"/>
                </a:ext>
              </a:extLst>
            </p:cNvPr>
            <p:cNvSpPr txBox="1"/>
            <p:nvPr/>
          </p:nvSpPr>
          <p:spPr>
            <a:xfrm>
              <a:off x="6052788" y="5475015"/>
              <a:ext cx="606143" cy="230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16004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17709E4-0425-C54A-AD85-8DFA2D8AADB5}"/>
                </a:ext>
              </a:extLst>
            </p:cNvPr>
            <p:cNvSpPr txBox="1"/>
            <p:nvPr/>
          </p:nvSpPr>
          <p:spPr>
            <a:xfrm>
              <a:off x="7784374" y="4909959"/>
              <a:ext cx="606143" cy="230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16004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136B04C-37F7-0D4A-99DF-03798D5F82E7}"/>
                </a:ext>
              </a:extLst>
            </p:cNvPr>
            <p:cNvSpPr txBox="1"/>
            <p:nvPr/>
          </p:nvSpPr>
          <p:spPr>
            <a:xfrm>
              <a:off x="7629981" y="5234298"/>
              <a:ext cx="606143" cy="230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>
                  <a:latin typeface="+mn-lt"/>
                </a:rPr>
                <a:t>16004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B9085B0-E200-DD4F-A434-121B9BAA6C7A}"/>
                </a:ext>
              </a:extLst>
            </p:cNvPr>
            <p:cNvCxnSpPr/>
            <p:nvPr/>
          </p:nvCxnSpPr>
          <p:spPr>
            <a:xfrm rot="5400000">
              <a:off x="5931936" y="4826381"/>
              <a:ext cx="440850" cy="0"/>
            </a:xfrm>
            <a:prstGeom prst="straightConnector1">
              <a:avLst/>
            </a:prstGeom>
            <a:ln w="76200" cmpd="sng">
              <a:solidFill>
                <a:srgbClr val="008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ACF48C07-DBB5-FE4F-8489-449571CB63C8}"/>
                </a:ext>
              </a:extLst>
            </p:cNvPr>
            <p:cNvCxnSpPr/>
            <p:nvPr/>
          </p:nvCxnSpPr>
          <p:spPr>
            <a:xfrm rot="5400000">
              <a:off x="7542745" y="4848301"/>
              <a:ext cx="440850" cy="0"/>
            </a:xfrm>
            <a:prstGeom prst="straightConnector1">
              <a:avLst/>
            </a:prstGeom>
            <a:ln w="76200" cmpd="sng">
              <a:solidFill>
                <a:srgbClr val="008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F80F85FB-1C19-454A-A551-907A97E4FC7B}"/>
                </a:ext>
              </a:extLst>
            </p:cNvPr>
            <p:cNvSpPr/>
            <p:nvPr/>
          </p:nvSpPr>
          <p:spPr>
            <a:xfrm>
              <a:off x="5664207" y="4163260"/>
              <a:ext cx="1723737" cy="1604642"/>
            </a:xfrm>
            <a:custGeom>
              <a:avLst/>
              <a:gdLst>
                <a:gd name="connsiteX0" fmla="*/ 0 w 4161442"/>
                <a:gd name="connsiteY0" fmla="*/ 111100 h 1420176"/>
                <a:gd name="connsiteX1" fmla="*/ 2305400 w 4161442"/>
                <a:gd name="connsiteY1" fmla="*/ 130638 h 1420176"/>
                <a:gd name="connsiteX2" fmla="*/ 4161442 w 4161442"/>
                <a:gd name="connsiteY2" fmla="*/ 1420176 h 1420176"/>
                <a:gd name="connsiteX0" fmla="*/ 0 w 4141904"/>
                <a:gd name="connsiteY0" fmla="*/ 196869 h 1369176"/>
                <a:gd name="connsiteX1" fmla="*/ 2285862 w 4141904"/>
                <a:gd name="connsiteY1" fmla="*/ 79638 h 1369176"/>
                <a:gd name="connsiteX2" fmla="*/ 4141904 w 4141904"/>
                <a:gd name="connsiteY2" fmla="*/ 1369176 h 1369176"/>
                <a:gd name="connsiteX0" fmla="*/ 0 w 4141904"/>
                <a:gd name="connsiteY0" fmla="*/ 138768 h 1311075"/>
                <a:gd name="connsiteX1" fmla="*/ 2539847 w 4141904"/>
                <a:gd name="connsiteY1" fmla="*/ 99691 h 1311075"/>
                <a:gd name="connsiteX2" fmla="*/ 4141904 w 4141904"/>
                <a:gd name="connsiteY2" fmla="*/ 1311075 h 1311075"/>
                <a:gd name="connsiteX0" fmla="*/ 0 w 4141904"/>
                <a:gd name="connsiteY0" fmla="*/ 166809 h 1339116"/>
                <a:gd name="connsiteX1" fmla="*/ 2442160 w 4141904"/>
                <a:gd name="connsiteY1" fmla="*/ 88655 h 1339116"/>
                <a:gd name="connsiteX2" fmla="*/ 4141904 w 4141904"/>
                <a:gd name="connsiteY2" fmla="*/ 1339116 h 1339116"/>
                <a:gd name="connsiteX0" fmla="*/ 0 w 2524372"/>
                <a:gd name="connsiteY0" fmla="*/ 273904 h 2892057"/>
                <a:gd name="connsiteX1" fmla="*/ 2442160 w 2524372"/>
                <a:gd name="connsiteY1" fmla="*/ 195750 h 2892057"/>
                <a:gd name="connsiteX2" fmla="*/ 1992803 w 2524372"/>
                <a:gd name="connsiteY2" fmla="*/ 2892057 h 2892057"/>
                <a:gd name="connsiteX0" fmla="*/ 0 w 2085660"/>
                <a:gd name="connsiteY0" fmla="*/ 46174 h 2664327"/>
                <a:gd name="connsiteX1" fmla="*/ 1914653 w 2085660"/>
                <a:gd name="connsiteY1" fmla="*/ 417405 h 2664327"/>
                <a:gd name="connsiteX2" fmla="*/ 1992803 w 2085660"/>
                <a:gd name="connsiteY2" fmla="*/ 2664327 h 2664327"/>
                <a:gd name="connsiteX0" fmla="*/ 0 w 2462853"/>
                <a:gd name="connsiteY0" fmla="*/ 73544 h 2574466"/>
                <a:gd name="connsiteX1" fmla="*/ 2266324 w 2462853"/>
                <a:gd name="connsiteY1" fmla="*/ 327544 h 2574466"/>
                <a:gd name="connsiteX2" fmla="*/ 2344474 w 2462853"/>
                <a:gd name="connsiteY2" fmla="*/ 2574466 h 2574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62853" h="2574466">
                  <a:moveTo>
                    <a:pt x="0" y="73544"/>
                  </a:moveTo>
                  <a:cubicBezTo>
                    <a:pt x="805913" y="-25777"/>
                    <a:pt x="1875578" y="-89276"/>
                    <a:pt x="2266324" y="327544"/>
                  </a:cubicBezTo>
                  <a:cubicBezTo>
                    <a:pt x="2657070" y="744364"/>
                    <a:pt x="2344474" y="2574466"/>
                    <a:pt x="2344474" y="2574466"/>
                  </a:cubicBezTo>
                </a:path>
              </a:pathLst>
            </a:custGeom>
            <a:ln w="76200" cmpd="sng">
              <a:solidFill>
                <a:srgbClr val="008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2C0E944-3B50-A446-A244-7D5C3252C9B4}"/>
                </a:ext>
              </a:extLst>
            </p:cNvPr>
            <p:cNvSpPr txBox="1"/>
            <p:nvPr/>
          </p:nvSpPr>
          <p:spPr>
            <a:xfrm>
              <a:off x="6060754" y="3843755"/>
              <a:ext cx="538828" cy="2062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>
                  <a:solidFill>
                    <a:srgbClr val="008000"/>
                  </a:solidFill>
                  <a:latin typeface="+mn-lt"/>
                </a:rPr>
                <a:t>16004</a:t>
              </a:r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CA738B22-42EA-2244-93AA-0FDFBF4A57AA}"/>
                </a:ext>
              </a:extLst>
            </p:cNvPr>
            <p:cNvSpPr/>
            <p:nvPr/>
          </p:nvSpPr>
          <p:spPr>
            <a:xfrm flipH="1" flipV="1">
              <a:off x="5518566" y="4185182"/>
              <a:ext cx="1661538" cy="1732775"/>
            </a:xfrm>
            <a:custGeom>
              <a:avLst/>
              <a:gdLst>
                <a:gd name="connsiteX0" fmla="*/ 0 w 4161442"/>
                <a:gd name="connsiteY0" fmla="*/ 111100 h 1420176"/>
                <a:gd name="connsiteX1" fmla="*/ 2305400 w 4161442"/>
                <a:gd name="connsiteY1" fmla="*/ 130638 h 1420176"/>
                <a:gd name="connsiteX2" fmla="*/ 4161442 w 4161442"/>
                <a:gd name="connsiteY2" fmla="*/ 1420176 h 1420176"/>
                <a:gd name="connsiteX0" fmla="*/ 0 w 4141904"/>
                <a:gd name="connsiteY0" fmla="*/ 196869 h 1369176"/>
                <a:gd name="connsiteX1" fmla="*/ 2285862 w 4141904"/>
                <a:gd name="connsiteY1" fmla="*/ 79638 h 1369176"/>
                <a:gd name="connsiteX2" fmla="*/ 4141904 w 4141904"/>
                <a:gd name="connsiteY2" fmla="*/ 1369176 h 1369176"/>
                <a:gd name="connsiteX0" fmla="*/ 0 w 4141904"/>
                <a:gd name="connsiteY0" fmla="*/ 138768 h 1311075"/>
                <a:gd name="connsiteX1" fmla="*/ 2539847 w 4141904"/>
                <a:gd name="connsiteY1" fmla="*/ 99691 h 1311075"/>
                <a:gd name="connsiteX2" fmla="*/ 4141904 w 4141904"/>
                <a:gd name="connsiteY2" fmla="*/ 1311075 h 1311075"/>
                <a:gd name="connsiteX0" fmla="*/ 0 w 4141904"/>
                <a:gd name="connsiteY0" fmla="*/ 166809 h 1339116"/>
                <a:gd name="connsiteX1" fmla="*/ 2442160 w 4141904"/>
                <a:gd name="connsiteY1" fmla="*/ 88655 h 1339116"/>
                <a:gd name="connsiteX2" fmla="*/ 4141904 w 4141904"/>
                <a:gd name="connsiteY2" fmla="*/ 1339116 h 1339116"/>
                <a:gd name="connsiteX0" fmla="*/ 0 w 2524372"/>
                <a:gd name="connsiteY0" fmla="*/ 273904 h 2892057"/>
                <a:gd name="connsiteX1" fmla="*/ 2442160 w 2524372"/>
                <a:gd name="connsiteY1" fmla="*/ 195750 h 2892057"/>
                <a:gd name="connsiteX2" fmla="*/ 1992803 w 2524372"/>
                <a:gd name="connsiteY2" fmla="*/ 2892057 h 2892057"/>
                <a:gd name="connsiteX0" fmla="*/ 0 w 2085660"/>
                <a:gd name="connsiteY0" fmla="*/ 46174 h 2664327"/>
                <a:gd name="connsiteX1" fmla="*/ 1914653 w 2085660"/>
                <a:gd name="connsiteY1" fmla="*/ 417405 h 2664327"/>
                <a:gd name="connsiteX2" fmla="*/ 1992803 w 2085660"/>
                <a:gd name="connsiteY2" fmla="*/ 2664327 h 2664327"/>
                <a:gd name="connsiteX0" fmla="*/ 0 w 2462853"/>
                <a:gd name="connsiteY0" fmla="*/ 73544 h 2574466"/>
                <a:gd name="connsiteX1" fmla="*/ 2266324 w 2462853"/>
                <a:gd name="connsiteY1" fmla="*/ 327544 h 2574466"/>
                <a:gd name="connsiteX2" fmla="*/ 2344474 w 2462853"/>
                <a:gd name="connsiteY2" fmla="*/ 2574466 h 2574466"/>
                <a:gd name="connsiteX0" fmla="*/ 0 w 2547630"/>
                <a:gd name="connsiteY0" fmla="*/ 250830 h 2751752"/>
                <a:gd name="connsiteX1" fmla="*/ 2383548 w 2547630"/>
                <a:gd name="connsiteY1" fmla="*/ 192214 h 2751752"/>
                <a:gd name="connsiteX2" fmla="*/ 2344474 w 2547630"/>
                <a:gd name="connsiteY2" fmla="*/ 2751752 h 2751752"/>
                <a:gd name="connsiteX0" fmla="*/ 0 w 2358811"/>
                <a:gd name="connsiteY0" fmla="*/ 129109 h 2844954"/>
                <a:gd name="connsiteX1" fmla="*/ 2207712 w 2358811"/>
                <a:gd name="connsiteY1" fmla="*/ 285416 h 2844954"/>
                <a:gd name="connsiteX2" fmla="*/ 2168638 w 2358811"/>
                <a:gd name="connsiteY2" fmla="*/ 2844954 h 2844954"/>
                <a:gd name="connsiteX0" fmla="*/ 0 w 2373984"/>
                <a:gd name="connsiteY0" fmla="*/ 64197 h 2780042"/>
                <a:gd name="connsiteX1" fmla="*/ 2227249 w 2373984"/>
                <a:gd name="connsiteY1" fmla="*/ 376812 h 2780042"/>
                <a:gd name="connsiteX2" fmla="*/ 2168638 w 2373984"/>
                <a:gd name="connsiteY2" fmla="*/ 2780042 h 2780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73984" h="2780042">
                  <a:moveTo>
                    <a:pt x="0" y="64197"/>
                  </a:moveTo>
                  <a:cubicBezTo>
                    <a:pt x="805913" y="-35124"/>
                    <a:pt x="1865809" y="-75829"/>
                    <a:pt x="2227249" y="376812"/>
                  </a:cubicBezTo>
                  <a:cubicBezTo>
                    <a:pt x="2588689" y="829453"/>
                    <a:pt x="2168638" y="2780042"/>
                    <a:pt x="2168638" y="2780042"/>
                  </a:cubicBezTo>
                </a:path>
              </a:pathLst>
            </a:custGeom>
            <a:ln w="76200" cmpd="sng">
              <a:solidFill>
                <a:srgbClr val="00800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80" name="Rounded Rectangular Callout 79">
              <a:extLst>
                <a:ext uri="{FF2B5EF4-FFF2-40B4-BE49-F238E27FC236}">
                  <a16:creationId xmlns:a16="http://schemas.microsoft.com/office/drawing/2014/main" id="{CDFF09E9-B136-2C4A-B63D-8D85201DB7F4}"/>
                </a:ext>
              </a:extLst>
            </p:cNvPr>
            <p:cNvSpPr/>
            <p:nvPr/>
          </p:nvSpPr>
          <p:spPr>
            <a:xfrm>
              <a:off x="7852054" y="6376809"/>
              <a:ext cx="1011879" cy="353166"/>
            </a:xfrm>
            <a:prstGeom prst="wedgeRoundRectCallout">
              <a:avLst>
                <a:gd name="adj1" fmla="val -54394"/>
                <a:gd name="adj2" fmla="val -109206"/>
                <a:gd name="adj3" fmla="val 16667"/>
              </a:avLst>
            </a:prstGeom>
            <a:solidFill>
              <a:srgbClr val="FFFFFF"/>
            </a:solidFill>
            <a:ln w="12700" cmpd="sng">
              <a:solidFill>
                <a:srgbClr val="008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013" dirty="0"/>
                <a:t>16004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8754E1E-74AA-E34E-BF79-88CEC98DEF91}"/>
                </a:ext>
              </a:extLst>
            </p:cNvPr>
            <p:cNvSpPr txBox="1"/>
            <p:nvPr/>
          </p:nvSpPr>
          <p:spPr>
            <a:xfrm>
              <a:off x="8112365" y="6137169"/>
              <a:ext cx="872416" cy="230201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r"/>
              <a:r>
                <a:rPr lang="en-US" sz="1200" dirty="0">
                  <a:latin typeface="+mn-lt"/>
                </a:rPr>
                <a:t>1.1.1.4/32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8635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1445</TotalTime>
  <Words>1204</Words>
  <Application>Microsoft Macintosh PowerPoint</Application>
  <PresentationFormat>Widescreen</PresentationFormat>
  <Paragraphs>352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Arial Narrow</vt:lpstr>
      <vt:lpstr>Calibri</vt:lpstr>
      <vt:lpstr>Calibri Light</vt:lpstr>
      <vt:lpstr>CiscoSansTT ExtraLight</vt:lpstr>
      <vt:lpstr>Office Theme</vt:lpstr>
      <vt:lpstr>Introduction to Segment Routing</vt:lpstr>
      <vt:lpstr>Agenda</vt:lpstr>
      <vt:lpstr>Service Creation Challenges</vt:lpstr>
      <vt:lpstr>Unified “Fabric” for Service Creation</vt:lpstr>
      <vt:lpstr>Network Transport Evolution</vt:lpstr>
      <vt:lpstr>Segment Routing overview and Building Blocks</vt:lpstr>
      <vt:lpstr>Segment Routing</vt:lpstr>
      <vt:lpstr>Segment Routing – Forwarding &amp; Control Plane</vt:lpstr>
      <vt:lpstr>Segment Routing – Prefix Segment ID</vt:lpstr>
      <vt:lpstr>Segment Routing – Adjacency Segment ID</vt:lpstr>
      <vt:lpstr>Segment Routing – Combined SIDs</vt:lpstr>
      <vt:lpstr>Topology Independent LFA (Ti-LFA)</vt:lpstr>
      <vt:lpstr>Topology Independent LFA (Ti-LFA)</vt:lpstr>
      <vt:lpstr>Topology Independent LFA (Ti-LFA)</vt:lpstr>
      <vt:lpstr>Segment Routing Traffic Engineering</vt:lpstr>
      <vt:lpstr>Traditional MPLS/RSVP-TE</vt:lpstr>
      <vt:lpstr>Segment Routing Traffic Engineering</vt:lpstr>
      <vt:lpstr>SR-PCE Controller</vt:lpstr>
      <vt:lpstr>Feeding SR-PCE with LSP-DB</vt:lpstr>
      <vt:lpstr>Some Use Cases with SR: - Flexible Algorithm (FlexAlgo) - SD-WAN over Segment Routing - Disjointness with SR-PCE - Inter AS with SR-PCE</vt:lpstr>
      <vt:lpstr>Multi-Plane Network with FlexAlgo</vt:lpstr>
      <vt:lpstr>Multi-Plane Network with FlexAlgo</vt:lpstr>
      <vt:lpstr>Multi-Plane Network with FlexAlgo</vt:lpstr>
      <vt:lpstr>Multi-Plane Network with FlexAlgo</vt:lpstr>
      <vt:lpstr>SD-WAN over Segment Routing</vt:lpstr>
      <vt:lpstr>Disjointness with SR-PCE</vt:lpstr>
      <vt:lpstr>Inter-AS with SR-PCE &amp; BGP Peering SID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Leonir Hoxha (lhoxha)</dc:creator>
  <cp:lastModifiedBy>Leonir Hoxha (lhoxha)</cp:lastModifiedBy>
  <cp:revision>154</cp:revision>
  <dcterms:created xsi:type="dcterms:W3CDTF">2019-11-10T00:18:07Z</dcterms:created>
  <dcterms:modified xsi:type="dcterms:W3CDTF">2019-11-11T11:20:14Z</dcterms:modified>
</cp:coreProperties>
</file>