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4" r:id="rId4"/>
    <p:sldId id="270" r:id="rId5"/>
    <p:sldId id="276" r:id="rId6"/>
    <p:sldId id="277" r:id="rId7"/>
    <p:sldId id="279" r:id="rId8"/>
    <p:sldId id="278" r:id="rId9"/>
    <p:sldId id="281" r:id="rId10"/>
    <p:sldId id="283" r:id="rId11"/>
    <p:sldId id="271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8"/>
    <p:restoredTop sz="83808"/>
  </p:normalViewPr>
  <p:slideViewPr>
    <p:cSldViewPr snapToGrid="0" snapToObjects="1">
      <p:cViewPr varScale="1">
        <p:scale>
          <a:sx n="97" d="100"/>
          <a:sy n="97" d="100"/>
        </p:scale>
        <p:origin x="10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73904-0DB4-8148-942D-0938BC30D0BB}" type="datetimeFigureOut">
              <a:rPr lang="en-US" smtClean="0"/>
              <a:t>11/8/19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F3582-4517-DD47-87D9-F8EE882767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44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Checking the IETF SPRING Working Group we currently see</a:t>
            </a:r>
          </a:p>
          <a:p>
            <a:r>
              <a:rPr lang="en-US" dirty="0"/>
              <a:t>10 active internet drafts</a:t>
            </a:r>
          </a:p>
          <a:p>
            <a:r>
              <a:rPr lang="en-US" dirty="0"/>
              <a:t>5 RFCs</a:t>
            </a:r>
          </a:p>
          <a:p>
            <a:r>
              <a:rPr lang="en-US" dirty="0"/>
              <a:t>96 related internet drafts</a:t>
            </a:r>
          </a:p>
          <a:p>
            <a:r>
              <a:rPr lang="en-US" dirty="0"/>
              <a:t>we take a look at two of them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F3582-4517-DD47-87D9-F8EE882767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18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SRv6 SIDs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different </a:t>
            </a:r>
            <a:r>
              <a:rPr lang="de-DE" dirty="0" err="1"/>
              <a:t>to</a:t>
            </a:r>
            <a:r>
              <a:rPr lang="de-DE" dirty="0"/>
              <a:t> SIDs </a:t>
            </a:r>
            <a:r>
              <a:rPr lang="de-DE" dirty="0" err="1"/>
              <a:t>with</a:t>
            </a:r>
            <a:r>
              <a:rPr lang="de-DE" dirty="0"/>
              <a:t> MPLS Dataplane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Now that we have seen SIDs with SRv6 are these IPv6 Addresses or not?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could also contains arguments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F3582-4517-DD47-87D9-F8EE8827674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60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Besides overhead : consider lookup bandwidth of ASICs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- MPLS only needs to process the top label, SRv6 needs to complete stack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Simple Example: MPLS overhead 8 Bytes, SRv6 64 Bytes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F3582-4517-DD47-87D9-F8EE882767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8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CRH gets rid of </a:t>
            </a:r>
            <a:r>
              <a:rPr lang="en-US" dirty="0" err="1"/>
              <a:t>last_entry</a:t>
            </a:r>
            <a:r>
              <a:rPr lang="en-US" dirty="0"/>
              <a:t>, flags, SIDs and optional TLVs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F3582-4517-DD47-87D9-F8EE882767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87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F3582-4517-DD47-87D9-F8EE882767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82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Dijstrka</a:t>
            </a:r>
            <a:r>
              <a:rPr lang="en-US" dirty="0"/>
              <a:t> can described it in a </a:t>
            </a:r>
            <a:r>
              <a:rPr lang="en-US" dirty="0" err="1"/>
              <a:t>handfull</a:t>
            </a:r>
            <a:r>
              <a:rPr lang="en-US" dirty="0"/>
              <a:t> of rules (5)</a:t>
            </a:r>
          </a:p>
          <a:p>
            <a:r>
              <a:rPr lang="en-US" dirty="0"/>
              <a:t>unused links are pruned from the topology</a:t>
            </a:r>
          </a:p>
          <a:p>
            <a:r>
              <a:rPr lang="en-US" dirty="0"/>
              <a:t>R3 - R4 link never used besides for backup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F3582-4517-DD47-87D9-F8EE882767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33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different SIDs for each topology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F3582-4517-DD47-87D9-F8EE882767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54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currently two values defined:</a:t>
            </a:r>
          </a:p>
          <a:p>
            <a:r>
              <a:rPr lang="en-US" dirty="0"/>
              <a:t>0 – default SPF</a:t>
            </a:r>
          </a:p>
          <a:p>
            <a:r>
              <a:rPr lang="en-US" dirty="0"/>
              <a:t>1 – default SPF enforced (no changes allowed on downstream nodes)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F3582-4517-DD47-87D9-F8EE882767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46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possibilities</a:t>
            </a:r>
          </a:p>
          <a:p>
            <a:r>
              <a:rPr lang="en-US" dirty="0"/>
              <a:t>- consider only a subset of routers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keep traffic on </a:t>
            </a:r>
            <a:r>
              <a:rPr lang="en-US" dirty="0" err="1"/>
              <a:t>macsec</a:t>
            </a:r>
            <a:r>
              <a:rPr lang="en-US" dirty="0"/>
              <a:t> links</a:t>
            </a:r>
          </a:p>
          <a:p>
            <a:pPr marL="171450" indent="-171450">
              <a:buFontTx/>
              <a:buChar char="-"/>
            </a:pPr>
            <a:r>
              <a:rPr lang="en-US" dirty="0"/>
              <a:t>keep traffic in country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F3582-4517-DD47-87D9-F8EE882767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53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MPLS networks out there allowed quick adoption</a:t>
            </a:r>
          </a:p>
          <a:p>
            <a:r>
              <a:rPr lang="en-US" dirty="0"/>
              <a:t>RFC3032 has been updated multiple times, but the encapsulation is still the same which is important as ASIC development takes time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F3582-4517-DD47-87D9-F8EE882767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05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SRv6 the entire Stack of SIDs stays in the packet</a:t>
            </a:r>
          </a:p>
          <a:p>
            <a:r>
              <a:rPr lang="en-US" dirty="0"/>
              <a:t>Next-Header = 43 for Routing Header</a:t>
            </a:r>
          </a:p>
          <a:p>
            <a:r>
              <a:rPr lang="en-US" dirty="0"/>
              <a:t>Flags = 8 bit unused for future use</a:t>
            </a:r>
          </a:p>
          <a:p>
            <a:r>
              <a:rPr lang="en-US" dirty="0"/>
              <a:t>tag = classify packet as part of a group</a:t>
            </a:r>
          </a:p>
          <a:p>
            <a:r>
              <a:rPr lang="en-US" dirty="0"/>
              <a:t>Routing Type = 4 (Segment Routing Header)</a:t>
            </a:r>
          </a:p>
          <a:p>
            <a:r>
              <a:rPr lang="en-US" dirty="0"/>
              <a:t>Optional TLV = padding or HMAC (</a:t>
            </a:r>
            <a:r>
              <a:rPr lang="de-DE" dirty="0" err="1"/>
              <a:t>Hashed</a:t>
            </a:r>
            <a:r>
              <a:rPr lang="de-DE" dirty="0"/>
              <a:t> Message Authentication Code)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F3582-4517-DD47-87D9-F8EE882767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93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quite shortened SIDs for readability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F3582-4517-DD47-87D9-F8EE882767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64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/>
        </p:nvSpPr>
        <p:spPr bwMode="gray">
          <a:xfrm>
            <a:off x="-36000" y="-32401"/>
            <a:ext cx="12276000" cy="6921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-36000" y="-36000"/>
            <a:ext cx="12276000" cy="3645451"/>
          </a:xfrm>
          <a:prstGeom prst="rect">
            <a:avLst/>
          </a:prstGeom>
        </p:spPr>
      </p:pic>
      <p:sp>
        <p:nvSpPr>
          <p:cNvPr id="24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900000" y="3630977"/>
            <a:ext cx="10440000" cy="1440000"/>
          </a:xfrm>
        </p:spPr>
        <p:txBody>
          <a:bodyPr anchor="b">
            <a:normAutofit/>
          </a:bodyPr>
          <a:lstStyle>
            <a:lvl1pPr algn="ctr">
              <a:defRPr sz="2200" cap="all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Insert </a:t>
            </a:r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25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00000" y="5184000"/>
            <a:ext cx="10440000" cy="900000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subtitle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such </a:t>
            </a:r>
            <a:r>
              <a:rPr lang="de-DE" dirty="0" err="1"/>
              <a:t>as</a:t>
            </a:r>
            <a:r>
              <a:rPr lang="de-DE" dirty="0"/>
              <a:t> Date, Location, </a:t>
            </a:r>
            <a:r>
              <a:rPr lang="de-DE" dirty="0" err="1"/>
              <a:t>Author</a:t>
            </a:r>
            <a:r>
              <a:rPr lang="de-DE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157357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79524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nk without grey 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title</a:t>
            </a:r>
          </a:p>
        </p:txBody>
      </p:sp>
      <p:sp>
        <p:nvSpPr>
          <p:cNvPr id="3" name="Rechteck 2"/>
          <p:cNvSpPr>
            <a:spLocks/>
          </p:cNvSpPr>
          <p:nvPr/>
        </p:nvSpPr>
        <p:spPr bwMode="gray">
          <a:xfrm>
            <a:off x="-36000" y="1044000"/>
            <a:ext cx="12276000" cy="55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3834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/>
        </p:nvSpPr>
        <p:spPr bwMode="gray">
          <a:xfrm>
            <a:off x="-36000" y="-32401"/>
            <a:ext cx="12276000" cy="6921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-36000" y="-32400"/>
            <a:ext cx="12276000" cy="366818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900000" y="972000"/>
            <a:ext cx="10440000" cy="1440000"/>
          </a:xfrm>
        </p:spPr>
        <p:txBody>
          <a:bodyPr anchor="b">
            <a:normAutofit/>
          </a:bodyPr>
          <a:lstStyle>
            <a:lvl1pPr algn="l">
              <a:defRPr sz="2200" cap="all" baseline="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Insert Caption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ltGray">
          <a:xfrm>
            <a:off x="900000" y="2592000"/>
            <a:ext cx="10440000" cy="900000"/>
          </a:xfr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443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ener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1st </a:t>
            </a:r>
            <a:r>
              <a:rPr lang="de-DE" dirty="0" err="1"/>
              <a:t>level</a:t>
            </a:r>
            <a:endParaRPr lang="de-DE" dirty="0"/>
          </a:p>
          <a:p>
            <a:pPr lvl="1"/>
            <a:r>
              <a:rPr lang="de-DE" dirty="0"/>
              <a:t>2nd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3rd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4th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5th </a:t>
            </a:r>
            <a:r>
              <a:rPr lang="de-DE" dirty="0" err="1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874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 bwMode="gray">
          <a:xfrm>
            <a:off x="252000" y="1440000"/>
            <a:ext cx="5760000" cy="4860000"/>
          </a:xfrm>
        </p:spPr>
        <p:txBody>
          <a:bodyPr/>
          <a:lstStyle/>
          <a:p>
            <a:pPr lvl="0"/>
            <a:r>
              <a:rPr lang="de-DE" dirty="0"/>
              <a:t>1st </a:t>
            </a:r>
            <a:r>
              <a:rPr lang="de-DE" dirty="0" err="1"/>
              <a:t>level</a:t>
            </a:r>
            <a:endParaRPr lang="de-DE" dirty="0"/>
          </a:p>
          <a:p>
            <a:pPr lvl="1"/>
            <a:r>
              <a:rPr lang="de-DE" dirty="0"/>
              <a:t>2nd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3rd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4th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5th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 bwMode="gray">
          <a:xfrm>
            <a:off x="6192000" y="1440000"/>
            <a:ext cx="5760000" cy="4860000"/>
          </a:xfrm>
        </p:spPr>
        <p:txBody>
          <a:bodyPr/>
          <a:lstStyle/>
          <a:p>
            <a:pPr lvl="0"/>
            <a:r>
              <a:rPr lang="de-DE" dirty="0"/>
              <a:t>1st </a:t>
            </a:r>
            <a:r>
              <a:rPr lang="de-DE" dirty="0" err="1"/>
              <a:t>level</a:t>
            </a:r>
            <a:endParaRPr lang="de-DE" dirty="0"/>
          </a:p>
          <a:p>
            <a:pPr lvl="1"/>
            <a:r>
              <a:rPr lang="de-DE" dirty="0"/>
              <a:t>2nd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3rd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4th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5th </a:t>
            </a:r>
            <a:r>
              <a:rPr lang="de-DE" dirty="0" err="1"/>
              <a:t>level</a:t>
            </a:r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 bwMode="gray">
          <a:xfrm>
            <a:off x="6084000" y="1440000"/>
            <a:ext cx="0" cy="493200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82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52000" y="0"/>
            <a:ext cx="8604000" cy="900000"/>
          </a:xfrm>
        </p:spPr>
        <p:txBody>
          <a:bodyPr/>
          <a:lstStyle/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title</a:t>
            </a:r>
          </a:p>
        </p:txBody>
      </p:sp>
      <p:cxnSp>
        <p:nvCxnSpPr>
          <p:cNvPr id="9" name="Gerade Verbindung 7"/>
          <p:cNvCxnSpPr/>
          <p:nvPr/>
        </p:nvCxnSpPr>
        <p:spPr bwMode="gray">
          <a:xfrm>
            <a:off x="4248000" y="1440000"/>
            <a:ext cx="0" cy="493200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/>
          <p:cNvSpPr>
            <a:spLocks noGrp="1"/>
          </p:cNvSpPr>
          <p:nvPr>
            <p:ph sz="quarter" idx="10" hasCustomPrompt="1"/>
          </p:nvPr>
        </p:nvSpPr>
        <p:spPr bwMode="gray">
          <a:xfrm>
            <a:off x="4608000" y="1439863"/>
            <a:ext cx="7344000" cy="4860000"/>
          </a:xfrm>
        </p:spPr>
        <p:txBody>
          <a:bodyPr/>
          <a:lstStyle/>
          <a:p>
            <a:pPr lvl="0"/>
            <a:r>
              <a:rPr lang="de-DE" dirty="0"/>
              <a:t>1st </a:t>
            </a:r>
            <a:r>
              <a:rPr lang="de-DE" dirty="0" err="1"/>
              <a:t>level</a:t>
            </a:r>
            <a:endParaRPr lang="de-DE" dirty="0"/>
          </a:p>
          <a:p>
            <a:pPr lvl="1"/>
            <a:r>
              <a:rPr lang="de-DE" dirty="0"/>
              <a:t>2nd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3rd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4th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5th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1" hasCustomPrompt="1"/>
          </p:nvPr>
        </p:nvSpPr>
        <p:spPr bwMode="gray">
          <a:xfrm>
            <a:off x="252412" y="1439863"/>
            <a:ext cx="3672000" cy="4859337"/>
          </a:xfrm>
        </p:spPr>
        <p:txBody>
          <a:bodyPr/>
          <a:lstStyle/>
          <a:p>
            <a:pPr lvl="0"/>
            <a:r>
              <a:rPr lang="de-DE" dirty="0"/>
              <a:t>1st </a:t>
            </a:r>
            <a:r>
              <a:rPr lang="de-DE" dirty="0" err="1"/>
              <a:t>level</a:t>
            </a:r>
            <a:endParaRPr lang="de-DE" dirty="0"/>
          </a:p>
          <a:p>
            <a:pPr lvl="1"/>
            <a:r>
              <a:rPr lang="de-DE" dirty="0"/>
              <a:t>2nd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3rd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4th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5th </a:t>
            </a:r>
            <a:r>
              <a:rPr lang="de-DE" dirty="0" err="1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712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52000" y="0"/>
            <a:ext cx="8604000" cy="900000"/>
          </a:xfrm>
        </p:spPr>
        <p:txBody>
          <a:bodyPr/>
          <a:lstStyle/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title</a:t>
            </a:r>
          </a:p>
        </p:txBody>
      </p:sp>
      <p:cxnSp>
        <p:nvCxnSpPr>
          <p:cNvPr id="9" name="Gerade Verbindung 7"/>
          <p:cNvCxnSpPr/>
          <p:nvPr/>
        </p:nvCxnSpPr>
        <p:spPr bwMode="gray">
          <a:xfrm>
            <a:off x="7920000" y="1440000"/>
            <a:ext cx="0" cy="493200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/>
          <p:cNvSpPr>
            <a:spLocks noGrp="1"/>
          </p:cNvSpPr>
          <p:nvPr>
            <p:ph sz="quarter" idx="10" hasCustomPrompt="1"/>
          </p:nvPr>
        </p:nvSpPr>
        <p:spPr bwMode="gray">
          <a:xfrm>
            <a:off x="8280000" y="1439863"/>
            <a:ext cx="3672000" cy="4860000"/>
          </a:xfrm>
        </p:spPr>
        <p:txBody>
          <a:bodyPr/>
          <a:lstStyle/>
          <a:p>
            <a:pPr lvl="0"/>
            <a:r>
              <a:rPr lang="de-DE" dirty="0"/>
              <a:t>1st </a:t>
            </a:r>
            <a:r>
              <a:rPr lang="de-DE" dirty="0" err="1"/>
              <a:t>level</a:t>
            </a:r>
            <a:endParaRPr lang="de-DE" dirty="0"/>
          </a:p>
          <a:p>
            <a:pPr lvl="1"/>
            <a:r>
              <a:rPr lang="de-DE" dirty="0"/>
              <a:t>2nd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3rd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4th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5th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1" hasCustomPrompt="1"/>
          </p:nvPr>
        </p:nvSpPr>
        <p:spPr bwMode="gray">
          <a:xfrm>
            <a:off x="252412" y="1439863"/>
            <a:ext cx="7344000" cy="4859337"/>
          </a:xfrm>
        </p:spPr>
        <p:txBody>
          <a:bodyPr/>
          <a:lstStyle/>
          <a:p>
            <a:pPr lvl="0"/>
            <a:r>
              <a:rPr lang="de-DE" dirty="0"/>
              <a:t>1st </a:t>
            </a:r>
            <a:r>
              <a:rPr lang="de-DE" dirty="0" err="1"/>
              <a:t>level</a:t>
            </a:r>
            <a:endParaRPr lang="de-DE" dirty="0"/>
          </a:p>
          <a:p>
            <a:pPr lvl="1"/>
            <a:r>
              <a:rPr lang="de-DE" dirty="0"/>
              <a:t>2nd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3rd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4th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5th </a:t>
            </a:r>
            <a:r>
              <a:rPr lang="de-DE" dirty="0" err="1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854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1999" y="1440000"/>
            <a:ext cx="5760000" cy="7200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header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51999" y="2376000"/>
            <a:ext cx="5760000" cy="3960000"/>
          </a:xfrm>
        </p:spPr>
        <p:txBody>
          <a:bodyPr/>
          <a:lstStyle/>
          <a:p>
            <a:pPr lvl="0"/>
            <a:r>
              <a:rPr lang="de-DE" dirty="0"/>
              <a:t>1st </a:t>
            </a:r>
            <a:r>
              <a:rPr lang="de-DE" dirty="0" err="1"/>
              <a:t>level</a:t>
            </a:r>
            <a:endParaRPr lang="de-DE" dirty="0"/>
          </a:p>
          <a:p>
            <a:pPr lvl="1"/>
            <a:r>
              <a:rPr lang="de-DE" dirty="0"/>
              <a:t>2nd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3rd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4th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5th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2000" y="1440000"/>
            <a:ext cx="5760000" cy="7200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header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92000" y="2376000"/>
            <a:ext cx="5760000" cy="3960000"/>
          </a:xfrm>
        </p:spPr>
        <p:txBody>
          <a:bodyPr/>
          <a:lstStyle/>
          <a:p>
            <a:pPr lvl="0"/>
            <a:r>
              <a:rPr lang="de-DE" dirty="0"/>
              <a:t>1st </a:t>
            </a:r>
            <a:r>
              <a:rPr lang="de-DE" dirty="0" err="1"/>
              <a:t>level</a:t>
            </a:r>
            <a:endParaRPr lang="de-DE" dirty="0"/>
          </a:p>
          <a:p>
            <a:pPr lvl="1"/>
            <a:r>
              <a:rPr lang="de-DE" dirty="0"/>
              <a:t>2nd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3rd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4th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5th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252000" y="0"/>
            <a:ext cx="8604000" cy="900000"/>
          </a:xfrm>
        </p:spPr>
        <p:txBody>
          <a:bodyPr/>
          <a:lstStyle/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title</a:t>
            </a:r>
          </a:p>
        </p:txBody>
      </p:sp>
      <p:cxnSp>
        <p:nvCxnSpPr>
          <p:cNvPr id="11" name="Gerade Verbindung 7"/>
          <p:cNvCxnSpPr/>
          <p:nvPr/>
        </p:nvCxnSpPr>
        <p:spPr>
          <a:xfrm>
            <a:off x="6084000" y="1440000"/>
            <a:ext cx="0" cy="493200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 bwMode="gray">
          <a:xfrm>
            <a:off x="252000" y="1440000"/>
            <a:ext cx="3672000" cy="4860000"/>
          </a:xfrm>
        </p:spPr>
        <p:txBody>
          <a:bodyPr/>
          <a:lstStyle/>
          <a:p>
            <a:pPr lvl="0"/>
            <a:r>
              <a:rPr lang="de-DE" dirty="0"/>
              <a:t>1st </a:t>
            </a:r>
            <a:r>
              <a:rPr lang="de-DE" dirty="0" err="1"/>
              <a:t>level</a:t>
            </a:r>
            <a:endParaRPr lang="de-DE" dirty="0"/>
          </a:p>
          <a:p>
            <a:pPr lvl="1"/>
            <a:r>
              <a:rPr lang="de-DE" dirty="0"/>
              <a:t>2nd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3rd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4th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5th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 bwMode="gray">
          <a:xfrm>
            <a:off x="4284000" y="1440000"/>
            <a:ext cx="3672000" cy="4860000"/>
          </a:xfrm>
        </p:spPr>
        <p:txBody>
          <a:bodyPr/>
          <a:lstStyle/>
          <a:p>
            <a:pPr lvl="0"/>
            <a:r>
              <a:rPr lang="de-DE" dirty="0"/>
              <a:t>1st </a:t>
            </a:r>
            <a:r>
              <a:rPr lang="de-DE" dirty="0" err="1"/>
              <a:t>level</a:t>
            </a:r>
            <a:endParaRPr lang="de-DE" dirty="0"/>
          </a:p>
          <a:p>
            <a:pPr lvl="1"/>
            <a:r>
              <a:rPr lang="de-DE" dirty="0"/>
              <a:t>2nd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3rd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4th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5th </a:t>
            </a:r>
            <a:r>
              <a:rPr lang="de-DE" dirty="0" err="1"/>
              <a:t>level</a:t>
            </a:r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 bwMode="gray">
          <a:xfrm>
            <a:off x="4104000" y="1440000"/>
            <a:ext cx="0" cy="493200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nhaltsplatzhalter 3"/>
          <p:cNvSpPr>
            <a:spLocks noGrp="1"/>
          </p:cNvSpPr>
          <p:nvPr>
            <p:ph sz="half" idx="10" hasCustomPrompt="1"/>
          </p:nvPr>
        </p:nvSpPr>
        <p:spPr bwMode="gray">
          <a:xfrm>
            <a:off x="8316000" y="1440000"/>
            <a:ext cx="3672000" cy="4860000"/>
          </a:xfrm>
        </p:spPr>
        <p:txBody>
          <a:bodyPr/>
          <a:lstStyle/>
          <a:p>
            <a:pPr lvl="0"/>
            <a:r>
              <a:rPr lang="de-DE" dirty="0"/>
              <a:t>1st </a:t>
            </a:r>
            <a:r>
              <a:rPr lang="de-DE" dirty="0" err="1"/>
              <a:t>level</a:t>
            </a:r>
            <a:endParaRPr lang="de-DE" dirty="0"/>
          </a:p>
          <a:p>
            <a:pPr lvl="1"/>
            <a:r>
              <a:rPr lang="de-DE" dirty="0"/>
              <a:t>2nd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3rd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4th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5th </a:t>
            </a:r>
            <a:r>
              <a:rPr lang="de-DE" dirty="0" err="1"/>
              <a:t>level</a:t>
            </a:r>
            <a:endParaRPr lang="de-DE" dirty="0"/>
          </a:p>
        </p:txBody>
      </p:sp>
      <p:cxnSp>
        <p:nvCxnSpPr>
          <p:cNvPr id="7" name="Gerade Verbindung 7"/>
          <p:cNvCxnSpPr/>
          <p:nvPr/>
        </p:nvCxnSpPr>
        <p:spPr bwMode="gray">
          <a:xfrm>
            <a:off x="8136000" y="1440000"/>
            <a:ext cx="0" cy="493200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74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 bwMode="gray">
          <a:xfrm>
            <a:off x="252000" y="1440000"/>
            <a:ext cx="5760000" cy="2304000"/>
          </a:xfrm>
        </p:spPr>
        <p:txBody>
          <a:bodyPr/>
          <a:lstStyle/>
          <a:p>
            <a:pPr lvl="0"/>
            <a:r>
              <a:rPr lang="de-DE" dirty="0"/>
              <a:t>1st </a:t>
            </a:r>
            <a:r>
              <a:rPr lang="de-DE" dirty="0" err="1"/>
              <a:t>level</a:t>
            </a:r>
            <a:endParaRPr lang="de-DE" dirty="0"/>
          </a:p>
          <a:p>
            <a:pPr lvl="1"/>
            <a:r>
              <a:rPr lang="de-DE" dirty="0"/>
              <a:t>2nd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3rd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4th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5th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 bwMode="gray">
          <a:xfrm>
            <a:off x="6192000" y="1440000"/>
            <a:ext cx="5760000" cy="2304000"/>
          </a:xfrm>
        </p:spPr>
        <p:txBody>
          <a:bodyPr/>
          <a:lstStyle/>
          <a:p>
            <a:pPr lvl="0"/>
            <a:r>
              <a:rPr lang="de-DE" dirty="0"/>
              <a:t>1st </a:t>
            </a:r>
            <a:r>
              <a:rPr lang="de-DE" dirty="0" err="1"/>
              <a:t>level</a:t>
            </a:r>
            <a:endParaRPr lang="de-DE" dirty="0"/>
          </a:p>
          <a:p>
            <a:pPr lvl="1"/>
            <a:r>
              <a:rPr lang="de-DE" dirty="0"/>
              <a:t>2nd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3rd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4th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5th </a:t>
            </a:r>
            <a:r>
              <a:rPr lang="de-DE" dirty="0" err="1"/>
              <a:t>level</a:t>
            </a:r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 bwMode="gray">
          <a:xfrm>
            <a:off x="6084000" y="1440000"/>
            <a:ext cx="0" cy="493200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nhaltsplatzhalter 2"/>
          <p:cNvSpPr>
            <a:spLocks noGrp="1"/>
          </p:cNvSpPr>
          <p:nvPr>
            <p:ph sz="half" idx="10" hasCustomPrompt="1"/>
          </p:nvPr>
        </p:nvSpPr>
        <p:spPr bwMode="gray">
          <a:xfrm>
            <a:off x="252000" y="4068000"/>
            <a:ext cx="5760000" cy="2304000"/>
          </a:xfrm>
        </p:spPr>
        <p:txBody>
          <a:bodyPr/>
          <a:lstStyle/>
          <a:p>
            <a:pPr lvl="0"/>
            <a:r>
              <a:rPr lang="de-DE" dirty="0"/>
              <a:t>1st </a:t>
            </a:r>
            <a:r>
              <a:rPr lang="de-DE" dirty="0" err="1"/>
              <a:t>level</a:t>
            </a:r>
            <a:endParaRPr lang="de-DE" dirty="0"/>
          </a:p>
          <a:p>
            <a:pPr lvl="1"/>
            <a:r>
              <a:rPr lang="de-DE" dirty="0"/>
              <a:t>2nd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3rd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4th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5th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1" hasCustomPrompt="1"/>
          </p:nvPr>
        </p:nvSpPr>
        <p:spPr bwMode="gray">
          <a:xfrm>
            <a:off x="6192000" y="4068000"/>
            <a:ext cx="5760000" cy="2304000"/>
          </a:xfrm>
        </p:spPr>
        <p:txBody>
          <a:bodyPr/>
          <a:lstStyle/>
          <a:p>
            <a:pPr lvl="0"/>
            <a:r>
              <a:rPr lang="de-DE" dirty="0"/>
              <a:t>1st </a:t>
            </a:r>
            <a:r>
              <a:rPr lang="de-DE" dirty="0" err="1"/>
              <a:t>level</a:t>
            </a:r>
            <a:endParaRPr lang="de-DE" dirty="0"/>
          </a:p>
          <a:p>
            <a:pPr lvl="1"/>
            <a:r>
              <a:rPr lang="de-DE" dirty="0"/>
              <a:t>2nd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3rd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4th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5th </a:t>
            </a:r>
            <a:r>
              <a:rPr lang="de-DE" dirty="0" err="1"/>
              <a:t>level</a:t>
            </a:r>
            <a:endParaRPr lang="de-DE" dirty="0"/>
          </a:p>
        </p:txBody>
      </p:sp>
      <p:cxnSp>
        <p:nvCxnSpPr>
          <p:cNvPr id="9" name="Gerade Verbindung 7"/>
          <p:cNvCxnSpPr/>
          <p:nvPr/>
        </p:nvCxnSpPr>
        <p:spPr bwMode="gray">
          <a:xfrm flipV="1">
            <a:off x="252000" y="3924000"/>
            <a:ext cx="11700000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8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-36000" y="-35998"/>
            <a:ext cx="12276000" cy="1055476"/>
          </a:xfrm>
          <a:prstGeom prst="rect">
            <a:avLst/>
          </a:prstGeom>
        </p:spPr>
      </p:pic>
      <p:pic>
        <p:nvPicPr>
          <p:cNvPr id="13" name="Grafik 12" descr="Edelstahl-Streifen.png"/>
          <p:cNvPicPr preferRelativeResize="0">
            <a:picLocks/>
          </p:cNvPicPr>
          <p:nvPr/>
        </p:nvPicPr>
        <p:blipFill>
          <a:blip r:embed="rId14" cstate="print"/>
          <a:stretch>
            <a:fillRect/>
          </a:stretch>
        </p:blipFill>
        <p:spPr bwMode="gray">
          <a:xfrm>
            <a:off x="-36000" y="6624000"/>
            <a:ext cx="12276000" cy="259200"/>
          </a:xfrm>
          <a:prstGeom prst="rect">
            <a:avLst/>
          </a:prstGeom>
        </p:spPr>
      </p:pic>
      <p:sp>
        <p:nvSpPr>
          <p:cNvPr id="14" name="Text Box 11"/>
          <p:cNvSpPr txBox="1">
            <a:spLocks noChangeArrowheads="1"/>
          </p:cNvSpPr>
          <p:nvPr/>
        </p:nvSpPr>
        <p:spPr bwMode="gray">
          <a:xfrm>
            <a:off x="252000" y="6588000"/>
            <a:ext cx="22320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marL="0" marR="0" indent="0" algn="l" defTabSz="1080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7F8150-ABBD-4ECE-B1E6-4D5F2C8A917A}" type="slidenum">
              <a:rPr lang="en-US" sz="800" b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pPr marL="0" marR="0" indent="0" algn="l" defTabSz="1080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lang="de-DE" sz="800" b="1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	|	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©</a:t>
            </a:r>
            <a:r>
              <a:rPr lang="en-US" sz="80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by </a:t>
            </a:r>
            <a:r>
              <a:rPr lang="de-DE" sz="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Xantaro</a:t>
            </a:r>
            <a:endParaRPr lang="de-DE" sz="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12"/>
          <a:stretch/>
        </p:blipFill>
        <p:spPr bwMode="gray">
          <a:xfrm>
            <a:off x="7560000" y="2052000"/>
            <a:ext cx="4665502" cy="432000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252000" y="0"/>
            <a:ext cx="8604000" cy="90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252000" y="1440000"/>
            <a:ext cx="11772000" cy="48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1st </a:t>
            </a:r>
            <a:r>
              <a:rPr lang="de-DE" dirty="0" err="1"/>
              <a:t>level</a:t>
            </a:r>
            <a:endParaRPr lang="de-DE" dirty="0"/>
          </a:p>
          <a:p>
            <a:pPr lvl="1"/>
            <a:r>
              <a:rPr lang="de-DE" dirty="0"/>
              <a:t>2nd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3rd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4th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5th </a:t>
            </a:r>
            <a:r>
              <a:rPr lang="de-DE" dirty="0" err="1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060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68288" indent="-268288" algn="l" defTabSz="914400" rtl="0" eaLnBrk="1" latinLnBrk="0" hangingPunct="1">
        <a:lnSpc>
          <a:spcPts val="2400"/>
        </a:lnSpc>
        <a:spcBef>
          <a:spcPts val="0"/>
        </a:spcBef>
        <a:spcAft>
          <a:spcPts val="600"/>
        </a:spcAft>
        <a:buClr>
          <a:schemeClr val="accent6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536575" indent="-268288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2">
            <a:lumMod val="75000"/>
            <a:lumOff val="25000"/>
          </a:schemeClr>
        </a:buClr>
        <a:buFont typeface="Wingdings" panose="05000000000000000000" pitchFamily="2" charset="2"/>
        <a:buChar char="§"/>
        <a:defRPr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804863" indent="-268288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2">
            <a:lumMod val="75000"/>
            <a:lumOff val="25000"/>
          </a:schemeClr>
        </a:buClr>
        <a:buSzPct val="50000"/>
        <a:buFont typeface="Arial" panose="020B0604020202020204" pitchFamily="34" charset="0"/>
        <a:buChar char="►"/>
        <a:defRPr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073150" indent="-268288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341438" indent="-268288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ccc.de/v/denog16-4008-next_generation_traffic_engineering_with_spr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edia.ccc.de/v/denog10-9-traffic-engineering-sr-spring-networks-using-open-source-tool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ietf-lsr-flex-alg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6C687-EE83-0C4B-BD52-51E8A4B09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541" y="3675529"/>
            <a:ext cx="10440000" cy="776883"/>
          </a:xfrm>
        </p:spPr>
        <p:txBody>
          <a:bodyPr/>
          <a:lstStyle/>
          <a:p>
            <a:r>
              <a:rPr lang="en-US" dirty="0"/>
              <a:t>Latest Developments in SPRING (Segment Routing)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E15D90-3938-A046-AD1E-950455D4D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6541" y="4543583"/>
            <a:ext cx="10440000" cy="750001"/>
          </a:xfrm>
        </p:spPr>
        <p:txBody>
          <a:bodyPr/>
          <a:lstStyle/>
          <a:p>
            <a:r>
              <a:rPr lang="en-US" dirty="0"/>
              <a:t>Sebastian Graf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4F59C16-1CE3-3948-84A8-50EDF4122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391" y="5384755"/>
            <a:ext cx="3239480" cy="134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4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816B6-7E55-C146-866D-D3AE0706A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 Routing </a:t>
            </a:r>
            <a:r>
              <a:rPr lang="en-US" dirty="0" err="1"/>
              <a:t>Dataplane</a:t>
            </a:r>
            <a:r>
              <a:rPr lang="en-US" dirty="0"/>
              <a:t> with MPLS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0BF90-9288-F14C-9FE9-7BF781619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day one SPRING defined 2 </a:t>
            </a:r>
            <a:r>
              <a:rPr lang="en-US" dirty="0" err="1"/>
              <a:t>dataplane</a:t>
            </a:r>
            <a:r>
              <a:rPr lang="en-US" dirty="0"/>
              <a:t> encapsulations for forwarding packets : MPLS and IPv6</a:t>
            </a:r>
          </a:p>
          <a:p>
            <a:r>
              <a:rPr lang="en-US" dirty="0"/>
              <a:t>MPLS was a logical choice as one option as it did not require any change to </a:t>
            </a:r>
            <a:r>
              <a:rPr lang="en-US" dirty="0" err="1"/>
              <a:t>dataplane</a:t>
            </a:r>
            <a:r>
              <a:rPr lang="en-US" dirty="0"/>
              <a:t> operations compared to ”classical” MPLS</a:t>
            </a:r>
          </a:p>
          <a:p>
            <a:pPr lvl="1"/>
            <a:r>
              <a:rPr lang="en-US" dirty="0"/>
              <a:t>Encapsulation still based on RFC 3032 - MPLS Label Stack Encoding (2001)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Note: </a:t>
            </a:r>
            <a:r>
              <a:rPr lang="en-US" dirty="0" err="1"/>
              <a:t>Exp</a:t>
            </a:r>
            <a:r>
              <a:rPr lang="en-US" dirty="0"/>
              <a:t> has been renamed to Traffic Class (TC) by RFC 5462 in 2009</a:t>
            </a:r>
          </a:p>
          <a:p>
            <a:pPr lvl="1"/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5DBA92-67C9-DB47-8A9C-342A9AC7D6F4}"/>
              </a:ext>
            </a:extLst>
          </p:cNvPr>
          <p:cNvSpPr txBox="1"/>
          <p:nvPr/>
        </p:nvSpPr>
        <p:spPr>
          <a:xfrm>
            <a:off x="2189454" y="2992582"/>
            <a:ext cx="78970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0                   1                   2                   3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0 1 2 3 4 5 6 7 8 9 0 1 2 3 4 5 6 7 8 9 0 1 2 3 4 5 6 7 8 9 0 1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 Label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Label                 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|S|       TTL     | Stack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 Entry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Label:  Label Value, 20 bits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   Experimental Use, 3 bits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S:      Bottom of Stack, 1 bit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TTL:    Time to Live, 8 bits</a:t>
            </a:r>
          </a:p>
        </p:txBody>
      </p:sp>
    </p:spTree>
    <p:extLst>
      <p:ext uri="{BB962C8B-B14F-4D97-AF65-F5344CB8AC3E}">
        <p14:creationId xmlns:p14="http://schemas.microsoft.com/office/powerpoint/2010/main" val="391312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A76376-DECE-BC43-8CEB-F85F8D02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 Routing </a:t>
            </a:r>
            <a:r>
              <a:rPr lang="en-US" dirty="0" err="1"/>
              <a:t>Dataplane</a:t>
            </a:r>
            <a:r>
              <a:rPr lang="en-US" dirty="0"/>
              <a:t> with IPv6 (SRv6)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974734-80BC-5847-BB0C-3C1CCE868AE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SRv6 uses IPv6 packet instead if MPLS labels which is useful for networks that do not run MPLS</a:t>
            </a:r>
          </a:p>
          <a:p>
            <a:pPr lvl="1"/>
            <a:r>
              <a:rPr lang="en-US" dirty="0"/>
              <a:t>allows transit nodes that are totally unaware of SRv6</a:t>
            </a:r>
          </a:p>
          <a:p>
            <a:r>
              <a:rPr lang="en-US" dirty="0"/>
              <a:t>Basic mechanics are similar as with MPLS based SR, but SRv6 SIDs are not popped</a:t>
            </a:r>
          </a:p>
          <a:p>
            <a:pPr lvl="1"/>
            <a:r>
              <a:rPr lang="en-US" dirty="0"/>
              <a:t>Segments Left field is used to determine the active segment</a:t>
            </a:r>
          </a:p>
          <a:p>
            <a:r>
              <a:rPr lang="en-US" dirty="0"/>
              <a:t>Uses 128 Bit field as SID</a:t>
            </a:r>
          </a:p>
          <a:p>
            <a:pPr lvl="1"/>
            <a:r>
              <a:rPr lang="en-US" dirty="0"/>
              <a:t>split into locator / function parts</a:t>
            </a:r>
          </a:p>
          <a:p>
            <a:r>
              <a:rPr lang="en-US" dirty="0"/>
              <a:t>Based on Routing header defined in RFC 8200 4.4</a:t>
            </a:r>
          </a:p>
          <a:p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0C63031-63AB-BD45-B3AB-52F5C08426C0}"/>
              </a:ext>
            </a:extLst>
          </p:cNvPr>
          <p:cNvSpPr txBox="1"/>
          <p:nvPr/>
        </p:nvSpPr>
        <p:spPr>
          <a:xfrm>
            <a:off x="5308270" y="1439863"/>
            <a:ext cx="67333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0                   1                   2                   3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0 1 2 3 4 5 6 7 8 9 0 1 2 3 4 5 6 7 8 9 0 1 2 3 4 5 6 7 8 9 0 1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| Next Header   |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Ext Len  | Routing Type  | Segments Left |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|  Last Entry   |     Flags     |              Tag              |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                                                        |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     Segment List[0] (128 bits IPv6 address)            |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                                                        |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                                                        |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                                                        |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                                                        |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                                                        |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                                                        |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                                                        |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     Segment List[n] (128 bits IPv6 address)            |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                                                        |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                                                        |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                                                            //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        Optional Type Length Value objects (variable)       //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                                                            //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</p:txBody>
      </p:sp>
      <p:sp>
        <p:nvSpPr>
          <p:cNvPr id="11" name="Geschweifte Klammer links 10">
            <a:extLst>
              <a:ext uri="{FF2B5EF4-FFF2-40B4-BE49-F238E27FC236}">
                <a16:creationId xmlns:a16="http://schemas.microsoft.com/office/drawing/2014/main" id="{13F1E1CB-8D72-454F-A002-F2723D94BE47}"/>
              </a:ext>
            </a:extLst>
          </p:cNvPr>
          <p:cNvSpPr/>
          <p:nvPr/>
        </p:nvSpPr>
        <p:spPr>
          <a:xfrm>
            <a:off x="5308271" y="1911927"/>
            <a:ext cx="427512" cy="41563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AC984CF-B800-B34A-94A3-0D2F7F0B065E}"/>
              </a:ext>
            </a:extLst>
          </p:cNvPr>
          <p:cNvSpPr/>
          <p:nvPr/>
        </p:nvSpPr>
        <p:spPr>
          <a:xfrm rot="16200000">
            <a:off x="3212409" y="4210866"/>
            <a:ext cx="3571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/>
              <a:t>draft-ietf-6man-segment-routing-header-26</a:t>
            </a:r>
            <a:endParaRPr lang="en-US" sz="14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DBA774A-F454-DB4C-88CC-AC8CB30580EB}"/>
              </a:ext>
            </a:extLst>
          </p:cNvPr>
          <p:cNvSpPr/>
          <p:nvPr/>
        </p:nvSpPr>
        <p:spPr>
          <a:xfrm rot="16200000">
            <a:off x="4522865" y="1949509"/>
            <a:ext cx="9509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/>
              <a:t>RFC8200</a:t>
            </a:r>
            <a:endParaRPr lang="en-US" sz="1400" dirty="0"/>
          </a:p>
        </p:txBody>
      </p:sp>
      <p:sp>
        <p:nvSpPr>
          <p:cNvPr id="14" name="Geschweifte Klammer links 13">
            <a:extLst>
              <a:ext uri="{FF2B5EF4-FFF2-40B4-BE49-F238E27FC236}">
                <a16:creationId xmlns:a16="http://schemas.microsoft.com/office/drawing/2014/main" id="{BB5F1FB7-D9E6-6A4F-A221-A35D66673013}"/>
              </a:ext>
            </a:extLst>
          </p:cNvPr>
          <p:cNvSpPr/>
          <p:nvPr/>
        </p:nvSpPr>
        <p:spPr>
          <a:xfrm>
            <a:off x="5308269" y="2371029"/>
            <a:ext cx="427512" cy="392817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7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B4C3E2-E17C-4645-82C0-7138BAA5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SRv6 </a:t>
            </a:r>
            <a:r>
              <a:rPr lang="en-US" dirty="0" err="1"/>
              <a:t>Dataplane</a:t>
            </a:r>
            <a:r>
              <a:rPr lang="en-US" dirty="0"/>
              <a:t> in action – 1/4</a:t>
            </a: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0BFF2A1B-D17C-714F-B77C-2671D09D3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000" y="1440000"/>
            <a:ext cx="5615400" cy="4860000"/>
          </a:xfrm>
        </p:spPr>
        <p:txBody>
          <a:bodyPr/>
          <a:lstStyle/>
          <a:p>
            <a:r>
              <a:rPr lang="en-US" dirty="0"/>
              <a:t>Let’s see how this looks on the </a:t>
            </a:r>
            <a:r>
              <a:rPr lang="en-US" dirty="0" err="1"/>
              <a:t>dataplane</a:t>
            </a:r>
            <a:endParaRPr lang="en-US" dirty="0"/>
          </a:p>
          <a:p>
            <a:pPr lvl="1"/>
            <a:r>
              <a:rPr lang="en-US" dirty="0"/>
              <a:t>R1 is SRv6 capable and wants to send a packet to R6</a:t>
            </a:r>
          </a:p>
          <a:p>
            <a:pPr lvl="1"/>
            <a:r>
              <a:rPr lang="en-US" dirty="0"/>
              <a:t>the packet should use R5 as intermediate hop</a:t>
            </a:r>
          </a:p>
          <a:p>
            <a:pPr lvl="1"/>
            <a:r>
              <a:rPr lang="en-US" dirty="0"/>
              <a:t>we are assuming equal IGP costs on all links</a:t>
            </a:r>
          </a:p>
          <a:p>
            <a:endParaRPr lang="en-US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EBDC52D-35E8-CD42-A649-D1E699A13C3C}"/>
              </a:ext>
            </a:extLst>
          </p:cNvPr>
          <p:cNvSpPr/>
          <p:nvPr/>
        </p:nvSpPr>
        <p:spPr>
          <a:xfrm>
            <a:off x="6999403" y="1730887"/>
            <a:ext cx="1440000" cy="391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Traffic 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A69CB62-4D74-B149-9033-EA7500B4481D}"/>
              </a:ext>
            </a:extLst>
          </p:cNvPr>
          <p:cNvSpPr/>
          <p:nvPr/>
        </p:nvSpPr>
        <p:spPr>
          <a:xfrm>
            <a:off x="6279403" y="1730887"/>
            <a:ext cx="720000" cy="391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Version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E49840C-F779-6443-9BE9-9AF39F52B3AA}"/>
              </a:ext>
            </a:extLst>
          </p:cNvPr>
          <p:cNvSpPr/>
          <p:nvPr/>
        </p:nvSpPr>
        <p:spPr>
          <a:xfrm>
            <a:off x="8439403" y="1730886"/>
            <a:ext cx="3600000" cy="391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Flow Label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A7D29B7-811B-484F-8962-A7C0BC09A227}"/>
              </a:ext>
            </a:extLst>
          </p:cNvPr>
          <p:cNvSpPr/>
          <p:nvPr/>
        </p:nvSpPr>
        <p:spPr>
          <a:xfrm>
            <a:off x="6279403" y="2122771"/>
            <a:ext cx="2880000" cy="391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Payload Length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34F39F4-3123-0C46-AC68-0173022E05CF}"/>
              </a:ext>
            </a:extLst>
          </p:cNvPr>
          <p:cNvSpPr/>
          <p:nvPr/>
        </p:nvSpPr>
        <p:spPr>
          <a:xfrm>
            <a:off x="9159403" y="2122770"/>
            <a:ext cx="1440000" cy="391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Next Header = 43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CD333B6-315F-744E-9E7D-E01BF0329D78}"/>
              </a:ext>
            </a:extLst>
          </p:cNvPr>
          <p:cNvSpPr/>
          <p:nvPr/>
        </p:nvSpPr>
        <p:spPr>
          <a:xfrm>
            <a:off x="10599403" y="2122770"/>
            <a:ext cx="1440000" cy="391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Hop Limit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49C2D8C3-913A-F943-ACA0-B0B32E02EDC5}"/>
              </a:ext>
            </a:extLst>
          </p:cNvPr>
          <p:cNvSpPr/>
          <p:nvPr/>
        </p:nvSpPr>
        <p:spPr>
          <a:xfrm>
            <a:off x="6279403" y="2514655"/>
            <a:ext cx="5760000" cy="391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Source Address = 1::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5906F0E-0A45-5148-87D8-04B630A558B2}"/>
              </a:ext>
            </a:extLst>
          </p:cNvPr>
          <p:cNvSpPr/>
          <p:nvPr/>
        </p:nvSpPr>
        <p:spPr>
          <a:xfrm>
            <a:off x="6279403" y="2906539"/>
            <a:ext cx="5760000" cy="391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Destination Address = 3::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BCE4BF6-20FE-4F45-B61C-8AE7F860BED0}"/>
              </a:ext>
            </a:extLst>
          </p:cNvPr>
          <p:cNvSpPr/>
          <p:nvPr/>
        </p:nvSpPr>
        <p:spPr>
          <a:xfrm>
            <a:off x="6279403" y="3350186"/>
            <a:ext cx="1440000" cy="391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Next 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E1B8052-4DA4-934F-95AC-1281210CB636}"/>
              </a:ext>
            </a:extLst>
          </p:cNvPr>
          <p:cNvSpPr/>
          <p:nvPr/>
        </p:nvSpPr>
        <p:spPr>
          <a:xfrm>
            <a:off x="7719403" y="3350185"/>
            <a:ext cx="1440000" cy="391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Length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E174A58-874F-D143-AD33-139C2003B47D}"/>
              </a:ext>
            </a:extLst>
          </p:cNvPr>
          <p:cNvSpPr/>
          <p:nvPr/>
        </p:nvSpPr>
        <p:spPr>
          <a:xfrm>
            <a:off x="9159403" y="3350185"/>
            <a:ext cx="1440000" cy="391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Type =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DEC6966-7761-8849-832B-C908BC3C5B28}"/>
              </a:ext>
            </a:extLst>
          </p:cNvPr>
          <p:cNvSpPr/>
          <p:nvPr/>
        </p:nvSpPr>
        <p:spPr>
          <a:xfrm>
            <a:off x="10599403" y="3350184"/>
            <a:ext cx="1440000" cy="391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Segments Left =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C894BAE3-1098-9843-A348-CEA0564CA9DF}"/>
              </a:ext>
            </a:extLst>
          </p:cNvPr>
          <p:cNvSpPr/>
          <p:nvPr/>
        </p:nvSpPr>
        <p:spPr>
          <a:xfrm>
            <a:off x="6279403" y="3742069"/>
            <a:ext cx="1440000" cy="391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Last Entry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7C35D8E-FDB2-6B4C-9921-C5379050B0D2}"/>
              </a:ext>
            </a:extLst>
          </p:cNvPr>
          <p:cNvSpPr/>
          <p:nvPr/>
        </p:nvSpPr>
        <p:spPr>
          <a:xfrm>
            <a:off x="7719403" y="3742068"/>
            <a:ext cx="1440000" cy="391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Flags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F0A5A6C8-D6FD-8943-8D68-710A6E6CD231}"/>
              </a:ext>
            </a:extLst>
          </p:cNvPr>
          <p:cNvSpPr/>
          <p:nvPr/>
        </p:nvSpPr>
        <p:spPr>
          <a:xfrm>
            <a:off x="9159403" y="3742067"/>
            <a:ext cx="2880000" cy="391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D3E5B61F-7538-CE4B-8E1D-EF5EA28C15D7}"/>
              </a:ext>
            </a:extLst>
          </p:cNvPr>
          <p:cNvSpPr/>
          <p:nvPr/>
        </p:nvSpPr>
        <p:spPr>
          <a:xfrm>
            <a:off x="6279403" y="4133951"/>
            <a:ext cx="5760000" cy="391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Segment List [0] = 6::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76C678C6-178F-9740-9AE1-AEED11F11FF6}"/>
              </a:ext>
            </a:extLst>
          </p:cNvPr>
          <p:cNvSpPr/>
          <p:nvPr/>
        </p:nvSpPr>
        <p:spPr>
          <a:xfrm>
            <a:off x="6279403" y="4525831"/>
            <a:ext cx="5760000" cy="391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Segment List [1] = 5::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5649F2DE-1CA4-1A40-A48D-476C0843FF24}"/>
              </a:ext>
            </a:extLst>
          </p:cNvPr>
          <p:cNvSpPr/>
          <p:nvPr/>
        </p:nvSpPr>
        <p:spPr>
          <a:xfrm>
            <a:off x="6279403" y="4917708"/>
            <a:ext cx="5760000" cy="391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Segment List [2] = 3::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2B648AA-EA52-6D4E-90CB-8181ADCC1482}"/>
              </a:ext>
            </a:extLst>
          </p:cNvPr>
          <p:cNvSpPr/>
          <p:nvPr/>
        </p:nvSpPr>
        <p:spPr>
          <a:xfrm>
            <a:off x="6279403" y="5370833"/>
            <a:ext cx="5760000" cy="391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Payload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Geschweifte Klammer links 51">
            <a:extLst>
              <a:ext uri="{FF2B5EF4-FFF2-40B4-BE49-F238E27FC236}">
                <a16:creationId xmlns:a16="http://schemas.microsoft.com/office/drawing/2014/main" id="{32465AA4-E778-5C44-AA00-2B2DBB063610}"/>
              </a:ext>
            </a:extLst>
          </p:cNvPr>
          <p:cNvSpPr/>
          <p:nvPr/>
        </p:nvSpPr>
        <p:spPr>
          <a:xfrm>
            <a:off x="5599697" y="1730887"/>
            <a:ext cx="524878" cy="4031832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6B0CC1C4-5FB1-114F-99BE-CE782223F68E}"/>
              </a:ext>
            </a:extLst>
          </p:cNvPr>
          <p:cNvGrpSpPr/>
          <p:nvPr/>
        </p:nvGrpSpPr>
        <p:grpSpPr>
          <a:xfrm>
            <a:off x="175956" y="4282925"/>
            <a:ext cx="5408059" cy="2149247"/>
            <a:chOff x="175956" y="4282925"/>
            <a:chExt cx="5408059" cy="2149247"/>
          </a:xfrm>
        </p:grpSpPr>
        <p:cxnSp>
          <p:nvCxnSpPr>
            <p:cNvPr id="78" name="Gerade Verbindung 77">
              <a:extLst>
                <a:ext uri="{FF2B5EF4-FFF2-40B4-BE49-F238E27FC236}">
                  <a16:creationId xmlns:a16="http://schemas.microsoft.com/office/drawing/2014/main" id="{49F75CFC-44CB-A249-8AE1-784AE0EE40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6961" y="4985164"/>
              <a:ext cx="982178" cy="16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>
              <a:extLst>
                <a:ext uri="{FF2B5EF4-FFF2-40B4-BE49-F238E27FC236}">
                  <a16:creationId xmlns:a16="http://schemas.microsoft.com/office/drawing/2014/main" id="{D7A884D4-4CE0-7B43-B0D4-00D158AA65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98078" y="5002713"/>
              <a:ext cx="555714" cy="6666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>
              <a:extLst>
                <a:ext uri="{FF2B5EF4-FFF2-40B4-BE49-F238E27FC236}">
                  <a16:creationId xmlns:a16="http://schemas.microsoft.com/office/drawing/2014/main" id="{C90FF3C7-FC61-6A4F-8424-546E71804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5386" y="5030308"/>
              <a:ext cx="784622" cy="7017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>
              <a:extLst>
                <a:ext uri="{FF2B5EF4-FFF2-40B4-BE49-F238E27FC236}">
                  <a16:creationId xmlns:a16="http://schemas.microsoft.com/office/drawing/2014/main" id="{23E8C63E-595F-7140-8991-10FD497FCAC9}"/>
                </a:ext>
              </a:extLst>
            </p:cNvPr>
            <p:cNvCxnSpPr/>
            <p:nvPr/>
          </p:nvCxnSpPr>
          <p:spPr>
            <a:xfrm flipH="1">
              <a:off x="595899" y="5669319"/>
              <a:ext cx="46578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Grafik 5" descr="Router.png">
              <a:extLst>
                <a:ext uri="{FF2B5EF4-FFF2-40B4-BE49-F238E27FC236}">
                  <a16:creationId xmlns:a16="http://schemas.microsoft.com/office/drawing/2014/main" id="{8CCE030E-2651-7A48-9630-57D4B2430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7539" y="5491500"/>
              <a:ext cx="536841" cy="455336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944C397-4378-6347-8A7B-9FC78339CDE7}"/>
                </a:ext>
              </a:extLst>
            </p:cNvPr>
            <p:cNvSpPr txBox="1"/>
            <p:nvPr/>
          </p:nvSpPr>
          <p:spPr>
            <a:xfrm>
              <a:off x="175956" y="5883873"/>
              <a:ext cx="655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</a:t>
              </a:r>
              <a:endParaRPr lang="en-US" dirty="0"/>
            </a:p>
            <a:p>
              <a:pPr algn="ctr"/>
              <a:r>
                <a:rPr lang="en-US" sz="1200" dirty="0"/>
                <a:t>SID 1::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6C8CF145-F9D0-F748-87F0-BF1F38CDD7F1}"/>
                </a:ext>
              </a:extLst>
            </p:cNvPr>
            <p:cNvSpPr txBox="1"/>
            <p:nvPr/>
          </p:nvSpPr>
          <p:spPr>
            <a:xfrm>
              <a:off x="1316014" y="5887160"/>
              <a:ext cx="865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R2</a:t>
              </a:r>
              <a:endParaRPr lang="en-US" dirty="0"/>
            </a:p>
            <a:p>
              <a:pPr algn="ctr"/>
              <a:r>
                <a:rPr lang="en-US" sz="1200" dirty="0"/>
                <a:t>non-SRv6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2DB990EF-AEC5-464B-BCE6-EBC8EAD13772}"/>
                </a:ext>
              </a:extLst>
            </p:cNvPr>
            <p:cNvSpPr txBox="1"/>
            <p:nvPr/>
          </p:nvSpPr>
          <p:spPr>
            <a:xfrm>
              <a:off x="2692970" y="5883873"/>
              <a:ext cx="655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R3</a:t>
              </a:r>
              <a:endParaRPr lang="en-US" dirty="0"/>
            </a:p>
            <a:p>
              <a:pPr algn="ctr"/>
              <a:r>
                <a:rPr lang="en-US" sz="1200" dirty="0"/>
                <a:t>SID 3::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C9088F7C-683F-884C-86D3-6C1C49A9F06A}"/>
                </a:ext>
              </a:extLst>
            </p:cNvPr>
            <p:cNvSpPr txBox="1"/>
            <p:nvPr/>
          </p:nvSpPr>
          <p:spPr>
            <a:xfrm>
              <a:off x="3871298" y="5908952"/>
              <a:ext cx="655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R4</a:t>
              </a:r>
              <a:endParaRPr lang="en-US" dirty="0"/>
            </a:p>
            <a:p>
              <a:pPr algn="ctr"/>
              <a:r>
                <a:rPr lang="en-US" sz="1200" dirty="0"/>
                <a:t>SID 4::</a:t>
              </a:r>
            </a:p>
          </p:txBody>
        </p:sp>
        <p:pic>
          <p:nvPicPr>
            <p:cNvPr id="58" name="Grafik 57" descr="Router.png">
              <a:extLst>
                <a:ext uri="{FF2B5EF4-FFF2-40B4-BE49-F238E27FC236}">
                  <a16:creationId xmlns:a16="http://schemas.microsoft.com/office/drawing/2014/main" id="{09E94DE5-ECD5-154F-BEE6-590343385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2749" y="5491500"/>
              <a:ext cx="536841" cy="455336"/>
            </a:xfrm>
            <a:prstGeom prst="rect">
              <a:avLst/>
            </a:prstGeom>
          </p:spPr>
        </p:pic>
        <p:pic>
          <p:nvPicPr>
            <p:cNvPr id="59" name="Grafik 58" descr="Router.png">
              <a:extLst>
                <a:ext uri="{FF2B5EF4-FFF2-40B4-BE49-F238E27FC236}">
                  <a16:creationId xmlns:a16="http://schemas.microsoft.com/office/drawing/2014/main" id="{E067C101-341F-1742-B404-D6AA50F0A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7959" y="5491500"/>
              <a:ext cx="536841" cy="455336"/>
            </a:xfrm>
            <a:prstGeom prst="rect">
              <a:avLst/>
            </a:prstGeom>
          </p:spPr>
        </p:pic>
        <p:pic>
          <p:nvPicPr>
            <p:cNvPr id="60" name="Grafik 59" descr="Router.png">
              <a:extLst>
                <a:ext uri="{FF2B5EF4-FFF2-40B4-BE49-F238E27FC236}">
                  <a16:creationId xmlns:a16="http://schemas.microsoft.com/office/drawing/2014/main" id="{18679B8D-8284-6247-8112-E5EC59E47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49066" y="4775045"/>
              <a:ext cx="536841" cy="455336"/>
            </a:xfrm>
            <a:prstGeom prst="rect">
              <a:avLst/>
            </a:prstGeom>
          </p:spPr>
        </p:pic>
        <p:pic>
          <p:nvPicPr>
            <p:cNvPr id="61" name="Grafik 60" descr="Router.png">
              <a:extLst>
                <a:ext uri="{FF2B5EF4-FFF2-40B4-BE49-F238E27FC236}">
                  <a16:creationId xmlns:a16="http://schemas.microsoft.com/office/drawing/2014/main" id="{A99C6143-C225-7E45-8A38-C0F997922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0736" y="5492379"/>
              <a:ext cx="536841" cy="455336"/>
            </a:xfrm>
            <a:prstGeom prst="rect">
              <a:avLst/>
            </a:prstGeom>
          </p:spPr>
        </p:pic>
        <p:pic>
          <p:nvPicPr>
            <p:cNvPr id="62" name="Grafik 61" descr="Router.png">
              <a:extLst>
                <a:ext uri="{FF2B5EF4-FFF2-40B4-BE49-F238E27FC236}">
                  <a16:creationId xmlns:a16="http://schemas.microsoft.com/office/drawing/2014/main" id="{5098B90F-0E91-7C47-80BD-D03EF1BCF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5372" y="5491500"/>
              <a:ext cx="536841" cy="455336"/>
            </a:xfrm>
            <a:prstGeom prst="rect">
              <a:avLst/>
            </a:prstGeom>
          </p:spPr>
        </p:pic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5F17E7FA-C492-894C-86EA-715D74219AE2}"/>
                </a:ext>
              </a:extLst>
            </p:cNvPr>
            <p:cNvSpPr txBox="1"/>
            <p:nvPr/>
          </p:nvSpPr>
          <p:spPr>
            <a:xfrm>
              <a:off x="4928066" y="5908952"/>
              <a:ext cx="655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R6</a:t>
              </a:r>
              <a:endParaRPr lang="en-US" dirty="0"/>
            </a:p>
            <a:p>
              <a:pPr algn="ctr"/>
              <a:r>
                <a:rPr lang="en-US" sz="1200" dirty="0"/>
                <a:t>SID 6::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A3189868-3C26-1041-A399-58E16AF9BFF9}"/>
                </a:ext>
              </a:extLst>
            </p:cNvPr>
            <p:cNvSpPr txBox="1"/>
            <p:nvPr/>
          </p:nvSpPr>
          <p:spPr>
            <a:xfrm>
              <a:off x="3497697" y="4282925"/>
              <a:ext cx="655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R5</a:t>
              </a:r>
              <a:endParaRPr lang="en-US" dirty="0"/>
            </a:p>
            <a:p>
              <a:pPr algn="ctr"/>
              <a:r>
                <a:rPr lang="en-US" sz="1200" dirty="0"/>
                <a:t>SID 5::</a:t>
              </a:r>
            </a:p>
          </p:txBody>
        </p:sp>
        <p:pic>
          <p:nvPicPr>
            <p:cNvPr id="75" name="Grafik 74" descr="Router.png">
              <a:extLst>
                <a:ext uri="{FF2B5EF4-FFF2-40B4-BE49-F238E27FC236}">
                  <a16:creationId xmlns:a16="http://schemas.microsoft.com/office/drawing/2014/main" id="{83BFB624-8860-E945-B627-6668DA13A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95942" y="4775045"/>
              <a:ext cx="536841" cy="455336"/>
            </a:xfrm>
            <a:prstGeom prst="rect">
              <a:avLst/>
            </a:prstGeom>
          </p:spPr>
        </p:pic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EA465208-7CAF-BA42-998D-B6F98581679C}"/>
                </a:ext>
              </a:extLst>
            </p:cNvPr>
            <p:cNvSpPr txBox="1"/>
            <p:nvPr/>
          </p:nvSpPr>
          <p:spPr>
            <a:xfrm>
              <a:off x="4387984" y="4282925"/>
              <a:ext cx="6559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R7</a:t>
              </a:r>
              <a:endParaRPr lang="en-US" dirty="0"/>
            </a:p>
            <a:p>
              <a:pPr algn="ctr"/>
              <a:r>
                <a:rPr lang="en-US" sz="1200" dirty="0"/>
                <a:t>SID 7::</a:t>
              </a:r>
            </a:p>
          </p:txBody>
        </p:sp>
      </p:grpSp>
      <p:sp>
        <p:nvSpPr>
          <p:cNvPr id="88" name="Abgerundetes Rechteck 87">
            <a:extLst>
              <a:ext uri="{FF2B5EF4-FFF2-40B4-BE49-F238E27FC236}">
                <a16:creationId xmlns:a16="http://schemas.microsoft.com/office/drawing/2014/main" id="{48B80A8E-AEC3-1744-BF9C-5BB2623E3772}"/>
              </a:ext>
            </a:extLst>
          </p:cNvPr>
          <p:cNvSpPr/>
          <p:nvPr/>
        </p:nvSpPr>
        <p:spPr>
          <a:xfrm>
            <a:off x="408040" y="2937286"/>
            <a:ext cx="2510420" cy="120193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057DDA19-A570-124F-BAD8-2BDB859812E0}"/>
              </a:ext>
            </a:extLst>
          </p:cNvPr>
          <p:cNvGrpSpPr/>
          <p:nvPr/>
        </p:nvGrpSpPr>
        <p:grpSpPr>
          <a:xfrm>
            <a:off x="522608" y="3150774"/>
            <a:ext cx="2274534" cy="783767"/>
            <a:chOff x="9736349" y="2293603"/>
            <a:chExt cx="2274534" cy="783767"/>
          </a:xfrm>
        </p:grpSpPr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8CB54973-4583-8B4D-88DD-39629B5B9724}"/>
                </a:ext>
              </a:extLst>
            </p:cNvPr>
            <p:cNvSpPr/>
            <p:nvPr/>
          </p:nvSpPr>
          <p:spPr>
            <a:xfrm>
              <a:off x="9736349" y="2293603"/>
              <a:ext cx="720000" cy="39188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IPv6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FB24B3E1-2C5C-DB4E-A428-26FFFE65B96F}"/>
                </a:ext>
              </a:extLst>
            </p:cNvPr>
            <p:cNvSpPr/>
            <p:nvPr/>
          </p:nvSpPr>
          <p:spPr>
            <a:xfrm>
              <a:off x="10456349" y="2293603"/>
              <a:ext cx="1554534" cy="391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SA = 1:: DA = 3::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F16D4CF2-6111-4643-A1EB-73F559E838B9}"/>
                </a:ext>
              </a:extLst>
            </p:cNvPr>
            <p:cNvSpPr/>
            <p:nvPr/>
          </p:nvSpPr>
          <p:spPr>
            <a:xfrm>
              <a:off x="9736349" y="2685485"/>
              <a:ext cx="720000" cy="39188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SRv6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982CF518-E2E6-F24C-A7F4-9A0A729B53A3}"/>
                </a:ext>
              </a:extLst>
            </p:cNvPr>
            <p:cNvSpPr/>
            <p:nvPr/>
          </p:nvSpPr>
          <p:spPr>
            <a:xfrm>
              <a:off x="10456349" y="2685484"/>
              <a:ext cx="1554534" cy="391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SL = 2 [6::, 5::, 3::]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5" name="Pfeil nach rechts 94">
            <a:extLst>
              <a:ext uri="{FF2B5EF4-FFF2-40B4-BE49-F238E27FC236}">
                <a16:creationId xmlns:a16="http://schemas.microsoft.com/office/drawing/2014/main" id="{1CC6EFE3-F192-334D-979D-6C6BC196270E}"/>
              </a:ext>
            </a:extLst>
          </p:cNvPr>
          <p:cNvSpPr/>
          <p:nvPr/>
        </p:nvSpPr>
        <p:spPr>
          <a:xfrm rot="5400000">
            <a:off x="478752" y="4779084"/>
            <a:ext cx="1419314" cy="127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3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B4C3E2-E17C-4645-82C0-7138BAA5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SRv6 </a:t>
            </a:r>
            <a:r>
              <a:rPr lang="en-US" dirty="0" err="1"/>
              <a:t>Dataplane</a:t>
            </a:r>
            <a:r>
              <a:rPr lang="en-US" dirty="0"/>
              <a:t> in action – 2/4</a:t>
            </a: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0BFF2A1B-D17C-714F-B77C-2671D09D3A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packets reaches R2 which is not SRv6 capable</a:t>
            </a:r>
          </a:p>
          <a:p>
            <a:r>
              <a:rPr lang="en-US" dirty="0"/>
              <a:t>R2 performs standard forwarding based on the IPv6 destination address</a:t>
            </a:r>
          </a:p>
          <a:p>
            <a:r>
              <a:rPr lang="en-US" dirty="0"/>
              <a:t>No changes are been done in the SRv6 Header when the packet is forwarded towards R3</a:t>
            </a:r>
          </a:p>
          <a:p>
            <a:endParaRPr lang="en-US" dirty="0"/>
          </a:p>
        </p:txBody>
      </p:sp>
      <p:sp>
        <p:nvSpPr>
          <p:cNvPr id="85" name="Abgerundetes Rechteck 84">
            <a:extLst>
              <a:ext uri="{FF2B5EF4-FFF2-40B4-BE49-F238E27FC236}">
                <a16:creationId xmlns:a16="http://schemas.microsoft.com/office/drawing/2014/main" id="{E65E1503-1FBD-E040-80B9-C69409971685}"/>
              </a:ext>
            </a:extLst>
          </p:cNvPr>
          <p:cNvSpPr/>
          <p:nvPr/>
        </p:nvSpPr>
        <p:spPr>
          <a:xfrm>
            <a:off x="6950451" y="2171697"/>
            <a:ext cx="2510420" cy="120193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D0213D3E-F359-4849-99F6-1547F454E9F8}"/>
              </a:ext>
            </a:extLst>
          </p:cNvPr>
          <p:cNvGrpSpPr/>
          <p:nvPr/>
        </p:nvGrpSpPr>
        <p:grpSpPr>
          <a:xfrm>
            <a:off x="7065019" y="2385185"/>
            <a:ext cx="2274534" cy="783767"/>
            <a:chOff x="9736349" y="2293603"/>
            <a:chExt cx="2274534" cy="783767"/>
          </a:xfrm>
        </p:grpSpPr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D53F16E4-CE00-504D-8BBD-CFC60C9B8FE0}"/>
                </a:ext>
              </a:extLst>
            </p:cNvPr>
            <p:cNvSpPr/>
            <p:nvPr/>
          </p:nvSpPr>
          <p:spPr>
            <a:xfrm>
              <a:off x="9736349" y="2293603"/>
              <a:ext cx="720000" cy="39188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IPv6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EE65DE7F-A641-A445-BAEF-07B35F084586}"/>
                </a:ext>
              </a:extLst>
            </p:cNvPr>
            <p:cNvSpPr/>
            <p:nvPr/>
          </p:nvSpPr>
          <p:spPr>
            <a:xfrm>
              <a:off x="10456349" y="2293603"/>
              <a:ext cx="1554534" cy="391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SA = 1:: DA = 3::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673F8B67-9786-6449-BD36-4D82C1FEA8E7}"/>
                </a:ext>
              </a:extLst>
            </p:cNvPr>
            <p:cNvSpPr/>
            <p:nvPr/>
          </p:nvSpPr>
          <p:spPr>
            <a:xfrm>
              <a:off x="9736349" y="2685485"/>
              <a:ext cx="720000" cy="39188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SRv6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D653FE39-6CD6-2A4F-BBA1-D6D7CEE761B4}"/>
                </a:ext>
              </a:extLst>
            </p:cNvPr>
            <p:cNvSpPr/>
            <p:nvPr/>
          </p:nvSpPr>
          <p:spPr>
            <a:xfrm>
              <a:off x="10456349" y="2685484"/>
              <a:ext cx="1554534" cy="391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SL = 2 [6::, 5::, 3::]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1" name="Pfeil nach rechts 90">
            <a:extLst>
              <a:ext uri="{FF2B5EF4-FFF2-40B4-BE49-F238E27FC236}">
                <a16:creationId xmlns:a16="http://schemas.microsoft.com/office/drawing/2014/main" id="{2BF8778E-0D7A-994E-B074-454E46125CAC}"/>
              </a:ext>
            </a:extLst>
          </p:cNvPr>
          <p:cNvSpPr/>
          <p:nvPr/>
        </p:nvSpPr>
        <p:spPr>
          <a:xfrm rot="5400000">
            <a:off x="8211603" y="4019678"/>
            <a:ext cx="1419314" cy="127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Pfeil nach rechts 91">
            <a:extLst>
              <a:ext uri="{FF2B5EF4-FFF2-40B4-BE49-F238E27FC236}">
                <a16:creationId xmlns:a16="http://schemas.microsoft.com/office/drawing/2014/main" id="{9E060678-84DF-5645-89A7-A0F176DDFBCA}"/>
              </a:ext>
            </a:extLst>
          </p:cNvPr>
          <p:cNvSpPr/>
          <p:nvPr/>
        </p:nvSpPr>
        <p:spPr>
          <a:xfrm rot="5400000">
            <a:off x="6863995" y="4013495"/>
            <a:ext cx="1419314" cy="127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ECCB1647-7875-BC42-833D-6DF076495BA3}"/>
              </a:ext>
            </a:extLst>
          </p:cNvPr>
          <p:cNvGrpSpPr/>
          <p:nvPr/>
        </p:nvGrpSpPr>
        <p:grpSpPr>
          <a:xfrm>
            <a:off x="6621235" y="3517968"/>
            <a:ext cx="5408059" cy="2149247"/>
            <a:chOff x="175956" y="4282925"/>
            <a:chExt cx="5408059" cy="2149247"/>
          </a:xfrm>
        </p:grpSpPr>
        <p:cxnSp>
          <p:nvCxnSpPr>
            <p:cNvPr id="94" name="Gerade Verbindung 93">
              <a:extLst>
                <a:ext uri="{FF2B5EF4-FFF2-40B4-BE49-F238E27FC236}">
                  <a16:creationId xmlns:a16="http://schemas.microsoft.com/office/drawing/2014/main" id="{5729A7CE-6485-024C-A68B-0B468CAB18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6961" y="4985164"/>
              <a:ext cx="982178" cy="16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>
              <a:extLst>
                <a:ext uri="{FF2B5EF4-FFF2-40B4-BE49-F238E27FC236}">
                  <a16:creationId xmlns:a16="http://schemas.microsoft.com/office/drawing/2014/main" id="{9396CC02-40E5-CD43-AEB0-C5A6A21E50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98078" y="5002713"/>
              <a:ext cx="555714" cy="6666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95">
              <a:extLst>
                <a:ext uri="{FF2B5EF4-FFF2-40B4-BE49-F238E27FC236}">
                  <a16:creationId xmlns:a16="http://schemas.microsoft.com/office/drawing/2014/main" id="{DC8C8DB8-D38F-7F48-B946-EBE9DA6208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5386" y="5030308"/>
              <a:ext cx="784622" cy="7017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96">
              <a:extLst>
                <a:ext uri="{FF2B5EF4-FFF2-40B4-BE49-F238E27FC236}">
                  <a16:creationId xmlns:a16="http://schemas.microsoft.com/office/drawing/2014/main" id="{800D04A9-6EE7-7946-97A8-2EE4B31E2F14}"/>
                </a:ext>
              </a:extLst>
            </p:cNvPr>
            <p:cNvCxnSpPr/>
            <p:nvPr/>
          </p:nvCxnSpPr>
          <p:spPr>
            <a:xfrm flipH="1">
              <a:off x="595899" y="5669319"/>
              <a:ext cx="46578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8" name="Grafik 97" descr="Router.png">
              <a:extLst>
                <a:ext uri="{FF2B5EF4-FFF2-40B4-BE49-F238E27FC236}">
                  <a16:creationId xmlns:a16="http://schemas.microsoft.com/office/drawing/2014/main" id="{693C0317-9C60-6D4E-ADF9-61086ED73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539" y="5491500"/>
              <a:ext cx="536841" cy="455336"/>
            </a:xfrm>
            <a:prstGeom prst="rect">
              <a:avLst/>
            </a:prstGeom>
          </p:spPr>
        </p:pic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075D60DE-6587-634D-AA6F-EE0B8144CD85}"/>
                </a:ext>
              </a:extLst>
            </p:cNvPr>
            <p:cNvSpPr txBox="1"/>
            <p:nvPr/>
          </p:nvSpPr>
          <p:spPr>
            <a:xfrm>
              <a:off x="175956" y="5883873"/>
              <a:ext cx="655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</a:t>
              </a:r>
              <a:endParaRPr lang="en-US" dirty="0"/>
            </a:p>
            <a:p>
              <a:pPr algn="ctr"/>
              <a:r>
                <a:rPr lang="en-US" sz="1200" dirty="0"/>
                <a:t>SID 1::</a:t>
              </a:r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E592F898-4FFA-8744-A1B9-1475B80B8681}"/>
                </a:ext>
              </a:extLst>
            </p:cNvPr>
            <p:cNvSpPr txBox="1"/>
            <p:nvPr/>
          </p:nvSpPr>
          <p:spPr>
            <a:xfrm>
              <a:off x="1316014" y="5887160"/>
              <a:ext cx="865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R2</a:t>
              </a:r>
              <a:endParaRPr lang="en-US" dirty="0"/>
            </a:p>
            <a:p>
              <a:pPr algn="ctr"/>
              <a:r>
                <a:rPr lang="en-US" sz="1200" dirty="0"/>
                <a:t>non-SRv6</a:t>
              </a:r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010A2FA3-D2D0-3842-B921-6648F2F67660}"/>
                </a:ext>
              </a:extLst>
            </p:cNvPr>
            <p:cNvSpPr txBox="1"/>
            <p:nvPr/>
          </p:nvSpPr>
          <p:spPr>
            <a:xfrm>
              <a:off x="2692970" y="5883873"/>
              <a:ext cx="655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R3</a:t>
              </a:r>
              <a:endParaRPr lang="en-US" dirty="0"/>
            </a:p>
            <a:p>
              <a:pPr algn="ctr"/>
              <a:r>
                <a:rPr lang="en-US" sz="1200" dirty="0"/>
                <a:t>SID 3::</a:t>
              </a:r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1A83D630-7E12-2B42-8FC3-150B637C7F0C}"/>
                </a:ext>
              </a:extLst>
            </p:cNvPr>
            <p:cNvSpPr txBox="1"/>
            <p:nvPr/>
          </p:nvSpPr>
          <p:spPr>
            <a:xfrm>
              <a:off x="3871298" y="5908952"/>
              <a:ext cx="655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R4</a:t>
              </a:r>
              <a:endParaRPr lang="en-US" dirty="0"/>
            </a:p>
            <a:p>
              <a:pPr algn="ctr"/>
              <a:r>
                <a:rPr lang="en-US" sz="1200" dirty="0"/>
                <a:t>SID 4::</a:t>
              </a:r>
            </a:p>
          </p:txBody>
        </p:sp>
        <p:pic>
          <p:nvPicPr>
            <p:cNvPr id="103" name="Grafik 102" descr="Router.png">
              <a:extLst>
                <a:ext uri="{FF2B5EF4-FFF2-40B4-BE49-F238E27FC236}">
                  <a16:creationId xmlns:a16="http://schemas.microsoft.com/office/drawing/2014/main" id="{3391A002-3067-8D40-A8BC-4F259B772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2749" y="5491500"/>
              <a:ext cx="536841" cy="455336"/>
            </a:xfrm>
            <a:prstGeom prst="rect">
              <a:avLst/>
            </a:prstGeom>
          </p:spPr>
        </p:pic>
        <p:pic>
          <p:nvPicPr>
            <p:cNvPr id="104" name="Grafik 103" descr="Router.png">
              <a:extLst>
                <a:ext uri="{FF2B5EF4-FFF2-40B4-BE49-F238E27FC236}">
                  <a16:creationId xmlns:a16="http://schemas.microsoft.com/office/drawing/2014/main" id="{0C6B3737-5ACD-3048-8FA2-A0825AEEA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47959" y="5491500"/>
              <a:ext cx="536841" cy="455336"/>
            </a:xfrm>
            <a:prstGeom prst="rect">
              <a:avLst/>
            </a:prstGeom>
          </p:spPr>
        </p:pic>
        <p:pic>
          <p:nvPicPr>
            <p:cNvPr id="105" name="Grafik 104" descr="Router.png">
              <a:extLst>
                <a:ext uri="{FF2B5EF4-FFF2-40B4-BE49-F238E27FC236}">
                  <a16:creationId xmlns:a16="http://schemas.microsoft.com/office/drawing/2014/main" id="{1D9B659D-1597-6E40-84EE-8EFFB2744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9066" y="4775045"/>
              <a:ext cx="536841" cy="455336"/>
            </a:xfrm>
            <a:prstGeom prst="rect">
              <a:avLst/>
            </a:prstGeom>
          </p:spPr>
        </p:pic>
        <p:pic>
          <p:nvPicPr>
            <p:cNvPr id="106" name="Grafik 105" descr="Router.png">
              <a:extLst>
                <a:ext uri="{FF2B5EF4-FFF2-40B4-BE49-F238E27FC236}">
                  <a16:creationId xmlns:a16="http://schemas.microsoft.com/office/drawing/2014/main" id="{8FB12AB0-034F-D349-B865-77ACE839B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0736" y="5492379"/>
              <a:ext cx="536841" cy="455336"/>
            </a:xfrm>
            <a:prstGeom prst="rect">
              <a:avLst/>
            </a:prstGeom>
          </p:spPr>
        </p:pic>
        <p:pic>
          <p:nvPicPr>
            <p:cNvPr id="107" name="Grafik 106" descr="Router.png">
              <a:extLst>
                <a:ext uri="{FF2B5EF4-FFF2-40B4-BE49-F238E27FC236}">
                  <a16:creationId xmlns:a16="http://schemas.microsoft.com/office/drawing/2014/main" id="{10C0F2DF-9E1E-CC46-ADD5-392C383B8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5372" y="5491500"/>
              <a:ext cx="536841" cy="455336"/>
            </a:xfrm>
            <a:prstGeom prst="rect">
              <a:avLst/>
            </a:prstGeom>
          </p:spPr>
        </p:pic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E6A1FCC7-977F-DC4A-A69B-FCD43B3450FE}"/>
                </a:ext>
              </a:extLst>
            </p:cNvPr>
            <p:cNvSpPr txBox="1"/>
            <p:nvPr/>
          </p:nvSpPr>
          <p:spPr>
            <a:xfrm>
              <a:off x="4928066" y="5908952"/>
              <a:ext cx="655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R6</a:t>
              </a:r>
              <a:endParaRPr lang="en-US" dirty="0"/>
            </a:p>
            <a:p>
              <a:pPr algn="ctr"/>
              <a:r>
                <a:rPr lang="en-US" sz="1200" dirty="0"/>
                <a:t>SID 6::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E26DA95F-0D48-394F-85C4-E33B8D3B74EE}"/>
                </a:ext>
              </a:extLst>
            </p:cNvPr>
            <p:cNvSpPr txBox="1"/>
            <p:nvPr/>
          </p:nvSpPr>
          <p:spPr>
            <a:xfrm>
              <a:off x="3497697" y="4282925"/>
              <a:ext cx="655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R5</a:t>
              </a:r>
              <a:endParaRPr lang="en-US" dirty="0"/>
            </a:p>
            <a:p>
              <a:pPr algn="ctr"/>
              <a:r>
                <a:rPr lang="en-US" sz="1200" dirty="0"/>
                <a:t>SID 5::</a:t>
              </a:r>
            </a:p>
          </p:txBody>
        </p:sp>
        <p:pic>
          <p:nvPicPr>
            <p:cNvPr id="110" name="Grafik 109" descr="Router.png">
              <a:extLst>
                <a:ext uri="{FF2B5EF4-FFF2-40B4-BE49-F238E27FC236}">
                  <a16:creationId xmlns:a16="http://schemas.microsoft.com/office/drawing/2014/main" id="{779E094B-58A6-054F-8D94-0644B4354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95942" y="4775045"/>
              <a:ext cx="536841" cy="455336"/>
            </a:xfrm>
            <a:prstGeom prst="rect">
              <a:avLst/>
            </a:prstGeom>
          </p:spPr>
        </p:pic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339383A9-FE57-FD42-A783-13F1DE4E3C26}"/>
                </a:ext>
              </a:extLst>
            </p:cNvPr>
            <p:cNvSpPr txBox="1"/>
            <p:nvPr/>
          </p:nvSpPr>
          <p:spPr>
            <a:xfrm>
              <a:off x="4387984" y="4282925"/>
              <a:ext cx="6559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R7</a:t>
              </a:r>
              <a:endParaRPr lang="en-US" dirty="0"/>
            </a:p>
            <a:p>
              <a:pPr algn="ctr"/>
              <a:r>
                <a:rPr lang="en-US" sz="1200" dirty="0"/>
                <a:t>SID 7::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454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Abgerundetes Rechteck 56">
            <a:extLst>
              <a:ext uri="{FF2B5EF4-FFF2-40B4-BE49-F238E27FC236}">
                <a16:creationId xmlns:a16="http://schemas.microsoft.com/office/drawing/2014/main" id="{33F68D40-3923-364E-87FC-33EABF78C11C}"/>
              </a:ext>
            </a:extLst>
          </p:cNvPr>
          <p:cNvSpPr/>
          <p:nvPr/>
        </p:nvSpPr>
        <p:spPr>
          <a:xfrm>
            <a:off x="9360814" y="2183132"/>
            <a:ext cx="2510420" cy="120193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302CF573-BA79-E74F-8E14-580A712A56E3}"/>
              </a:ext>
            </a:extLst>
          </p:cNvPr>
          <p:cNvSpPr/>
          <p:nvPr/>
        </p:nvSpPr>
        <p:spPr>
          <a:xfrm>
            <a:off x="6664407" y="2171699"/>
            <a:ext cx="2510420" cy="120193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B4C3E2-E17C-4645-82C0-7138BAA5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SRv6 </a:t>
            </a:r>
            <a:r>
              <a:rPr lang="en-US" dirty="0" err="1"/>
              <a:t>Dataplane</a:t>
            </a:r>
            <a:r>
              <a:rPr lang="en-US" dirty="0"/>
              <a:t> in action – 3/4</a:t>
            </a: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0BFF2A1B-D17C-714F-B77C-2671D09D3A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packets reaches R3 which is SRv6 capable</a:t>
            </a:r>
          </a:p>
          <a:p>
            <a:r>
              <a:rPr lang="en-US" dirty="0"/>
              <a:t>R3 evaluates the SRv6 header once it recognizes that the IPv6 destination address is equal to it’s own IPv6 address</a:t>
            </a:r>
          </a:p>
          <a:p>
            <a:pPr lvl="1"/>
            <a:r>
              <a:rPr lang="en-US" dirty="0"/>
              <a:t>check if the “segments left” field is &gt; 0</a:t>
            </a:r>
          </a:p>
          <a:p>
            <a:pPr lvl="2"/>
            <a:r>
              <a:rPr lang="en-US" dirty="0"/>
              <a:t>decrease by one</a:t>
            </a:r>
          </a:p>
          <a:p>
            <a:pPr lvl="2"/>
            <a:r>
              <a:rPr lang="en-US" dirty="0"/>
              <a:t>copy the new active segment into the destination address field from the IPv6 header</a:t>
            </a:r>
          </a:p>
          <a:p>
            <a:pPr lvl="2"/>
            <a:r>
              <a:rPr lang="en-US" dirty="0"/>
              <a:t>the new active segment is the one towards R5</a:t>
            </a:r>
          </a:p>
          <a:p>
            <a:endParaRPr lang="en-US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FEF942C7-907A-1345-8402-368A8C6E7D63}"/>
              </a:ext>
            </a:extLst>
          </p:cNvPr>
          <p:cNvGrpSpPr/>
          <p:nvPr/>
        </p:nvGrpSpPr>
        <p:grpSpPr>
          <a:xfrm>
            <a:off x="9455331" y="2385187"/>
            <a:ext cx="2274534" cy="783767"/>
            <a:chOff x="6990240" y="2558859"/>
            <a:chExt cx="2274534" cy="783767"/>
          </a:xfrm>
        </p:grpSpPr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21FEF4FA-5725-3849-BD46-BFCA043963B4}"/>
                </a:ext>
              </a:extLst>
            </p:cNvPr>
            <p:cNvSpPr/>
            <p:nvPr/>
          </p:nvSpPr>
          <p:spPr>
            <a:xfrm>
              <a:off x="6990240" y="2558859"/>
              <a:ext cx="720000" cy="39188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IPv6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BDD2C9B6-CEBA-864E-AEF7-3935087979B1}"/>
                </a:ext>
              </a:extLst>
            </p:cNvPr>
            <p:cNvSpPr/>
            <p:nvPr/>
          </p:nvSpPr>
          <p:spPr>
            <a:xfrm>
              <a:off x="7710240" y="2558859"/>
              <a:ext cx="1554534" cy="391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SA = 1:: DA = </a:t>
              </a:r>
              <a:r>
                <a:rPr lang="en-US" sz="1200" b="1" dirty="0">
                  <a:solidFill>
                    <a:srgbClr val="FF0000"/>
                  </a:solidFill>
                </a:rPr>
                <a:t>5</a:t>
              </a:r>
              <a:r>
                <a:rPr lang="en-US" sz="1200" dirty="0">
                  <a:solidFill>
                    <a:schemeClr val="tx1"/>
                  </a:solidFill>
                </a:rPr>
                <a:t>::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90969F61-04CE-6848-A6BC-84C6EC4D58D1}"/>
                </a:ext>
              </a:extLst>
            </p:cNvPr>
            <p:cNvSpPr/>
            <p:nvPr/>
          </p:nvSpPr>
          <p:spPr>
            <a:xfrm>
              <a:off x="6990240" y="2950741"/>
              <a:ext cx="720000" cy="39188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SRv6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56187316-370F-9243-B757-D1377443946E}"/>
                </a:ext>
              </a:extLst>
            </p:cNvPr>
            <p:cNvSpPr/>
            <p:nvPr/>
          </p:nvSpPr>
          <p:spPr>
            <a:xfrm>
              <a:off x="7710240" y="2950740"/>
              <a:ext cx="1554534" cy="391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SL = </a:t>
              </a:r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r>
                <a:rPr lang="en-US" sz="1200" dirty="0">
                  <a:solidFill>
                    <a:schemeClr val="tx1"/>
                  </a:solidFill>
                </a:rPr>
                <a:t> [6::, 5::, 3::]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AC820C1-25FC-8240-82ED-B1E9CB59FE6B}"/>
              </a:ext>
            </a:extLst>
          </p:cNvPr>
          <p:cNvGrpSpPr/>
          <p:nvPr/>
        </p:nvGrpSpPr>
        <p:grpSpPr>
          <a:xfrm>
            <a:off x="6778975" y="2385187"/>
            <a:ext cx="2274534" cy="783767"/>
            <a:chOff x="9736349" y="2293603"/>
            <a:chExt cx="2274534" cy="783767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2A6D3940-6835-FE40-B69D-B8107F1F29B9}"/>
                </a:ext>
              </a:extLst>
            </p:cNvPr>
            <p:cNvSpPr/>
            <p:nvPr/>
          </p:nvSpPr>
          <p:spPr>
            <a:xfrm>
              <a:off x="9736349" y="2293603"/>
              <a:ext cx="720000" cy="39188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IPv6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B1D7DFFF-A264-F740-922C-5595377A6BA6}"/>
                </a:ext>
              </a:extLst>
            </p:cNvPr>
            <p:cNvSpPr/>
            <p:nvPr/>
          </p:nvSpPr>
          <p:spPr>
            <a:xfrm>
              <a:off x="10456349" y="2293603"/>
              <a:ext cx="1554534" cy="391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SA = 1:: DA = 3::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B601CF1A-26D6-6C4B-A80C-1C9D450A6D27}"/>
                </a:ext>
              </a:extLst>
            </p:cNvPr>
            <p:cNvSpPr/>
            <p:nvPr/>
          </p:nvSpPr>
          <p:spPr>
            <a:xfrm>
              <a:off x="9736349" y="2685485"/>
              <a:ext cx="720000" cy="39188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SRv6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3E53DD27-EE12-DB41-A38E-60E271409FD8}"/>
                </a:ext>
              </a:extLst>
            </p:cNvPr>
            <p:cNvSpPr/>
            <p:nvPr/>
          </p:nvSpPr>
          <p:spPr>
            <a:xfrm>
              <a:off x="10456349" y="2685484"/>
              <a:ext cx="1554534" cy="391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SL = 2 [6::, 5::, 3::]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31CE74C5-7CC1-244F-9F28-7D6289134ADD}"/>
              </a:ext>
            </a:extLst>
          </p:cNvPr>
          <p:cNvSpPr/>
          <p:nvPr/>
        </p:nvSpPr>
        <p:spPr>
          <a:xfrm rot="5400000">
            <a:off x="8082727" y="4019680"/>
            <a:ext cx="1419314" cy="127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feil nach rechts 62">
            <a:extLst>
              <a:ext uri="{FF2B5EF4-FFF2-40B4-BE49-F238E27FC236}">
                <a16:creationId xmlns:a16="http://schemas.microsoft.com/office/drawing/2014/main" id="{2288AFC4-B8B4-D74D-A704-7837EB7EA687}"/>
              </a:ext>
            </a:extLst>
          </p:cNvPr>
          <p:cNvSpPr/>
          <p:nvPr/>
        </p:nvSpPr>
        <p:spPr>
          <a:xfrm rot="5400000">
            <a:off x="9171863" y="3931051"/>
            <a:ext cx="1242374" cy="12755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59EE9918-41D9-1B40-B6BC-A43474B9BB16}"/>
              </a:ext>
            </a:extLst>
          </p:cNvPr>
          <p:cNvGrpSpPr/>
          <p:nvPr/>
        </p:nvGrpSpPr>
        <p:grpSpPr>
          <a:xfrm>
            <a:off x="6656784" y="3598557"/>
            <a:ext cx="5408059" cy="2149247"/>
            <a:chOff x="175956" y="4282925"/>
            <a:chExt cx="5408059" cy="2149247"/>
          </a:xfrm>
        </p:grpSpPr>
        <p:cxnSp>
          <p:nvCxnSpPr>
            <p:cNvPr id="90" name="Gerade Verbindung 89">
              <a:extLst>
                <a:ext uri="{FF2B5EF4-FFF2-40B4-BE49-F238E27FC236}">
                  <a16:creationId xmlns:a16="http://schemas.microsoft.com/office/drawing/2014/main" id="{33D557F4-B188-D04E-BC0B-4D3523A33A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6961" y="4985164"/>
              <a:ext cx="982178" cy="16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>
              <a:extLst>
                <a:ext uri="{FF2B5EF4-FFF2-40B4-BE49-F238E27FC236}">
                  <a16:creationId xmlns:a16="http://schemas.microsoft.com/office/drawing/2014/main" id="{B0678F4E-C1BB-2E45-B202-FE6FDCBFD8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98078" y="5002713"/>
              <a:ext cx="555714" cy="6666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>
              <a:extLst>
                <a:ext uri="{FF2B5EF4-FFF2-40B4-BE49-F238E27FC236}">
                  <a16:creationId xmlns:a16="http://schemas.microsoft.com/office/drawing/2014/main" id="{D86604C2-9E07-E34D-AF17-DC256C9326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5386" y="5030308"/>
              <a:ext cx="784622" cy="7017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>
              <a:extLst>
                <a:ext uri="{FF2B5EF4-FFF2-40B4-BE49-F238E27FC236}">
                  <a16:creationId xmlns:a16="http://schemas.microsoft.com/office/drawing/2014/main" id="{371933AE-5A30-FB47-87D4-0452FB74CBFF}"/>
                </a:ext>
              </a:extLst>
            </p:cNvPr>
            <p:cNvCxnSpPr/>
            <p:nvPr/>
          </p:nvCxnSpPr>
          <p:spPr>
            <a:xfrm flipH="1">
              <a:off x="595899" y="5669319"/>
              <a:ext cx="46578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4" name="Grafik 93" descr="Router.png">
              <a:extLst>
                <a:ext uri="{FF2B5EF4-FFF2-40B4-BE49-F238E27FC236}">
                  <a16:creationId xmlns:a16="http://schemas.microsoft.com/office/drawing/2014/main" id="{A5633F10-C08F-F048-B642-B18CA5683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539" y="5491500"/>
              <a:ext cx="536841" cy="455336"/>
            </a:xfrm>
            <a:prstGeom prst="rect">
              <a:avLst/>
            </a:prstGeom>
          </p:spPr>
        </p:pic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64818C65-93B2-2C42-9D9E-1D1F8EDD38CE}"/>
                </a:ext>
              </a:extLst>
            </p:cNvPr>
            <p:cNvSpPr txBox="1"/>
            <p:nvPr/>
          </p:nvSpPr>
          <p:spPr>
            <a:xfrm>
              <a:off x="175956" y="5883873"/>
              <a:ext cx="655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</a:t>
              </a:r>
              <a:endParaRPr lang="en-US" dirty="0"/>
            </a:p>
            <a:p>
              <a:pPr algn="ctr"/>
              <a:r>
                <a:rPr lang="en-US" sz="1200" dirty="0"/>
                <a:t>SID 1::</a:t>
              </a:r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DDEB0D35-71FE-A74E-9052-97604BD70B41}"/>
                </a:ext>
              </a:extLst>
            </p:cNvPr>
            <p:cNvSpPr txBox="1"/>
            <p:nvPr/>
          </p:nvSpPr>
          <p:spPr>
            <a:xfrm>
              <a:off x="1316014" y="5887160"/>
              <a:ext cx="865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R2</a:t>
              </a:r>
              <a:endParaRPr lang="en-US" dirty="0"/>
            </a:p>
            <a:p>
              <a:pPr algn="ctr"/>
              <a:r>
                <a:rPr lang="en-US" sz="1200" dirty="0"/>
                <a:t>non-SRv6</a:t>
              </a:r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24879A88-CA1C-DF4F-A2A0-F0C9EC3461EE}"/>
                </a:ext>
              </a:extLst>
            </p:cNvPr>
            <p:cNvSpPr txBox="1"/>
            <p:nvPr/>
          </p:nvSpPr>
          <p:spPr>
            <a:xfrm>
              <a:off x="2692970" y="5883873"/>
              <a:ext cx="655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R3</a:t>
              </a:r>
              <a:endParaRPr lang="en-US" dirty="0"/>
            </a:p>
            <a:p>
              <a:pPr algn="ctr"/>
              <a:r>
                <a:rPr lang="en-US" sz="1200" dirty="0"/>
                <a:t>SID 3::</a:t>
              </a:r>
            </a:p>
          </p:txBody>
        </p: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5EA1F892-783E-564D-85BD-14390D148849}"/>
                </a:ext>
              </a:extLst>
            </p:cNvPr>
            <p:cNvSpPr txBox="1"/>
            <p:nvPr/>
          </p:nvSpPr>
          <p:spPr>
            <a:xfrm>
              <a:off x="3871298" y="5908952"/>
              <a:ext cx="655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R4</a:t>
              </a:r>
              <a:endParaRPr lang="en-US" dirty="0"/>
            </a:p>
            <a:p>
              <a:pPr algn="ctr"/>
              <a:r>
                <a:rPr lang="en-US" sz="1200" dirty="0"/>
                <a:t>SID 4::</a:t>
              </a:r>
            </a:p>
          </p:txBody>
        </p:sp>
        <p:pic>
          <p:nvPicPr>
            <p:cNvPr id="99" name="Grafik 98" descr="Router.png">
              <a:extLst>
                <a:ext uri="{FF2B5EF4-FFF2-40B4-BE49-F238E27FC236}">
                  <a16:creationId xmlns:a16="http://schemas.microsoft.com/office/drawing/2014/main" id="{6BA12638-0C07-1140-B0AD-3232781D8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2749" y="5491500"/>
              <a:ext cx="536841" cy="455336"/>
            </a:xfrm>
            <a:prstGeom prst="rect">
              <a:avLst/>
            </a:prstGeom>
          </p:spPr>
        </p:pic>
        <p:pic>
          <p:nvPicPr>
            <p:cNvPr id="100" name="Grafik 99" descr="Router.png">
              <a:extLst>
                <a:ext uri="{FF2B5EF4-FFF2-40B4-BE49-F238E27FC236}">
                  <a16:creationId xmlns:a16="http://schemas.microsoft.com/office/drawing/2014/main" id="{A8A60389-656F-B947-B8A9-2A7EC71A8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47959" y="5491500"/>
              <a:ext cx="536841" cy="455336"/>
            </a:xfrm>
            <a:prstGeom prst="rect">
              <a:avLst/>
            </a:prstGeom>
          </p:spPr>
        </p:pic>
        <p:pic>
          <p:nvPicPr>
            <p:cNvPr id="101" name="Grafik 100" descr="Router.png">
              <a:extLst>
                <a:ext uri="{FF2B5EF4-FFF2-40B4-BE49-F238E27FC236}">
                  <a16:creationId xmlns:a16="http://schemas.microsoft.com/office/drawing/2014/main" id="{0E06F5D2-565E-2B4A-A6FF-344E19D7B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9066" y="4775045"/>
              <a:ext cx="536841" cy="455336"/>
            </a:xfrm>
            <a:prstGeom prst="rect">
              <a:avLst/>
            </a:prstGeom>
          </p:spPr>
        </p:pic>
        <p:pic>
          <p:nvPicPr>
            <p:cNvPr id="102" name="Grafik 101" descr="Router.png">
              <a:extLst>
                <a:ext uri="{FF2B5EF4-FFF2-40B4-BE49-F238E27FC236}">
                  <a16:creationId xmlns:a16="http://schemas.microsoft.com/office/drawing/2014/main" id="{FFCB15EA-2B5C-7243-807E-9C8CF1501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0736" y="5492379"/>
              <a:ext cx="536841" cy="455336"/>
            </a:xfrm>
            <a:prstGeom prst="rect">
              <a:avLst/>
            </a:prstGeom>
          </p:spPr>
        </p:pic>
        <p:pic>
          <p:nvPicPr>
            <p:cNvPr id="103" name="Grafik 102" descr="Router.png">
              <a:extLst>
                <a:ext uri="{FF2B5EF4-FFF2-40B4-BE49-F238E27FC236}">
                  <a16:creationId xmlns:a16="http://schemas.microsoft.com/office/drawing/2014/main" id="{A62687D1-28BF-794A-9616-0C3989BAC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5372" y="5491500"/>
              <a:ext cx="536841" cy="455336"/>
            </a:xfrm>
            <a:prstGeom prst="rect">
              <a:avLst/>
            </a:prstGeom>
          </p:spPr>
        </p:pic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C13096C7-8F52-9042-A07E-E57AC8DD7F5F}"/>
                </a:ext>
              </a:extLst>
            </p:cNvPr>
            <p:cNvSpPr txBox="1"/>
            <p:nvPr/>
          </p:nvSpPr>
          <p:spPr>
            <a:xfrm>
              <a:off x="4928066" y="5908952"/>
              <a:ext cx="655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R6</a:t>
              </a:r>
              <a:endParaRPr lang="en-US" dirty="0"/>
            </a:p>
            <a:p>
              <a:pPr algn="ctr"/>
              <a:r>
                <a:rPr lang="en-US" sz="1200" dirty="0"/>
                <a:t>SID 6::</a:t>
              </a:r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0DA0C595-E202-C143-B8AA-861DC35B0438}"/>
                </a:ext>
              </a:extLst>
            </p:cNvPr>
            <p:cNvSpPr txBox="1"/>
            <p:nvPr/>
          </p:nvSpPr>
          <p:spPr>
            <a:xfrm>
              <a:off x="3497697" y="4282925"/>
              <a:ext cx="655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R5</a:t>
              </a:r>
              <a:endParaRPr lang="en-US" dirty="0"/>
            </a:p>
            <a:p>
              <a:pPr algn="ctr"/>
              <a:r>
                <a:rPr lang="en-US" sz="1200" dirty="0"/>
                <a:t>SID 5::</a:t>
              </a:r>
            </a:p>
          </p:txBody>
        </p:sp>
        <p:pic>
          <p:nvPicPr>
            <p:cNvPr id="106" name="Grafik 105" descr="Router.png">
              <a:extLst>
                <a:ext uri="{FF2B5EF4-FFF2-40B4-BE49-F238E27FC236}">
                  <a16:creationId xmlns:a16="http://schemas.microsoft.com/office/drawing/2014/main" id="{20764122-E3E9-3140-9C6F-2D4864992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95942" y="4775045"/>
              <a:ext cx="536841" cy="455336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9B07569B-C2EE-7549-9820-D4E5163A181C}"/>
                </a:ext>
              </a:extLst>
            </p:cNvPr>
            <p:cNvSpPr txBox="1"/>
            <p:nvPr/>
          </p:nvSpPr>
          <p:spPr>
            <a:xfrm>
              <a:off x="4387984" y="4282925"/>
              <a:ext cx="6559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R7</a:t>
              </a:r>
              <a:endParaRPr lang="en-US" dirty="0"/>
            </a:p>
            <a:p>
              <a:pPr algn="ctr"/>
              <a:r>
                <a:rPr lang="en-US" sz="1200" dirty="0"/>
                <a:t>SID 7::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938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Abgerundetes Rechteck 56">
            <a:extLst>
              <a:ext uri="{FF2B5EF4-FFF2-40B4-BE49-F238E27FC236}">
                <a16:creationId xmlns:a16="http://schemas.microsoft.com/office/drawing/2014/main" id="{33F68D40-3923-364E-87FC-33EABF78C11C}"/>
              </a:ext>
            </a:extLst>
          </p:cNvPr>
          <p:cNvSpPr/>
          <p:nvPr/>
        </p:nvSpPr>
        <p:spPr>
          <a:xfrm>
            <a:off x="9360814" y="2183132"/>
            <a:ext cx="2510420" cy="120193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B4C3E2-E17C-4645-82C0-7138BAA5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SRv6 </a:t>
            </a:r>
            <a:r>
              <a:rPr lang="en-US" dirty="0" err="1"/>
              <a:t>Dataplane</a:t>
            </a:r>
            <a:r>
              <a:rPr lang="en-US" dirty="0"/>
              <a:t> in action – 4/4</a:t>
            </a: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0BFF2A1B-D17C-714F-B77C-2671D09D3A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The packets reaches R5 which is SRv6 capable</a:t>
            </a:r>
          </a:p>
          <a:p>
            <a:r>
              <a:rPr lang="en-US" dirty="0"/>
              <a:t>R5 evaluates the SRv6 header once it recognizes that the IPv6 destination address is equal to it’s own IPv6 address</a:t>
            </a:r>
          </a:p>
          <a:p>
            <a:pPr lvl="1"/>
            <a:r>
              <a:rPr lang="en-US" dirty="0"/>
              <a:t>check if the “segments left” field is &gt; 0</a:t>
            </a:r>
          </a:p>
          <a:p>
            <a:pPr lvl="2"/>
            <a:r>
              <a:rPr lang="en-US" dirty="0"/>
              <a:t>decrease by one</a:t>
            </a:r>
          </a:p>
          <a:p>
            <a:pPr lvl="2"/>
            <a:r>
              <a:rPr lang="en-US" dirty="0"/>
              <a:t>copy the new active segment into the destination address field from the IPv6 header</a:t>
            </a:r>
          </a:p>
          <a:p>
            <a:pPr lvl="2"/>
            <a:r>
              <a:rPr lang="en-US" dirty="0"/>
              <a:t>the new active segment is the one towards R6</a:t>
            </a:r>
          </a:p>
          <a:p>
            <a:r>
              <a:rPr lang="en-US" dirty="0"/>
              <a:t>R7 forwards the frame based on the destination address. No SRv6 processing is done</a:t>
            </a:r>
          </a:p>
          <a:p>
            <a:r>
              <a:rPr lang="en-US" dirty="0"/>
              <a:t>R6 recognizes it’s own IP as destination address</a:t>
            </a:r>
          </a:p>
          <a:p>
            <a:pPr lvl="1"/>
            <a:r>
              <a:rPr lang="en-US" dirty="0"/>
              <a:t>as the “segments left” field is 0, R6 knows that the final destination has been reached for the SR-path</a:t>
            </a:r>
          </a:p>
          <a:p>
            <a:endParaRPr lang="en-US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FEF942C7-907A-1345-8402-368A8C6E7D63}"/>
              </a:ext>
            </a:extLst>
          </p:cNvPr>
          <p:cNvGrpSpPr/>
          <p:nvPr/>
        </p:nvGrpSpPr>
        <p:grpSpPr>
          <a:xfrm>
            <a:off x="9455331" y="2385187"/>
            <a:ext cx="2274534" cy="783767"/>
            <a:chOff x="6990240" y="2558859"/>
            <a:chExt cx="2274534" cy="783767"/>
          </a:xfrm>
        </p:grpSpPr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21FEF4FA-5725-3849-BD46-BFCA043963B4}"/>
                </a:ext>
              </a:extLst>
            </p:cNvPr>
            <p:cNvSpPr/>
            <p:nvPr/>
          </p:nvSpPr>
          <p:spPr>
            <a:xfrm>
              <a:off x="6990240" y="2558859"/>
              <a:ext cx="720000" cy="39188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IPv6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BDD2C9B6-CEBA-864E-AEF7-3935087979B1}"/>
                </a:ext>
              </a:extLst>
            </p:cNvPr>
            <p:cNvSpPr/>
            <p:nvPr/>
          </p:nvSpPr>
          <p:spPr>
            <a:xfrm>
              <a:off x="7710240" y="2558859"/>
              <a:ext cx="1554534" cy="391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SA = 1:: DA = </a:t>
              </a:r>
              <a:r>
                <a:rPr lang="en-US" sz="1200" b="1" dirty="0">
                  <a:solidFill>
                    <a:srgbClr val="FF0000"/>
                  </a:solidFill>
                </a:rPr>
                <a:t>6</a:t>
              </a:r>
              <a:r>
                <a:rPr lang="en-US" sz="1200" dirty="0">
                  <a:solidFill>
                    <a:schemeClr val="tx1"/>
                  </a:solidFill>
                </a:rPr>
                <a:t>::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90969F61-04CE-6848-A6BC-84C6EC4D58D1}"/>
                </a:ext>
              </a:extLst>
            </p:cNvPr>
            <p:cNvSpPr/>
            <p:nvPr/>
          </p:nvSpPr>
          <p:spPr>
            <a:xfrm>
              <a:off x="6990240" y="2950741"/>
              <a:ext cx="720000" cy="39188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SRv6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56187316-370F-9243-B757-D1377443946E}"/>
                </a:ext>
              </a:extLst>
            </p:cNvPr>
            <p:cNvSpPr/>
            <p:nvPr/>
          </p:nvSpPr>
          <p:spPr>
            <a:xfrm>
              <a:off x="7710240" y="2950740"/>
              <a:ext cx="1554534" cy="391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SL = </a:t>
              </a:r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  <a:r>
                <a:rPr lang="en-US" sz="1200" dirty="0">
                  <a:solidFill>
                    <a:schemeClr val="tx1"/>
                  </a:solidFill>
                </a:rPr>
                <a:t> [6::, 5::, 3::]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Pfeil nach rechts 62">
            <a:extLst>
              <a:ext uri="{FF2B5EF4-FFF2-40B4-BE49-F238E27FC236}">
                <a16:creationId xmlns:a16="http://schemas.microsoft.com/office/drawing/2014/main" id="{2288AFC4-B8B4-D74D-A704-7837EB7EA687}"/>
              </a:ext>
            </a:extLst>
          </p:cNvPr>
          <p:cNvSpPr/>
          <p:nvPr/>
        </p:nvSpPr>
        <p:spPr>
          <a:xfrm rot="5400000">
            <a:off x="10270120" y="3628583"/>
            <a:ext cx="830853" cy="1390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Pfeil nach rechts 51">
            <a:extLst>
              <a:ext uri="{FF2B5EF4-FFF2-40B4-BE49-F238E27FC236}">
                <a16:creationId xmlns:a16="http://schemas.microsoft.com/office/drawing/2014/main" id="{12EA279D-0D68-4E4C-BF36-73A102F8DCC7}"/>
              </a:ext>
            </a:extLst>
          </p:cNvPr>
          <p:cNvSpPr/>
          <p:nvPr/>
        </p:nvSpPr>
        <p:spPr>
          <a:xfrm rot="5400000">
            <a:off x="10879527" y="3791649"/>
            <a:ext cx="1281257" cy="19022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B3CBD00F-5660-444F-81FD-49211E5A7FC0}"/>
              </a:ext>
            </a:extLst>
          </p:cNvPr>
          <p:cNvGrpSpPr/>
          <p:nvPr/>
        </p:nvGrpSpPr>
        <p:grpSpPr>
          <a:xfrm>
            <a:off x="6613920" y="3544260"/>
            <a:ext cx="5408059" cy="2149247"/>
            <a:chOff x="175956" y="4282925"/>
            <a:chExt cx="5408059" cy="2149247"/>
          </a:xfrm>
        </p:grpSpPr>
        <p:cxnSp>
          <p:nvCxnSpPr>
            <p:cNvPr id="59" name="Gerade Verbindung 58">
              <a:extLst>
                <a:ext uri="{FF2B5EF4-FFF2-40B4-BE49-F238E27FC236}">
                  <a16:creationId xmlns:a16="http://schemas.microsoft.com/office/drawing/2014/main" id="{C6A6E9B3-C099-3D40-A652-CD09871534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6961" y="4985164"/>
              <a:ext cx="982178" cy="16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59">
              <a:extLst>
                <a:ext uri="{FF2B5EF4-FFF2-40B4-BE49-F238E27FC236}">
                  <a16:creationId xmlns:a16="http://schemas.microsoft.com/office/drawing/2014/main" id="{F3DBE4A7-104D-EC4A-B5B5-E683A99D97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98078" y="5002713"/>
              <a:ext cx="555714" cy="6666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>
              <a:extLst>
                <a:ext uri="{FF2B5EF4-FFF2-40B4-BE49-F238E27FC236}">
                  <a16:creationId xmlns:a16="http://schemas.microsoft.com/office/drawing/2014/main" id="{0DB72467-E9E8-2147-9487-083AB33FC2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5386" y="5030308"/>
              <a:ext cx="784622" cy="7017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>
              <a:extLst>
                <a:ext uri="{FF2B5EF4-FFF2-40B4-BE49-F238E27FC236}">
                  <a16:creationId xmlns:a16="http://schemas.microsoft.com/office/drawing/2014/main" id="{84F05D06-FF7E-D947-8EF8-1D69F73777B9}"/>
                </a:ext>
              </a:extLst>
            </p:cNvPr>
            <p:cNvCxnSpPr/>
            <p:nvPr/>
          </p:nvCxnSpPr>
          <p:spPr>
            <a:xfrm flipH="1">
              <a:off x="595899" y="5669319"/>
              <a:ext cx="46578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Grafik 63" descr="Router.png">
              <a:extLst>
                <a:ext uri="{FF2B5EF4-FFF2-40B4-BE49-F238E27FC236}">
                  <a16:creationId xmlns:a16="http://schemas.microsoft.com/office/drawing/2014/main" id="{FA060130-2B6B-054F-826B-476F01FA8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539" y="5491500"/>
              <a:ext cx="536841" cy="455336"/>
            </a:xfrm>
            <a:prstGeom prst="rect">
              <a:avLst/>
            </a:prstGeom>
          </p:spPr>
        </p:pic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A077ECF1-CCCF-6C43-977E-7678FF3BFB85}"/>
                </a:ext>
              </a:extLst>
            </p:cNvPr>
            <p:cNvSpPr txBox="1"/>
            <p:nvPr/>
          </p:nvSpPr>
          <p:spPr>
            <a:xfrm>
              <a:off x="175956" y="5883873"/>
              <a:ext cx="655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</a:t>
              </a:r>
              <a:endParaRPr lang="en-US" dirty="0"/>
            </a:p>
            <a:p>
              <a:pPr algn="ctr"/>
              <a:r>
                <a:rPr lang="en-US" sz="1200" dirty="0"/>
                <a:t>SID 1::</a:t>
              </a:r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EA21D888-8561-D94F-A84D-E8A1516C4A3C}"/>
                </a:ext>
              </a:extLst>
            </p:cNvPr>
            <p:cNvSpPr txBox="1"/>
            <p:nvPr/>
          </p:nvSpPr>
          <p:spPr>
            <a:xfrm>
              <a:off x="1316014" y="5887160"/>
              <a:ext cx="865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R2</a:t>
              </a:r>
              <a:endParaRPr lang="en-US" dirty="0"/>
            </a:p>
            <a:p>
              <a:pPr algn="ctr"/>
              <a:r>
                <a:rPr lang="en-US" sz="1200" dirty="0"/>
                <a:t>non-SRv6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FF6BC29C-E53F-9E44-A400-954276E7A623}"/>
                </a:ext>
              </a:extLst>
            </p:cNvPr>
            <p:cNvSpPr txBox="1"/>
            <p:nvPr/>
          </p:nvSpPr>
          <p:spPr>
            <a:xfrm>
              <a:off x="2692970" y="5883873"/>
              <a:ext cx="655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R3</a:t>
              </a:r>
              <a:endParaRPr lang="en-US" dirty="0"/>
            </a:p>
            <a:p>
              <a:pPr algn="ctr"/>
              <a:r>
                <a:rPr lang="en-US" sz="1200" dirty="0"/>
                <a:t>SID 3::</a:t>
              </a:r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27FEC5E4-F347-F044-A3C8-B43E942EFEA5}"/>
                </a:ext>
              </a:extLst>
            </p:cNvPr>
            <p:cNvSpPr txBox="1"/>
            <p:nvPr/>
          </p:nvSpPr>
          <p:spPr>
            <a:xfrm>
              <a:off x="3871298" y="5908952"/>
              <a:ext cx="655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R4</a:t>
              </a:r>
              <a:endParaRPr lang="en-US" dirty="0"/>
            </a:p>
            <a:p>
              <a:pPr algn="ctr"/>
              <a:r>
                <a:rPr lang="en-US" sz="1200" dirty="0"/>
                <a:t>SID 4::</a:t>
              </a:r>
            </a:p>
          </p:txBody>
        </p:sp>
        <p:pic>
          <p:nvPicPr>
            <p:cNvPr id="69" name="Grafik 68" descr="Router.png">
              <a:extLst>
                <a:ext uri="{FF2B5EF4-FFF2-40B4-BE49-F238E27FC236}">
                  <a16:creationId xmlns:a16="http://schemas.microsoft.com/office/drawing/2014/main" id="{29C83BD3-006B-6545-AFAF-9C7115419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2749" y="5491500"/>
              <a:ext cx="536841" cy="455336"/>
            </a:xfrm>
            <a:prstGeom prst="rect">
              <a:avLst/>
            </a:prstGeom>
          </p:spPr>
        </p:pic>
        <p:pic>
          <p:nvPicPr>
            <p:cNvPr id="70" name="Grafik 69" descr="Router.png">
              <a:extLst>
                <a:ext uri="{FF2B5EF4-FFF2-40B4-BE49-F238E27FC236}">
                  <a16:creationId xmlns:a16="http://schemas.microsoft.com/office/drawing/2014/main" id="{3330E627-F998-6549-9E8E-C8DDBF7AD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47959" y="5491500"/>
              <a:ext cx="536841" cy="455336"/>
            </a:xfrm>
            <a:prstGeom prst="rect">
              <a:avLst/>
            </a:prstGeom>
          </p:spPr>
        </p:pic>
        <p:pic>
          <p:nvPicPr>
            <p:cNvPr id="71" name="Grafik 70" descr="Router.png">
              <a:extLst>
                <a:ext uri="{FF2B5EF4-FFF2-40B4-BE49-F238E27FC236}">
                  <a16:creationId xmlns:a16="http://schemas.microsoft.com/office/drawing/2014/main" id="{D1D582CF-6047-734A-8081-9AFB536D4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9066" y="4775045"/>
              <a:ext cx="536841" cy="455336"/>
            </a:xfrm>
            <a:prstGeom prst="rect">
              <a:avLst/>
            </a:prstGeom>
          </p:spPr>
        </p:pic>
        <p:pic>
          <p:nvPicPr>
            <p:cNvPr id="72" name="Grafik 71" descr="Router.png">
              <a:extLst>
                <a:ext uri="{FF2B5EF4-FFF2-40B4-BE49-F238E27FC236}">
                  <a16:creationId xmlns:a16="http://schemas.microsoft.com/office/drawing/2014/main" id="{6C1C43F7-D0D2-774F-9ACF-FC8312D61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0736" y="5492379"/>
              <a:ext cx="536841" cy="455336"/>
            </a:xfrm>
            <a:prstGeom prst="rect">
              <a:avLst/>
            </a:prstGeom>
          </p:spPr>
        </p:pic>
        <p:pic>
          <p:nvPicPr>
            <p:cNvPr id="73" name="Grafik 72" descr="Router.png">
              <a:extLst>
                <a:ext uri="{FF2B5EF4-FFF2-40B4-BE49-F238E27FC236}">
                  <a16:creationId xmlns:a16="http://schemas.microsoft.com/office/drawing/2014/main" id="{B23144DD-C178-6C4F-BB1A-3AD0A2F74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5372" y="5491500"/>
              <a:ext cx="536841" cy="455336"/>
            </a:xfrm>
            <a:prstGeom prst="rect">
              <a:avLst/>
            </a:prstGeom>
          </p:spPr>
        </p:pic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109DF7B5-F796-D24B-9734-3DC9D8C9240C}"/>
                </a:ext>
              </a:extLst>
            </p:cNvPr>
            <p:cNvSpPr txBox="1"/>
            <p:nvPr/>
          </p:nvSpPr>
          <p:spPr>
            <a:xfrm>
              <a:off x="4928066" y="5908952"/>
              <a:ext cx="655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R6</a:t>
              </a:r>
              <a:endParaRPr lang="en-US" dirty="0"/>
            </a:p>
            <a:p>
              <a:pPr algn="ctr"/>
              <a:r>
                <a:rPr lang="en-US" sz="1200" dirty="0"/>
                <a:t>SID 6::</a:t>
              </a: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C7BB392D-0544-F144-B0D2-F11CA03C0907}"/>
                </a:ext>
              </a:extLst>
            </p:cNvPr>
            <p:cNvSpPr txBox="1"/>
            <p:nvPr/>
          </p:nvSpPr>
          <p:spPr>
            <a:xfrm>
              <a:off x="3497697" y="4282925"/>
              <a:ext cx="655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R5</a:t>
              </a:r>
              <a:endParaRPr lang="en-US" dirty="0"/>
            </a:p>
            <a:p>
              <a:pPr algn="ctr"/>
              <a:r>
                <a:rPr lang="en-US" sz="1200" dirty="0"/>
                <a:t>SID 5::</a:t>
              </a:r>
            </a:p>
          </p:txBody>
        </p:sp>
        <p:pic>
          <p:nvPicPr>
            <p:cNvPr id="76" name="Grafik 75" descr="Router.png">
              <a:extLst>
                <a:ext uri="{FF2B5EF4-FFF2-40B4-BE49-F238E27FC236}">
                  <a16:creationId xmlns:a16="http://schemas.microsoft.com/office/drawing/2014/main" id="{51CE5201-A1C2-A043-819F-5BB1CE12A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95942" y="4775045"/>
              <a:ext cx="536841" cy="455336"/>
            </a:xfrm>
            <a:prstGeom prst="rect">
              <a:avLst/>
            </a:prstGeom>
          </p:spPr>
        </p:pic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2B1D0E32-4AC1-0644-8538-17F3DF4B0483}"/>
                </a:ext>
              </a:extLst>
            </p:cNvPr>
            <p:cNvSpPr txBox="1"/>
            <p:nvPr/>
          </p:nvSpPr>
          <p:spPr>
            <a:xfrm>
              <a:off x="4387984" y="4282925"/>
              <a:ext cx="6559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R7</a:t>
              </a:r>
              <a:endParaRPr lang="en-US" dirty="0"/>
            </a:p>
            <a:p>
              <a:pPr algn="ctr"/>
              <a:r>
                <a:rPr lang="en-US" sz="1200" dirty="0"/>
                <a:t>SID 7::</a:t>
              </a:r>
            </a:p>
          </p:txBody>
        </p:sp>
      </p:grpSp>
      <p:sp>
        <p:nvSpPr>
          <p:cNvPr id="80" name="Abgerundetes Rechteck 79">
            <a:extLst>
              <a:ext uri="{FF2B5EF4-FFF2-40B4-BE49-F238E27FC236}">
                <a16:creationId xmlns:a16="http://schemas.microsoft.com/office/drawing/2014/main" id="{416556A6-097D-E44F-9962-B0518CE36C56}"/>
              </a:ext>
            </a:extLst>
          </p:cNvPr>
          <p:cNvSpPr/>
          <p:nvPr/>
        </p:nvSpPr>
        <p:spPr>
          <a:xfrm>
            <a:off x="6733680" y="2192771"/>
            <a:ext cx="2510420" cy="120193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A623AB64-13F4-D048-B467-DA6C5A22E985}"/>
              </a:ext>
            </a:extLst>
          </p:cNvPr>
          <p:cNvGrpSpPr/>
          <p:nvPr/>
        </p:nvGrpSpPr>
        <p:grpSpPr>
          <a:xfrm>
            <a:off x="6828197" y="2394826"/>
            <a:ext cx="2274534" cy="783767"/>
            <a:chOff x="6990240" y="2558859"/>
            <a:chExt cx="2274534" cy="783767"/>
          </a:xfrm>
        </p:grpSpPr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FF3ED427-AB4B-2F47-B741-DC73BC19382F}"/>
                </a:ext>
              </a:extLst>
            </p:cNvPr>
            <p:cNvSpPr/>
            <p:nvPr/>
          </p:nvSpPr>
          <p:spPr>
            <a:xfrm>
              <a:off x="6990240" y="2558859"/>
              <a:ext cx="720000" cy="39188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IPv6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5518C16A-79F4-354B-AAD8-AD7F7E655AA9}"/>
                </a:ext>
              </a:extLst>
            </p:cNvPr>
            <p:cNvSpPr/>
            <p:nvPr/>
          </p:nvSpPr>
          <p:spPr>
            <a:xfrm>
              <a:off x="7710240" y="2558859"/>
              <a:ext cx="1554534" cy="391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SA = 1:: DA = </a:t>
              </a:r>
              <a:r>
                <a:rPr lang="en-US" sz="1200" b="1" dirty="0">
                  <a:solidFill>
                    <a:srgbClr val="FF0000"/>
                  </a:solidFill>
                </a:rPr>
                <a:t>5</a:t>
              </a:r>
              <a:r>
                <a:rPr lang="en-US" sz="1200" dirty="0">
                  <a:solidFill>
                    <a:schemeClr val="tx1"/>
                  </a:solidFill>
                </a:rPr>
                <a:t>::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F4CB6AB1-7380-334C-B3FA-5551E1984332}"/>
                </a:ext>
              </a:extLst>
            </p:cNvPr>
            <p:cNvSpPr/>
            <p:nvPr/>
          </p:nvSpPr>
          <p:spPr>
            <a:xfrm>
              <a:off x="6990240" y="2950741"/>
              <a:ext cx="720000" cy="39188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SRv6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5FA5B578-11A2-8F4D-A2E4-5FC1DF739E77}"/>
                </a:ext>
              </a:extLst>
            </p:cNvPr>
            <p:cNvSpPr/>
            <p:nvPr/>
          </p:nvSpPr>
          <p:spPr>
            <a:xfrm>
              <a:off x="7710240" y="2950740"/>
              <a:ext cx="1554534" cy="391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SL = </a:t>
              </a:r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r>
                <a:rPr lang="en-US" sz="1200" dirty="0">
                  <a:solidFill>
                    <a:schemeClr val="tx1"/>
                  </a:solidFill>
                </a:rPr>
                <a:t> [6::, 5::, 3::]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Pfeil nach rechts 85">
            <a:extLst>
              <a:ext uri="{FF2B5EF4-FFF2-40B4-BE49-F238E27FC236}">
                <a16:creationId xmlns:a16="http://schemas.microsoft.com/office/drawing/2014/main" id="{2F3D71C7-9FEE-9A4B-A857-9E50407F5BB5}"/>
              </a:ext>
            </a:extLst>
          </p:cNvPr>
          <p:cNvSpPr/>
          <p:nvPr/>
        </p:nvSpPr>
        <p:spPr>
          <a:xfrm rot="3173945">
            <a:off x="8712630" y="3865543"/>
            <a:ext cx="1438895" cy="1398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6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86C88-4F21-6E4E-9375-E1B27F5D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SIDs in detail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54A733B-1ECC-164D-A6D8-491A033CB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 SRv6 SID is consisting of a locator part and a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locator part uniquely identifies a node within a SRv6 network, while the function identifies a specific service on that node</a:t>
            </a:r>
          </a:p>
          <a:p>
            <a:r>
              <a:rPr lang="en-US" dirty="0"/>
              <a:t>The operator is free to choose the length of the locator. Whatever bits are left used going to identify the function</a:t>
            </a:r>
          </a:p>
          <a:p>
            <a:r>
              <a:rPr lang="en-US" dirty="0"/>
              <a:t>From draft-ietf-lsr-isis-srv6-extensions:</a:t>
            </a:r>
          </a:p>
          <a:p>
            <a:pPr lvl="2"/>
            <a:r>
              <a:rPr lang="en-US" dirty="0"/>
              <a:t>Locators associated with Flexible Algorithms SHOULD NOT be advertised in Prefix Reachability TLVs (236 or 237)</a:t>
            </a:r>
          </a:p>
          <a:p>
            <a:pPr lvl="2"/>
            <a:r>
              <a:rPr lang="en-US" dirty="0"/>
              <a:t>Locators associated with algorithm 0 (for all supported topologies) SHOULD be advertised in a Prefix Reachability TLV (236 or 237) so that legacy routers (i.e., routers which do NOT support SRv6) will install a forwarding entry for algorithm 0 SRv6 traffic</a:t>
            </a:r>
          </a:p>
          <a:p>
            <a:pPr lvl="2"/>
            <a:r>
              <a:rPr lang="en-US" dirty="0"/>
              <a:t>SRv6 SIDs are not directly routable and MUST NOT be installed in the forwarding plane. Reachability to SRv6 SIDs depends upon the existence of a covering locator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7CC99F7-4B78-A14C-B909-90EFE409CA3D}"/>
              </a:ext>
            </a:extLst>
          </p:cNvPr>
          <p:cNvGrpSpPr/>
          <p:nvPr/>
        </p:nvGrpSpPr>
        <p:grpSpPr>
          <a:xfrm>
            <a:off x="3656306" y="1957201"/>
            <a:ext cx="4963388" cy="528638"/>
            <a:chOff x="3466237" y="2185987"/>
            <a:chExt cx="4963388" cy="528638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C91382AF-C376-3340-AD70-01B66536C8D8}"/>
                </a:ext>
              </a:extLst>
            </p:cNvPr>
            <p:cNvSpPr/>
            <p:nvPr/>
          </p:nvSpPr>
          <p:spPr>
            <a:xfrm>
              <a:off x="3466237" y="2185987"/>
              <a:ext cx="3434625" cy="5286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2001:db8:3333:4444:5555:6666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6E36B2ED-0B69-9D44-AC7E-3C7E04862417}"/>
                </a:ext>
              </a:extLst>
            </p:cNvPr>
            <p:cNvSpPr/>
            <p:nvPr/>
          </p:nvSpPr>
          <p:spPr>
            <a:xfrm>
              <a:off x="7080970" y="2185987"/>
              <a:ext cx="1348655" cy="52863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7777:8888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7CEE91A4-7ED2-644E-9B19-199FB849D072}"/>
                </a:ext>
              </a:extLst>
            </p:cNvPr>
            <p:cNvSpPr/>
            <p:nvPr/>
          </p:nvSpPr>
          <p:spPr>
            <a:xfrm>
              <a:off x="6843710" y="2185987"/>
              <a:ext cx="281850" cy="528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:</a:t>
              </a:r>
            </a:p>
          </p:txBody>
        </p: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EAC7F1DC-AC71-D64F-9C5A-5BDC85A300CB}"/>
              </a:ext>
            </a:extLst>
          </p:cNvPr>
          <p:cNvSpPr txBox="1"/>
          <p:nvPr/>
        </p:nvSpPr>
        <p:spPr>
          <a:xfrm>
            <a:off x="4896564" y="248583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Locator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CE01EAA-8758-BA44-8470-1BBB541F71E9}"/>
              </a:ext>
            </a:extLst>
          </p:cNvPr>
          <p:cNvSpPr txBox="1"/>
          <p:nvPr/>
        </p:nvSpPr>
        <p:spPr>
          <a:xfrm>
            <a:off x="7410604" y="248583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68549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39428E-4096-354A-850C-A48E91EA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SRv6 – watch the overhead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332D65-AC82-EB4A-9A15-E77F9D0AE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Using 128 bit SIDs creates more overhead as with MPLS </a:t>
            </a:r>
          </a:p>
          <a:p>
            <a:pPr lvl="1"/>
            <a:r>
              <a:rPr lang="en-US" dirty="0"/>
              <a:t>Number of required SIDs depend on the actual application. Here some examples with some explicit hops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with 3 SRv6 SIDs our original packet of 576 Bytes grows to 672 Bytes (17% increase) =&gt; 14% total overhead</a:t>
            </a:r>
          </a:p>
          <a:p>
            <a:pPr lvl="1"/>
            <a:r>
              <a:rPr lang="en-US" dirty="0"/>
              <a:t>with 8 SRv6 SIDs our original packet of 576 Bytes grows to 744 Bytes (29% increase) =&gt; 23% total overhead</a:t>
            </a:r>
          </a:p>
          <a:p>
            <a:pPr lvl="2"/>
            <a:r>
              <a:rPr lang="en-US" dirty="0"/>
              <a:t>note that SRv6 could use fewer SIDs to achieve the same result as it can combine transport and function in one SID</a:t>
            </a:r>
          </a:p>
          <a:p>
            <a:r>
              <a:rPr lang="en-US" dirty="0"/>
              <a:t>Same calculation with MPLS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with 3 MPLS labels our original packet of 576 Bytes grows to 588 Bytes (2% increase) =&gt; 2% total overhead</a:t>
            </a:r>
          </a:p>
          <a:p>
            <a:pPr lvl="1"/>
            <a:r>
              <a:rPr lang="en-US" dirty="0"/>
              <a:t>with 8 MPLS labels our original packet of 576 Bytes grows to 608 Bytes (6% increase) =&gt; 5% total overhead</a:t>
            </a:r>
          </a:p>
          <a:p>
            <a:pPr lvl="1"/>
            <a:endParaRPr lang="en-US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E6BEFA5B-89FD-D543-80EF-360B67F70ECE}"/>
              </a:ext>
            </a:extLst>
          </p:cNvPr>
          <p:cNvGrpSpPr/>
          <p:nvPr/>
        </p:nvGrpSpPr>
        <p:grpSpPr>
          <a:xfrm>
            <a:off x="1080654" y="2293501"/>
            <a:ext cx="9268691" cy="1000346"/>
            <a:chOff x="1080654" y="2804498"/>
            <a:chExt cx="9268691" cy="1000346"/>
          </a:xfrm>
        </p:grpSpPr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95382644-1765-F346-ADDB-0B8ADA54DC2B}"/>
                </a:ext>
              </a:extLst>
            </p:cNvPr>
            <p:cNvCxnSpPr/>
            <p:nvPr/>
          </p:nvCxnSpPr>
          <p:spPr>
            <a:xfrm>
              <a:off x="1080654" y="3071091"/>
              <a:ext cx="92686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Grafik 3" descr="Router.png">
              <a:extLst>
                <a:ext uri="{FF2B5EF4-FFF2-40B4-BE49-F238E27FC236}">
                  <a16:creationId xmlns:a16="http://schemas.microsoft.com/office/drawing/2014/main" id="{A30C75E5-9F21-324F-AB7B-55F10D2EC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4888" y="2804498"/>
              <a:ext cx="791976" cy="671735"/>
            </a:xfrm>
            <a:prstGeom prst="rect">
              <a:avLst/>
            </a:prstGeom>
          </p:spPr>
        </p:pic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994F64D-11E0-1E42-A71E-C60131065A99}"/>
                </a:ext>
              </a:extLst>
            </p:cNvPr>
            <p:cNvSpPr/>
            <p:nvPr/>
          </p:nvSpPr>
          <p:spPr>
            <a:xfrm>
              <a:off x="1928924" y="3169751"/>
              <a:ext cx="1308847" cy="3358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IPv6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D1CEFC13-0CA6-B444-9DD4-EC814A02C9D6}"/>
                </a:ext>
              </a:extLst>
            </p:cNvPr>
            <p:cNvSpPr/>
            <p:nvPr/>
          </p:nvSpPr>
          <p:spPr>
            <a:xfrm>
              <a:off x="8856000" y="3169751"/>
              <a:ext cx="1308847" cy="3358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IPv6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81AA4DF7-9A83-2E40-9D69-584F942C7B27}"/>
                </a:ext>
              </a:extLst>
            </p:cNvPr>
            <p:cNvSpPr/>
            <p:nvPr/>
          </p:nvSpPr>
          <p:spPr>
            <a:xfrm>
              <a:off x="6304834" y="3169751"/>
              <a:ext cx="1308847" cy="3358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IPv6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A15F515E-0833-FD4E-BA38-ACF29DA7670B}"/>
                </a:ext>
              </a:extLst>
            </p:cNvPr>
            <p:cNvSpPr/>
            <p:nvPr/>
          </p:nvSpPr>
          <p:spPr>
            <a:xfrm>
              <a:off x="7613681" y="3169751"/>
              <a:ext cx="1308847" cy="335868"/>
            </a:xfrm>
            <a:prstGeom prst="rect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SRv6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E0DFCCF6-FED7-1E48-860F-2F49BA8EB6F2}"/>
                </a:ext>
              </a:extLst>
            </p:cNvPr>
            <p:cNvSpPr txBox="1"/>
            <p:nvPr/>
          </p:nvSpPr>
          <p:spPr>
            <a:xfrm>
              <a:off x="2341934" y="3492688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576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36957C58-15DA-B449-8732-1828D5219006}"/>
                </a:ext>
              </a:extLst>
            </p:cNvPr>
            <p:cNvSpPr txBox="1"/>
            <p:nvPr/>
          </p:nvSpPr>
          <p:spPr>
            <a:xfrm>
              <a:off x="9302275" y="3497067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576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BD3CB79A-B07A-C941-865C-37F57CF505CF}"/>
                </a:ext>
              </a:extLst>
            </p:cNvPr>
            <p:cNvSpPr txBox="1"/>
            <p:nvPr/>
          </p:nvSpPr>
          <p:spPr>
            <a:xfrm>
              <a:off x="6754250" y="3487532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40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B4970FF4-FDEF-B64C-B47C-AF4D0E876A21}"/>
                </a:ext>
              </a:extLst>
            </p:cNvPr>
            <p:cNvSpPr txBox="1"/>
            <p:nvPr/>
          </p:nvSpPr>
          <p:spPr>
            <a:xfrm>
              <a:off x="7790957" y="3487945"/>
              <a:ext cx="9861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 + N * 16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65FAD364-0A60-E54A-ADB1-471A9E9E7FF7}"/>
              </a:ext>
            </a:extLst>
          </p:cNvPr>
          <p:cNvGrpSpPr/>
          <p:nvPr/>
        </p:nvGrpSpPr>
        <p:grpSpPr>
          <a:xfrm>
            <a:off x="1080654" y="4707159"/>
            <a:ext cx="9268691" cy="1011697"/>
            <a:chOff x="1080654" y="4811477"/>
            <a:chExt cx="9268691" cy="1011697"/>
          </a:xfrm>
        </p:grpSpPr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75CDFE03-BD0A-8340-9359-76ACB90895E9}"/>
                </a:ext>
              </a:extLst>
            </p:cNvPr>
            <p:cNvCxnSpPr/>
            <p:nvPr/>
          </p:nvCxnSpPr>
          <p:spPr>
            <a:xfrm>
              <a:off x="1080654" y="5078070"/>
              <a:ext cx="92686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Grafik 21" descr="Router.png">
              <a:extLst>
                <a:ext uri="{FF2B5EF4-FFF2-40B4-BE49-F238E27FC236}">
                  <a16:creationId xmlns:a16="http://schemas.microsoft.com/office/drawing/2014/main" id="{F2EA4E55-FED0-804A-BC9E-9A94D274E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4888" y="4811477"/>
              <a:ext cx="791976" cy="671735"/>
            </a:xfrm>
            <a:prstGeom prst="rect">
              <a:avLst/>
            </a:prstGeom>
          </p:spPr>
        </p:pic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5DA29DE9-5EC1-A44F-AF4A-905309C71860}"/>
                </a:ext>
              </a:extLst>
            </p:cNvPr>
            <p:cNvSpPr/>
            <p:nvPr/>
          </p:nvSpPr>
          <p:spPr>
            <a:xfrm>
              <a:off x="1928924" y="5176730"/>
              <a:ext cx="1308847" cy="3358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IPv6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E8942F45-B406-1E45-B29A-59BD349D825C}"/>
                </a:ext>
              </a:extLst>
            </p:cNvPr>
            <p:cNvSpPr/>
            <p:nvPr/>
          </p:nvSpPr>
          <p:spPr>
            <a:xfrm>
              <a:off x="8156750" y="5176730"/>
              <a:ext cx="1308847" cy="3358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IPv6</a:t>
              </a: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5B47EA18-54CB-B040-926B-7E40CD75DCA0}"/>
                </a:ext>
              </a:extLst>
            </p:cNvPr>
            <p:cNvSpPr/>
            <p:nvPr/>
          </p:nvSpPr>
          <p:spPr>
            <a:xfrm>
              <a:off x="6914431" y="5176730"/>
              <a:ext cx="1308847" cy="335868"/>
            </a:xfrm>
            <a:prstGeom prst="rect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MPLS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2E3B16A9-27FD-9645-98BE-798AEC4A125E}"/>
                </a:ext>
              </a:extLst>
            </p:cNvPr>
            <p:cNvSpPr txBox="1"/>
            <p:nvPr/>
          </p:nvSpPr>
          <p:spPr>
            <a:xfrm>
              <a:off x="2335012" y="5483212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576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9C4624BD-9C4A-FD40-BE52-8AF2047B0C95}"/>
                </a:ext>
              </a:extLst>
            </p:cNvPr>
            <p:cNvSpPr txBox="1"/>
            <p:nvPr/>
          </p:nvSpPr>
          <p:spPr>
            <a:xfrm>
              <a:off x="8597241" y="5515397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576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1E06EAAC-2C37-2D43-A86F-F15C6212237A}"/>
                </a:ext>
              </a:extLst>
            </p:cNvPr>
            <p:cNvSpPr txBox="1"/>
            <p:nvPr/>
          </p:nvSpPr>
          <p:spPr>
            <a:xfrm>
              <a:off x="7258912" y="5512705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 *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436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799720-8E6C-9742-89A8-6E41C8B4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 to reduce overhead with SRv6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77AE8A6-3989-0F4A-B7B7-E702F472581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Compressed Routing Header - draft-bonica-6man-comp-rtg-hdr</a:t>
            </a:r>
          </a:p>
          <a:p>
            <a:pPr lvl="1"/>
            <a:r>
              <a:rPr lang="en-US" dirty="0"/>
              <a:t>uses 16 or 32 bit SIDs (CRH-16, CRH-32) and shortened header</a:t>
            </a:r>
          </a:p>
          <a:p>
            <a:pPr lvl="1"/>
            <a:r>
              <a:rPr lang="en-US" dirty="0"/>
              <a:t>sometimes referred to as SRv6+</a:t>
            </a:r>
          </a:p>
          <a:p>
            <a:pPr lvl="1"/>
            <a:r>
              <a:rPr lang="en-US" dirty="0"/>
              <a:t>CRH must end on 64-bit boundary</a:t>
            </a:r>
          </a:p>
          <a:p>
            <a:r>
              <a:rPr lang="en-US" dirty="0" err="1"/>
              <a:t>SRoUDP</a:t>
            </a:r>
            <a:r>
              <a:rPr lang="en-US" dirty="0"/>
              <a:t> - draft-ietf-mpls-sr-over-ip-03</a:t>
            </a:r>
          </a:p>
          <a:p>
            <a:pPr lvl="1"/>
            <a:r>
              <a:rPr lang="en-US" dirty="0"/>
              <a:t>encapsulates into IPv4 or IPv6 packets with UDP header (calculation on the right uses IPv6)</a:t>
            </a:r>
          </a:p>
          <a:p>
            <a:pPr lvl="1"/>
            <a:r>
              <a:rPr lang="en-US" dirty="0"/>
              <a:t>32 bits SIDs after UDP header</a:t>
            </a:r>
          </a:p>
          <a:p>
            <a:pPr lvl="1"/>
            <a:endParaRPr lang="en-US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26E8816-F30A-1742-9B18-F855145A6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295817"/>
              </p:ext>
            </p:extLst>
          </p:nvPr>
        </p:nvGraphicFramePr>
        <p:xfrm>
          <a:off x="4688541" y="4066759"/>
          <a:ext cx="7381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165">
                  <a:extLst>
                    <a:ext uri="{9D8B030D-6E8A-4147-A177-3AD203B41FA5}">
                      <a16:colId xmlns:a16="http://schemas.microsoft.com/office/drawing/2014/main" val="1509147581"/>
                    </a:ext>
                  </a:extLst>
                </a:gridCol>
                <a:gridCol w="2770094">
                  <a:extLst>
                    <a:ext uri="{9D8B030D-6E8A-4147-A177-3AD203B41FA5}">
                      <a16:colId xmlns:a16="http://schemas.microsoft.com/office/drawing/2014/main" val="2847729866"/>
                    </a:ext>
                  </a:extLst>
                </a:gridCol>
                <a:gridCol w="2621542">
                  <a:extLst>
                    <a:ext uri="{9D8B030D-6E8A-4147-A177-3AD203B41FA5}">
                      <a16:colId xmlns:a16="http://schemas.microsoft.com/office/drawing/2014/main" val="3565686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Packet size w/ 3 SIDs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Packet size w/ 8 SIDs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98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MPLS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588 (+2%, total 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608 (+6%, total 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3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CRH-16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632 (+10%, total 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640 (+11%, total 10%)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48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CRH-32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632 (+10%, total 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656 (+14%, total 12%)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98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SRoUDP</a:t>
                      </a:r>
                      <a:r>
                        <a:rPr lang="en-US" dirty="0"/>
                        <a:t> (IPv6)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636 (+10%, total 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656 (+14%, total 12%)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443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SRv6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672 (+17%, total 14%)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744 (+29%, total 23%)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546987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6F93E70D-3CF2-B341-A149-2F2255CA8E3C}"/>
              </a:ext>
            </a:extLst>
          </p:cNvPr>
          <p:cNvSpPr txBox="1"/>
          <p:nvPr/>
        </p:nvSpPr>
        <p:spPr>
          <a:xfrm>
            <a:off x="5393930" y="1360977"/>
            <a:ext cx="5907742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0                   1                   2                   3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0 1 2 3 4 5 6 7 8 9 0 1 2 3 4 5 6 7 8 9 0 1 2 3 4 5 6 7 8 9 0 1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+-+-+-+-+-+-+-+-+-+-+-+-+-+-+-+-+-+-+-+-+-+-+-+-+-+-+-+-+-+-+-+-+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|  Next Header  |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Ext Len  | Routing Type  | Segments Left |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+-+-+-+-+-+-+-+-+-+-+-+-+-+-+-+-+-+-+-+-+-+-+-+-+-+-+-+-+-+-+-+-+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+                             SID[0]                            +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+-+-+-+-+-+-+-+-+-+-+-+-+-+-+-+-+-+-+-+-+-+-+-+-+-+-+-+-+-+-+-+-+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+                             SID[1]                            +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+-+-+-+-+-+-+-+-+-+-+-+-+-+-+-+-+-+-+-+-+-+-+-+-+-+-+-+-+-+-+-+-+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                                                            //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+-+-+-+-+-+-+-+-+-+-+-+-+-+-+-+-+-+-+-+-+-+-+-+-+-+-+-+-+-+-+-+-+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+                             SID[n]                            +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+-+-+-+-+-+-+-+-+-+-+-+-+-+-+-+-+-+-+-+-+-+-+-+-+-+-+-+-+-+-+-+-+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		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		 CRH-32</a:t>
            </a:r>
          </a:p>
        </p:txBody>
      </p:sp>
    </p:spTree>
    <p:extLst>
      <p:ext uri="{BB962C8B-B14F-4D97-AF65-F5344CB8AC3E}">
        <p14:creationId xmlns:p14="http://schemas.microsoft.com/office/powerpoint/2010/main" val="374036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7720A-D555-CD41-912E-AFFE4DA75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27B8ED-62DA-224B-AFC6-755F5727C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is still a hot topic and there is a lot of development</a:t>
            </a:r>
          </a:p>
          <a:p>
            <a:endParaRPr lang="en-US" dirty="0"/>
          </a:p>
          <a:p>
            <a:r>
              <a:rPr lang="en-US" dirty="0" err="1"/>
              <a:t>FlexAlgo</a:t>
            </a:r>
            <a:r>
              <a:rPr lang="en-US" dirty="0"/>
              <a:t> implementations are available / about to be released from vendors</a:t>
            </a:r>
          </a:p>
          <a:p>
            <a:endParaRPr lang="en-US" dirty="0"/>
          </a:p>
          <a:p>
            <a:r>
              <a:rPr lang="en-US" dirty="0"/>
              <a:t>Watch out who wins the war of </a:t>
            </a:r>
            <a:r>
              <a:rPr lang="en-US" dirty="0" err="1"/>
              <a:t>dataplane</a:t>
            </a:r>
            <a:r>
              <a:rPr lang="en-US" dirty="0"/>
              <a:t> encapsulations</a:t>
            </a:r>
          </a:p>
        </p:txBody>
      </p:sp>
    </p:spTree>
    <p:extLst>
      <p:ext uri="{BB962C8B-B14F-4D97-AF65-F5344CB8AC3E}">
        <p14:creationId xmlns:p14="http://schemas.microsoft.com/office/powerpoint/2010/main" val="364081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674CBE7-E85C-CE49-A82A-14D3DA061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Introduction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6E0D240-F6C8-F44C-8130-349D81347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talks build upon</a:t>
            </a:r>
          </a:p>
          <a:p>
            <a:pPr lvl="1"/>
            <a:r>
              <a:rPr lang="en-US" dirty="0"/>
              <a:t>“Next-Generation Traffic Engineering with SPRING” by me @DENOG8</a:t>
            </a:r>
          </a:p>
          <a:p>
            <a:pPr lvl="2"/>
            <a:r>
              <a:rPr lang="en-US" dirty="0">
                <a:hlinkClick r:id="rId3"/>
              </a:rPr>
              <a:t>https://media.ccc.de/v/denog16-4008-next_generation_traffic_engineering_with_spring</a:t>
            </a:r>
            <a:endParaRPr lang="en-US" dirty="0"/>
          </a:p>
          <a:p>
            <a:pPr lvl="1"/>
            <a:r>
              <a:rPr lang="en-US" dirty="0"/>
              <a:t>“Traffic Engineering SR/SPRING Networks using open source tools” by Tobias Heister @DENOG10</a:t>
            </a:r>
          </a:p>
          <a:p>
            <a:pPr lvl="2"/>
            <a:r>
              <a:rPr lang="en-US" dirty="0">
                <a:hlinkClick r:id="rId4"/>
              </a:rPr>
              <a:t>https://media.ccc.de/v/denog10-9-traffic-engineering-sr-spring-networks-using-open-source-tools</a:t>
            </a:r>
            <a:endParaRPr lang="en-US" dirty="0"/>
          </a:p>
          <a:p>
            <a:pPr lvl="1"/>
            <a:r>
              <a:rPr lang="en-US" dirty="0"/>
              <a:t>the talk from </a:t>
            </a:r>
            <a:r>
              <a:rPr lang="en-US" dirty="0" err="1"/>
              <a:t>Leonir</a:t>
            </a:r>
            <a:r>
              <a:rPr lang="en-US" dirty="0"/>
              <a:t> that you saw a minute ago</a:t>
            </a:r>
          </a:p>
          <a:p>
            <a:r>
              <a:rPr lang="en-US" dirty="0"/>
              <a:t>Just in order to avoid confusion:</a:t>
            </a:r>
          </a:p>
          <a:p>
            <a:pPr lvl="1"/>
            <a:r>
              <a:rPr lang="en-US" dirty="0"/>
              <a:t>SPRING and Segment Routing are referring to the same concept</a:t>
            </a:r>
          </a:p>
          <a:p>
            <a:pPr lvl="2"/>
            <a:r>
              <a:rPr lang="en-US" dirty="0"/>
              <a:t>SPRING is the name of the IETF working group</a:t>
            </a:r>
          </a:p>
          <a:p>
            <a:pPr lvl="2"/>
            <a:r>
              <a:rPr lang="en-US" dirty="0"/>
              <a:t>Segment Routing is commonly used to describe the technology</a:t>
            </a:r>
          </a:p>
          <a:p>
            <a:r>
              <a:rPr lang="en-US" dirty="0"/>
              <a:t>We are going to take a look at two SPRING topics that currently have high attention</a:t>
            </a:r>
          </a:p>
          <a:p>
            <a:pPr lvl="1"/>
            <a:r>
              <a:rPr lang="en-US" dirty="0"/>
              <a:t>Flex-</a:t>
            </a:r>
            <a:r>
              <a:rPr lang="en-US" dirty="0" err="1"/>
              <a:t>Algo</a:t>
            </a:r>
            <a:endParaRPr lang="en-US" dirty="0"/>
          </a:p>
          <a:p>
            <a:pPr lvl="1"/>
            <a:r>
              <a:rPr lang="en-US" dirty="0"/>
              <a:t>War of </a:t>
            </a:r>
            <a:r>
              <a:rPr lang="en-US" dirty="0" err="1"/>
              <a:t>dataplane</a:t>
            </a:r>
            <a:r>
              <a:rPr lang="en-US" dirty="0"/>
              <a:t> encapsulations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 Routing with MPLS </a:t>
            </a:r>
            <a:r>
              <a:rPr lang="en-US" dirty="0" err="1"/>
              <a:t>dataplane</a:t>
            </a:r>
            <a:r>
              <a:rPr lang="en-US" dirty="0"/>
              <a:t> in one slide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path can be expressed using a combination of IGP prefix (node) segments and adjacency segments at the ingress Router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Penultimate Hop Popping may already pop Labels depending on configuration (implicit vs. explicit-null)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936" y="1927581"/>
            <a:ext cx="7641167" cy="337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1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Abgerundetes Rechteck 61">
            <a:extLst>
              <a:ext uri="{FF2B5EF4-FFF2-40B4-BE49-F238E27FC236}">
                <a16:creationId xmlns:a16="http://schemas.microsoft.com/office/drawing/2014/main" id="{C07DA283-6659-5844-B2AA-D04AB673017C}"/>
              </a:ext>
            </a:extLst>
          </p:cNvPr>
          <p:cNvSpPr/>
          <p:nvPr/>
        </p:nvSpPr>
        <p:spPr>
          <a:xfrm>
            <a:off x="420624" y="3997547"/>
            <a:ext cx="3246120" cy="234838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A48D4A-1C22-D44A-A4DD-ABE56657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IGP SPF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79407BE-5C18-3044-8CF8-5CAF90B55C2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2412" y="1439863"/>
            <a:ext cx="7344000" cy="4859337"/>
          </a:xfrm>
        </p:spPr>
        <p:txBody>
          <a:bodyPr/>
          <a:lstStyle/>
          <a:p>
            <a:r>
              <a:rPr lang="en-US" dirty="0"/>
              <a:t>IGPs like OSPF and ISIS use Dijkstra Algorithm for shortest path selection (aka as shortest path first (SPF))</a:t>
            </a:r>
          </a:p>
          <a:p>
            <a:r>
              <a:rPr lang="en-US" dirty="0"/>
              <a:t>After SPF calculation, each node builds a directed graph with itself as root of the tree</a:t>
            </a:r>
          </a:p>
          <a:p>
            <a:pPr lvl="1"/>
            <a:r>
              <a:rPr lang="en-US" dirty="0"/>
              <a:t>typically interface capacity is used as link metric using static configuration or by means of a reference bandwidth</a:t>
            </a:r>
          </a:p>
          <a:p>
            <a:pPr lvl="1"/>
            <a:r>
              <a:rPr lang="en-US" dirty="0"/>
              <a:t>unused links are pruned resulting in a loop-free topology</a:t>
            </a:r>
          </a:p>
          <a:p>
            <a:endParaRPr lang="en-US" dirty="0"/>
          </a:p>
        </p:txBody>
      </p:sp>
      <p:pic>
        <p:nvPicPr>
          <p:cNvPr id="6" name="Grafik 5" descr="Wolke_white_3D_flach_3.png">
            <a:extLst>
              <a:ext uri="{FF2B5EF4-FFF2-40B4-BE49-F238E27FC236}">
                <a16:creationId xmlns:a16="http://schemas.microsoft.com/office/drawing/2014/main" id="{1FCA1003-769D-B548-8A86-38774905C31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87622" y="1909094"/>
            <a:ext cx="2505135" cy="178718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0C19C65-F671-FE4C-946D-0CBBF19EAF2D}"/>
              </a:ext>
            </a:extLst>
          </p:cNvPr>
          <p:cNvSpPr txBox="1"/>
          <p:nvPr/>
        </p:nvSpPr>
        <p:spPr>
          <a:xfrm>
            <a:off x="9638831" y="2564198"/>
            <a:ext cx="1071138" cy="578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Core</a:t>
            </a:r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A6E7DF10-C6F6-1A4A-A17A-9274D67B6849}"/>
              </a:ext>
            </a:extLst>
          </p:cNvPr>
          <p:cNvCxnSpPr>
            <a:cxnSpLocks/>
          </p:cNvCxnSpPr>
          <p:nvPr/>
        </p:nvCxnSpPr>
        <p:spPr>
          <a:xfrm>
            <a:off x="9579598" y="3666838"/>
            <a:ext cx="921183" cy="124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45D88AB7-3614-8041-936F-3D3E03CD9385}"/>
              </a:ext>
            </a:extLst>
          </p:cNvPr>
          <p:cNvCxnSpPr>
            <a:cxnSpLocks/>
          </p:cNvCxnSpPr>
          <p:nvPr/>
        </p:nvCxnSpPr>
        <p:spPr>
          <a:xfrm flipV="1">
            <a:off x="9476099" y="5118155"/>
            <a:ext cx="1174636" cy="2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F2784D6A-4B65-ED4B-A32A-9A8C8FAC5E0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9183610" y="4002706"/>
            <a:ext cx="0" cy="9530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596E6E72-A1BA-404C-9C0D-ACCDFDFCA1A3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10896769" y="4002706"/>
            <a:ext cx="0" cy="7795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Router.png">
            <a:extLst>
              <a:ext uri="{FF2B5EF4-FFF2-40B4-BE49-F238E27FC236}">
                <a16:creationId xmlns:a16="http://schemas.microsoft.com/office/drawing/2014/main" id="{D1CE1D38-130A-CC45-A706-B19020F871A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87622" y="3330971"/>
            <a:ext cx="791976" cy="671735"/>
          </a:xfrm>
          <a:prstGeom prst="rect">
            <a:avLst/>
          </a:prstGeom>
        </p:spPr>
      </p:pic>
      <p:pic>
        <p:nvPicPr>
          <p:cNvPr id="9" name="Grafik 8" descr="Router.png">
            <a:extLst>
              <a:ext uri="{FF2B5EF4-FFF2-40B4-BE49-F238E27FC236}">
                <a16:creationId xmlns:a16="http://schemas.microsoft.com/office/drawing/2014/main" id="{CD5EDE3F-748D-264E-9291-D0A24A571CB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00781" y="3330971"/>
            <a:ext cx="791976" cy="671735"/>
          </a:xfrm>
          <a:prstGeom prst="rect">
            <a:avLst/>
          </a:prstGeom>
        </p:spPr>
      </p:pic>
      <p:pic>
        <p:nvPicPr>
          <p:cNvPr id="10" name="Grafik 9" descr="Router.png">
            <a:extLst>
              <a:ext uri="{FF2B5EF4-FFF2-40B4-BE49-F238E27FC236}">
                <a16:creationId xmlns:a16="http://schemas.microsoft.com/office/drawing/2014/main" id="{F4EB0683-6F70-5B4C-883C-DBD91C5A661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87622" y="4782287"/>
            <a:ext cx="791976" cy="671735"/>
          </a:xfrm>
          <a:prstGeom prst="rect">
            <a:avLst/>
          </a:prstGeom>
        </p:spPr>
      </p:pic>
      <p:pic>
        <p:nvPicPr>
          <p:cNvPr id="11" name="Grafik 10" descr="Router.png">
            <a:extLst>
              <a:ext uri="{FF2B5EF4-FFF2-40B4-BE49-F238E27FC236}">
                <a16:creationId xmlns:a16="http://schemas.microsoft.com/office/drawing/2014/main" id="{76955091-7B28-154F-80BA-2FA838F80B0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00781" y="4782287"/>
            <a:ext cx="791976" cy="671735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E38422E6-5CBB-CB48-8CFF-F379E1909DFA}"/>
              </a:ext>
            </a:extLst>
          </p:cNvPr>
          <p:cNvSpPr txBox="1"/>
          <p:nvPr/>
        </p:nvSpPr>
        <p:spPr>
          <a:xfrm>
            <a:off x="9769769" y="3669301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100G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23AE4B3-678F-2E49-B9C6-EA65AFC92BFF}"/>
              </a:ext>
            </a:extLst>
          </p:cNvPr>
          <p:cNvSpPr txBox="1"/>
          <p:nvPr/>
        </p:nvSpPr>
        <p:spPr>
          <a:xfrm>
            <a:off x="10888125" y="4244997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100G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72506FE-6033-B747-AE1D-CFD285204A32}"/>
              </a:ext>
            </a:extLst>
          </p:cNvPr>
          <p:cNvSpPr txBox="1"/>
          <p:nvPr/>
        </p:nvSpPr>
        <p:spPr>
          <a:xfrm>
            <a:off x="8666835" y="4244997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100G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25DF999-54CF-174B-BBE0-75E06F04A8DA}"/>
              </a:ext>
            </a:extLst>
          </p:cNvPr>
          <p:cNvSpPr txBox="1"/>
          <p:nvPr/>
        </p:nvSpPr>
        <p:spPr>
          <a:xfrm>
            <a:off x="9831182" y="5091179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10G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5EDFD2B-6162-E341-AC4D-4801695EC7D4}"/>
              </a:ext>
            </a:extLst>
          </p:cNvPr>
          <p:cNvSpPr txBox="1"/>
          <p:nvPr/>
        </p:nvSpPr>
        <p:spPr>
          <a:xfrm>
            <a:off x="8376382" y="346377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</a:t>
            </a:r>
            <a:endParaRPr lang="en-US" sz="12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1FC5C0E-79BF-CD49-9D8F-E2E62E6DEF40}"/>
              </a:ext>
            </a:extLst>
          </p:cNvPr>
          <p:cNvSpPr txBox="1"/>
          <p:nvPr/>
        </p:nvSpPr>
        <p:spPr>
          <a:xfrm>
            <a:off x="11231793" y="348840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</a:t>
            </a:r>
            <a:endParaRPr lang="en-US" sz="12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170CCD9-89E7-7242-A288-D786EA596AA0}"/>
              </a:ext>
            </a:extLst>
          </p:cNvPr>
          <p:cNvSpPr txBox="1"/>
          <p:nvPr/>
        </p:nvSpPr>
        <p:spPr>
          <a:xfrm>
            <a:off x="8357643" y="495580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R3</a:t>
            </a:r>
            <a:endParaRPr lang="en-US" sz="12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B677CCF-8A34-6C47-8095-3799A25D4A6C}"/>
              </a:ext>
            </a:extLst>
          </p:cNvPr>
          <p:cNvSpPr txBox="1"/>
          <p:nvPr/>
        </p:nvSpPr>
        <p:spPr>
          <a:xfrm>
            <a:off x="11240438" y="493348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R4</a:t>
            </a:r>
            <a:endParaRPr lang="en-US" sz="12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39D9493-9BFB-5D49-B552-32F707034023}"/>
              </a:ext>
            </a:extLst>
          </p:cNvPr>
          <p:cNvSpPr txBox="1"/>
          <p:nvPr/>
        </p:nvSpPr>
        <p:spPr>
          <a:xfrm>
            <a:off x="1924459" y="433898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F30CD50-D53B-F146-8072-FB8D8D69D806}"/>
              </a:ext>
            </a:extLst>
          </p:cNvPr>
          <p:cNvSpPr txBox="1"/>
          <p:nvPr/>
        </p:nvSpPr>
        <p:spPr>
          <a:xfrm>
            <a:off x="1324419" y="495745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R2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2C360DE0-5A8D-AF4F-B1A8-B9F9505A44B5}"/>
              </a:ext>
            </a:extLst>
          </p:cNvPr>
          <p:cNvSpPr txBox="1"/>
          <p:nvPr/>
        </p:nvSpPr>
        <p:spPr>
          <a:xfrm>
            <a:off x="2625637" y="495745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R3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10719A2E-9533-3C46-94AF-35F4D59F47FD}"/>
              </a:ext>
            </a:extLst>
          </p:cNvPr>
          <p:cNvSpPr txBox="1"/>
          <p:nvPr/>
        </p:nvSpPr>
        <p:spPr>
          <a:xfrm>
            <a:off x="672624" y="554801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R4</a:t>
            </a:r>
          </a:p>
        </p:txBody>
      </p: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7FD830BE-3621-F849-B860-774BA82C71EC}"/>
              </a:ext>
            </a:extLst>
          </p:cNvPr>
          <p:cNvCxnSpPr>
            <a:cxnSpLocks/>
          </p:cNvCxnSpPr>
          <p:nvPr/>
        </p:nvCxnSpPr>
        <p:spPr>
          <a:xfrm flipV="1">
            <a:off x="858720" y="4739446"/>
            <a:ext cx="1241695" cy="1214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>
            <a:extLst>
              <a:ext uri="{FF2B5EF4-FFF2-40B4-BE49-F238E27FC236}">
                <a16:creationId xmlns:a16="http://schemas.microsoft.com/office/drawing/2014/main" id="{34F6A5FD-5984-8B47-B2AD-6C0A60A8D322}"/>
              </a:ext>
            </a:extLst>
          </p:cNvPr>
          <p:cNvCxnSpPr>
            <a:cxnSpLocks/>
          </p:cNvCxnSpPr>
          <p:nvPr/>
        </p:nvCxnSpPr>
        <p:spPr>
          <a:xfrm>
            <a:off x="2114575" y="4739446"/>
            <a:ext cx="655439" cy="607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 descr="Router.png">
            <a:extLst>
              <a:ext uri="{FF2B5EF4-FFF2-40B4-BE49-F238E27FC236}">
                <a16:creationId xmlns:a16="http://schemas.microsoft.com/office/drawing/2014/main" id="{90D488D7-D12D-4F49-B7E8-6290A52EA93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04016" y="4573243"/>
            <a:ext cx="392798" cy="333162"/>
          </a:xfrm>
          <a:prstGeom prst="rect">
            <a:avLst/>
          </a:prstGeom>
        </p:spPr>
      </p:pic>
      <p:pic>
        <p:nvPicPr>
          <p:cNvPr id="37" name="Grafik 36" descr="Router.png">
            <a:extLst>
              <a:ext uri="{FF2B5EF4-FFF2-40B4-BE49-F238E27FC236}">
                <a16:creationId xmlns:a16="http://schemas.microsoft.com/office/drawing/2014/main" id="{837AE46D-B998-A14B-89E2-7D0F449DF98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8320" y="5185143"/>
            <a:ext cx="392798" cy="333162"/>
          </a:xfrm>
          <a:prstGeom prst="rect">
            <a:avLst/>
          </a:prstGeom>
        </p:spPr>
      </p:pic>
      <p:pic>
        <p:nvPicPr>
          <p:cNvPr id="38" name="Grafik 37" descr="Router.png">
            <a:extLst>
              <a:ext uri="{FF2B5EF4-FFF2-40B4-BE49-F238E27FC236}">
                <a16:creationId xmlns:a16="http://schemas.microsoft.com/office/drawing/2014/main" id="{925CB8C3-F883-F449-BDDC-FCF1E7FAAFE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2624" y="5797043"/>
            <a:ext cx="392798" cy="333162"/>
          </a:xfrm>
          <a:prstGeom prst="rect">
            <a:avLst/>
          </a:prstGeom>
        </p:spPr>
      </p:pic>
      <p:pic>
        <p:nvPicPr>
          <p:cNvPr id="39" name="Grafik 38" descr="Router.png">
            <a:extLst>
              <a:ext uri="{FF2B5EF4-FFF2-40B4-BE49-F238E27FC236}">
                <a16:creationId xmlns:a16="http://schemas.microsoft.com/office/drawing/2014/main" id="{FE5B66AE-04CB-1840-A11C-EE3B50C5B46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02104" y="5185143"/>
            <a:ext cx="392798" cy="333162"/>
          </a:xfrm>
          <a:prstGeom prst="rect">
            <a:avLst/>
          </a:prstGeom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5C464AA1-156A-3041-9FAA-972E927E6EA8}"/>
              </a:ext>
            </a:extLst>
          </p:cNvPr>
          <p:cNvSpPr txBox="1"/>
          <p:nvPr/>
        </p:nvSpPr>
        <p:spPr>
          <a:xfrm>
            <a:off x="5780276" y="433414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R3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514A3411-2F0E-AD49-B07F-CC4271EB39A4}"/>
              </a:ext>
            </a:extLst>
          </p:cNvPr>
          <p:cNvSpPr txBox="1"/>
          <p:nvPr/>
        </p:nvSpPr>
        <p:spPr>
          <a:xfrm>
            <a:off x="5354305" y="475789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R1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EEC440EE-9F4F-1E4C-AC3E-F62BB7AC1647}"/>
              </a:ext>
            </a:extLst>
          </p:cNvPr>
          <p:cNvSpPr txBox="1"/>
          <p:nvPr/>
        </p:nvSpPr>
        <p:spPr>
          <a:xfrm>
            <a:off x="4541007" y="554801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R4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56C231F3-AC51-E843-8E1A-E3F15BD059AF}"/>
              </a:ext>
            </a:extLst>
          </p:cNvPr>
          <p:cNvSpPr txBox="1"/>
          <p:nvPr/>
        </p:nvSpPr>
        <p:spPr>
          <a:xfrm>
            <a:off x="4960557" y="517615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R2</a:t>
            </a:r>
          </a:p>
        </p:txBody>
      </p:sp>
      <p:cxnSp>
        <p:nvCxnSpPr>
          <p:cNvPr id="53" name="Gerade Verbindung 52">
            <a:extLst>
              <a:ext uri="{FF2B5EF4-FFF2-40B4-BE49-F238E27FC236}">
                <a16:creationId xmlns:a16="http://schemas.microsoft.com/office/drawing/2014/main" id="{1C885DD9-797F-484B-8C28-8793F40A578F}"/>
              </a:ext>
            </a:extLst>
          </p:cNvPr>
          <p:cNvCxnSpPr>
            <a:cxnSpLocks/>
          </p:cNvCxnSpPr>
          <p:nvPr/>
        </p:nvCxnSpPr>
        <p:spPr>
          <a:xfrm flipV="1">
            <a:off x="4714537" y="4734604"/>
            <a:ext cx="1241695" cy="1214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fik 54" descr="Router.png">
            <a:extLst>
              <a:ext uri="{FF2B5EF4-FFF2-40B4-BE49-F238E27FC236}">
                <a16:creationId xmlns:a16="http://schemas.microsoft.com/office/drawing/2014/main" id="{F7D4F823-C505-DB48-967D-85920FB024B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59833" y="4568401"/>
            <a:ext cx="392798" cy="333162"/>
          </a:xfrm>
          <a:prstGeom prst="rect">
            <a:avLst/>
          </a:prstGeom>
        </p:spPr>
      </p:pic>
      <p:pic>
        <p:nvPicPr>
          <p:cNvPr id="56" name="Grafik 55" descr="Router.png">
            <a:extLst>
              <a:ext uri="{FF2B5EF4-FFF2-40B4-BE49-F238E27FC236}">
                <a16:creationId xmlns:a16="http://schemas.microsoft.com/office/drawing/2014/main" id="{B39DD3B3-73D6-D64B-8E5D-E8F027EF757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46694" y="4984396"/>
            <a:ext cx="392798" cy="333162"/>
          </a:xfrm>
          <a:prstGeom prst="rect">
            <a:avLst/>
          </a:prstGeom>
        </p:spPr>
      </p:pic>
      <p:pic>
        <p:nvPicPr>
          <p:cNvPr id="57" name="Grafik 56" descr="Router.png">
            <a:extLst>
              <a:ext uri="{FF2B5EF4-FFF2-40B4-BE49-F238E27FC236}">
                <a16:creationId xmlns:a16="http://schemas.microsoft.com/office/drawing/2014/main" id="{C93F28AB-A389-7249-8D95-3D75A00027F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28441" y="5792201"/>
            <a:ext cx="392798" cy="333162"/>
          </a:xfrm>
          <a:prstGeom prst="rect">
            <a:avLst/>
          </a:prstGeom>
        </p:spPr>
      </p:pic>
      <p:pic>
        <p:nvPicPr>
          <p:cNvPr id="59" name="Grafik 58" descr="Router.png">
            <a:extLst>
              <a:ext uri="{FF2B5EF4-FFF2-40B4-BE49-F238E27FC236}">
                <a16:creationId xmlns:a16="http://schemas.microsoft.com/office/drawing/2014/main" id="{C1A0BAC8-404C-BC43-B557-4BE77694E8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3896" y="5391363"/>
            <a:ext cx="392798" cy="333162"/>
          </a:xfrm>
          <a:prstGeom prst="rect">
            <a:avLst/>
          </a:prstGeom>
        </p:spPr>
      </p:pic>
      <p:sp>
        <p:nvSpPr>
          <p:cNvPr id="60" name="Textfeld 59">
            <a:extLst>
              <a:ext uri="{FF2B5EF4-FFF2-40B4-BE49-F238E27FC236}">
                <a16:creationId xmlns:a16="http://schemas.microsoft.com/office/drawing/2014/main" id="{C23D4251-5EA6-9C41-8124-B7CA6CCF2190}"/>
              </a:ext>
            </a:extLst>
          </p:cNvPr>
          <p:cNvSpPr txBox="1"/>
          <p:nvPr/>
        </p:nvSpPr>
        <p:spPr>
          <a:xfrm>
            <a:off x="1052856" y="4114225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SPF from perspective of R1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DD7523E5-BFD0-1E41-A33B-E5333A50DFBD}"/>
              </a:ext>
            </a:extLst>
          </p:cNvPr>
          <p:cNvSpPr txBox="1"/>
          <p:nvPr/>
        </p:nvSpPr>
        <p:spPr>
          <a:xfrm>
            <a:off x="4743774" y="4119168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SPF from perspective of R3</a:t>
            </a:r>
          </a:p>
        </p:txBody>
      </p:sp>
      <p:sp>
        <p:nvSpPr>
          <p:cNvPr id="63" name="Abgerundetes Rechteck 62">
            <a:extLst>
              <a:ext uri="{FF2B5EF4-FFF2-40B4-BE49-F238E27FC236}">
                <a16:creationId xmlns:a16="http://schemas.microsoft.com/office/drawing/2014/main" id="{09DD13CE-382C-9441-A73E-53B840D44C9E}"/>
              </a:ext>
            </a:extLst>
          </p:cNvPr>
          <p:cNvSpPr/>
          <p:nvPr/>
        </p:nvSpPr>
        <p:spPr>
          <a:xfrm>
            <a:off x="4049790" y="3997547"/>
            <a:ext cx="3246120" cy="234838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Pfeil nach oben 71">
            <a:extLst>
              <a:ext uri="{FF2B5EF4-FFF2-40B4-BE49-F238E27FC236}">
                <a16:creationId xmlns:a16="http://schemas.microsoft.com/office/drawing/2014/main" id="{54A2B2E5-D05D-4B4F-801D-7EB8843DEBEE}"/>
              </a:ext>
            </a:extLst>
          </p:cNvPr>
          <p:cNvSpPr/>
          <p:nvPr/>
        </p:nvSpPr>
        <p:spPr>
          <a:xfrm>
            <a:off x="9230722" y="5502521"/>
            <a:ext cx="325841" cy="492158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feil nach oben 72">
            <a:extLst>
              <a:ext uri="{FF2B5EF4-FFF2-40B4-BE49-F238E27FC236}">
                <a16:creationId xmlns:a16="http://schemas.microsoft.com/office/drawing/2014/main" id="{F20CF15F-53E6-AE4D-8279-2D8A93BB5C48}"/>
              </a:ext>
            </a:extLst>
          </p:cNvPr>
          <p:cNvSpPr/>
          <p:nvPr/>
        </p:nvSpPr>
        <p:spPr>
          <a:xfrm>
            <a:off x="9229190" y="4165581"/>
            <a:ext cx="325841" cy="492158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Pfeil nach oben 73">
            <a:extLst>
              <a:ext uri="{FF2B5EF4-FFF2-40B4-BE49-F238E27FC236}">
                <a16:creationId xmlns:a16="http://schemas.microsoft.com/office/drawing/2014/main" id="{6A0DE1DF-F8AD-3644-AA42-0FD3D8835BAE}"/>
              </a:ext>
            </a:extLst>
          </p:cNvPr>
          <p:cNvSpPr/>
          <p:nvPr/>
        </p:nvSpPr>
        <p:spPr>
          <a:xfrm rot="5400000">
            <a:off x="9877268" y="3242327"/>
            <a:ext cx="325841" cy="492158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Pfeil nach oben 74">
            <a:extLst>
              <a:ext uri="{FF2B5EF4-FFF2-40B4-BE49-F238E27FC236}">
                <a16:creationId xmlns:a16="http://schemas.microsoft.com/office/drawing/2014/main" id="{5AC312BB-0A58-8E47-8A96-84CE47E17457}"/>
              </a:ext>
            </a:extLst>
          </p:cNvPr>
          <p:cNvSpPr/>
          <p:nvPr/>
        </p:nvSpPr>
        <p:spPr>
          <a:xfrm rot="10800000">
            <a:off x="10535855" y="4165581"/>
            <a:ext cx="325841" cy="492158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Pfeil nach oben 75">
            <a:extLst>
              <a:ext uri="{FF2B5EF4-FFF2-40B4-BE49-F238E27FC236}">
                <a16:creationId xmlns:a16="http://schemas.microsoft.com/office/drawing/2014/main" id="{5C51FB88-0763-4F4B-9B4A-A3FD16A54C50}"/>
              </a:ext>
            </a:extLst>
          </p:cNvPr>
          <p:cNvSpPr/>
          <p:nvPr/>
        </p:nvSpPr>
        <p:spPr>
          <a:xfrm rot="10800000">
            <a:off x="10547048" y="5499554"/>
            <a:ext cx="325841" cy="492158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3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48D4A-1C22-D44A-A4DD-ABE56657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default SPF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79407BE-5C18-3044-8CF8-5CAF90B55C2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2412" y="1439863"/>
            <a:ext cx="7344000" cy="4859337"/>
          </a:xfrm>
        </p:spPr>
        <p:txBody>
          <a:bodyPr/>
          <a:lstStyle/>
          <a:p>
            <a:r>
              <a:rPr lang="en-US" dirty="0"/>
              <a:t>With default SPF, each node only takes interface bandwidth into consideration</a:t>
            </a:r>
          </a:p>
          <a:p>
            <a:r>
              <a:rPr lang="en-US" dirty="0"/>
              <a:t>There might be situations where this is not desirable</a:t>
            </a:r>
          </a:p>
          <a:p>
            <a:r>
              <a:rPr lang="en-US" dirty="0"/>
              <a:t>Options to change this behavior include</a:t>
            </a:r>
          </a:p>
          <a:p>
            <a:pPr lvl="1"/>
            <a:r>
              <a:rPr lang="en-US" dirty="0"/>
              <a:t>change IGP metric to reflect desired behavior (hammer)</a:t>
            </a:r>
          </a:p>
          <a:p>
            <a:pPr lvl="2"/>
            <a:r>
              <a:rPr lang="en-US" dirty="0"/>
              <a:t>typically not possible to get desired behavior for all flows</a:t>
            </a:r>
          </a:p>
          <a:p>
            <a:pPr lvl="1"/>
            <a:r>
              <a:rPr lang="en-US" dirty="0"/>
              <a:t>use a signaling protocol like RSVP to signal paths differing from IGP metric with constraints (scalpel executed locally by ingress node)</a:t>
            </a:r>
          </a:p>
          <a:p>
            <a:pPr lvl="2"/>
            <a:r>
              <a:rPr lang="en-US" dirty="0"/>
              <a:t>introduces signaling overhead in the network</a:t>
            </a:r>
          </a:p>
          <a:p>
            <a:pPr lvl="1"/>
            <a:r>
              <a:rPr lang="en-US" dirty="0"/>
              <a:t>using a centralized controller that tells the node how traffic should be forwarded (remotely controlled scalpel)</a:t>
            </a:r>
          </a:p>
          <a:p>
            <a:pPr lvl="2"/>
            <a:r>
              <a:rPr lang="en-US" dirty="0"/>
              <a:t>adds complexity by introducing an external authority. Network falls back to SPF upon controller failure</a:t>
            </a:r>
          </a:p>
          <a:p>
            <a:endParaRPr lang="en-US" dirty="0"/>
          </a:p>
        </p:txBody>
      </p:sp>
      <p:pic>
        <p:nvPicPr>
          <p:cNvPr id="6" name="Grafik 5" descr="Wolke_white_3D_flach_3.png">
            <a:extLst>
              <a:ext uri="{FF2B5EF4-FFF2-40B4-BE49-F238E27FC236}">
                <a16:creationId xmlns:a16="http://schemas.microsoft.com/office/drawing/2014/main" id="{1FCA1003-769D-B548-8A86-38774905C31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7622" y="1909094"/>
            <a:ext cx="2505135" cy="1787183"/>
          </a:xfrm>
          <a:prstGeom prst="rect">
            <a:avLst/>
          </a:prstGeom>
        </p:spPr>
      </p:pic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A6E7DF10-C6F6-1A4A-A17A-9274D67B6849}"/>
              </a:ext>
            </a:extLst>
          </p:cNvPr>
          <p:cNvCxnSpPr>
            <a:cxnSpLocks/>
          </p:cNvCxnSpPr>
          <p:nvPr/>
        </p:nvCxnSpPr>
        <p:spPr>
          <a:xfrm>
            <a:off x="9579598" y="3666838"/>
            <a:ext cx="921183" cy="124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45D88AB7-3614-8041-936F-3D3E03CD9385}"/>
              </a:ext>
            </a:extLst>
          </p:cNvPr>
          <p:cNvCxnSpPr>
            <a:cxnSpLocks/>
          </p:cNvCxnSpPr>
          <p:nvPr/>
        </p:nvCxnSpPr>
        <p:spPr>
          <a:xfrm flipV="1">
            <a:off x="9476099" y="5118155"/>
            <a:ext cx="1174636" cy="2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F2784D6A-4B65-ED4B-A32A-9A8C8FAC5E0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9183610" y="4002706"/>
            <a:ext cx="0" cy="9530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596E6E72-A1BA-404C-9C0D-ACCDFDFCA1A3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10896769" y="4002706"/>
            <a:ext cx="0" cy="7795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Router.png">
            <a:extLst>
              <a:ext uri="{FF2B5EF4-FFF2-40B4-BE49-F238E27FC236}">
                <a16:creationId xmlns:a16="http://schemas.microsoft.com/office/drawing/2014/main" id="{D1CE1D38-130A-CC45-A706-B19020F871A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87622" y="3330971"/>
            <a:ext cx="791976" cy="671735"/>
          </a:xfrm>
          <a:prstGeom prst="rect">
            <a:avLst/>
          </a:prstGeom>
        </p:spPr>
      </p:pic>
      <p:pic>
        <p:nvPicPr>
          <p:cNvPr id="9" name="Grafik 8" descr="Router.png">
            <a:extLst>
              <a:ext uri="{FF2B5EF4-FFF2-40B4-BE49-F238E27FC236}">
                <a16:creationId xmlns:a16="http://schemas.microsoft.com/office/drawing/2014/main" id="{CD5EDE3F-748D-264E-9291-D0A24A571CB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00781" y="3330971"/>
            <a:ext cx="791976" cy="671735"/>
          </a:xfrm>
          <a:prstGeom prst="rect">
            <a:avLst/>
          </a:prstGeom>
        </p:spPr>
      </p:pic>
      <p:pic>
        <p:nvPicPr>
          <p:cNvPr id="10" name="Grafik 9" descr="Router.png">
            <a:extLst>
              <a:ext uri="{FF2B5EF4-FFF2-40B4-BE49-F238E27FC236}">
                <a16:creationId xmlns:a16="http://schemas.microsoft.com/office/drawing/2014/main" id="{F4EB0683-6F70-5B4C-883C-DBD91C5A661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87622" y="4782287"/>
            <a:ext cx="791976" cy="671735"/>
          </a:xfrm>
          <a:prstGeom prst="rect">
            <a:avLst/>
          </a:prstGeom>
        </p:spPr>
      </p:pic>
      <p:pic>
        <p:nvPicPr>
          <p:cNvPr id="11" name="Grafik 10" descr="Router.png">
            <a:extLst>
              <a:ext uri="{FF2B5EF4-FFF2-40B4-BE49-F238E27FC236}">
                <a16:creationId xmlns:a16="http://schemas.microsoft.com/office/drawing/2014/main" id="{76955091-7B28-154F-80BA-2FA838F80B0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00781" y="4782287"/>
            <a:ext cx="791976" cy="671735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E38422E6-5CBB-CB48-8CFF-F379E1909DFA}"/>
              </a:ext>
            </a:extLst>
          </p:cNvPr>
          <p:cNvSpPr txBox="1"/>
          <p:nvPr/>
        </p:nvSpPr>
        <p:spPr>
          <a:xfrm>
            <a:off x="9769769" y="3669301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100G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23AE4B3-678F-2E49-B9C6-EA65AFC92BFF}"/>
              </a:ext>
            </a:extLst>
          </p:cNvPr>
          <p:cNvSpPr txBox="1"/>
          <p:nvPr/>
        </p:nvSpPr>
        <p:spPr>
          <a:xfrm>
            <a:off x="10888125" y="4244997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100G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72506FE-6033-B747-AE1D-CFD285204A32}"/>
              </a:ext>
            </a:extLst>
          </p:cNvPr>
          <p:cNvSpPr txBox="1"/>
          <p:nvPr/>
        </p:nvSpPr>
        <p:spPr>
          <a:xfrm>
            <a:off x="8666835" y="4244997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100G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25DF999-54CF-174B-BBE0-75E06F04A8DA}"/>
              </a:ext>
            </a:extLst>
          </p:cNvPr>
          <p:cNvSpPr txBox="1"/>
          <p:nvPr/>
        </p:nvSpPr>
        <p:spPr>
          <a:xfrm>
            <a:off x="9831182" y="5091179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10G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0CC97EC-CB6F-3746-AA75-C50CB0F7D47C}"/>
              </a:ext>
            </a:extLst>
          </p:cNvPr>
          <p:cNvSpPr txBox="1"/>
          <p:nvPr/>
        </p:nvSpPr>
        <p:spPr>
          <a:xfrm>
            <a:off x="8376382" y="346377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</a:t>
            </a:r>
            <a:endParaRPr lang="en-US" sz="12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0BC7A50-7B94-6842-B095-C053E010E4FF}"/>
              </a:ext>
            </a:extLst>
          </p:cNvPr>
          <p:cNvSpPr txBox="1"/>
          <p:nvPr/>
        </p:nvSpPr>
        <p:spPr>
          <a:xfrm>
            <a:off x="11231793" y="348840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</a:t>
            </a:r>
            <a:endParaRPr lang="en-US" sz="1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3A5E2A8-B4E3-4F4C-87AA-76BA6689BB5E}"/>
              </a:ext>
            </a:extLst>
          </p:cNvPr>
          <p:cNvSpPr txBox="1"/>
          <p:nvPr/>
        </p:nvSpPr>
        <p:spPr>
          <a:xfrm>
            <a:off x="8357643" y="495580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R3</a:t>
            </a:r>
            <a:endParaRPr lang="en-US" sz="12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C09DF67-96C0-6D4B-869C-0F769EBA3FAF}"/>
              </a:ext>
            </a:extLst>
          </p:cNvPr>
          <p:cNvSpPr txBox="1"/>
          <p:nvPr/>
        </p:nvSpPr>
        <p:spPr>
          <a:xfrm>
            <a:off x="11240438" y="493348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R4</a:t>
            </a:r>
            <a:endParaRPr lang="en-US" sz="12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C7D1972-A427-6242-97A3-E6E745EC945D}"/>
              </a:ext>
            </a:extLst>
          </p:cNvPr>
          <p:cNvSpPr txBox="1"/>
          <p:nvPr/>
        </p:nvSpPr>
        <p:spPr>
          <a:xfrm>
            <a:off x="9638831" y="2564198"/>
            <a:ext cx="1071138" cy="578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89840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48D4A-1C22-D44A-A4DD-ABE56657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Flex-</a:t>
            </a:r>
            <a:r>
              <a:rPr lang="en-US" dirty="0" err="1"/>
              <a:t>Algo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79407BE-5C18-3044-8CF8-5CAF90B55C2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2412" y="1439863"/>
            <a:ext cx="7344000" cy="4859337"/>
          </a:xfrm>
        </p:spPr>
        <p:txBody>
          <a:bodyPr/>
          <a:lstStyle/>
          <a:p>
            <a:r>
              <a:rPr lang="en-US" dirty="0"/>
              <a:t>Flex-</a:t>
            </a:r>
            <a:r>
              <a:rPr lang="en-US" dirty="0" err="1"/>
              <a:t>Algo</a:t>
            </a:r>
            <a:r>
              <a:rPr lang="en-US" dirty="0"/>
              <a:t> allows to attach multiple metrics to the same link</a:t>
            </a:r>
          </a:p>
          <a:p>
            <a:pPr lvl="1"/>
            <a:r>
              <a:rPr lang="en-US" dirty="0"/>
              <a:t>might be based on delay but can be based on arbitrary values</a:t>
            </a:r>
          </a:p>
          <a:p>
            <a:pPr lvl="1"/>
            <a:r>
              <a:rPr lang="en-US" dirty="0"/>
              <a:t>no additional neighbor adjacencies, just additional information shared using the LSDB</a:t>
            </a:r>
          </a:p>
          <a:p>
            <a:pPr lvl="1"/>
            <a:r>
              <a:rPr lang="en-US" dirty="0"/>
              <a:t>Each node can be part of  multiple </a:t>
            </a:r>
            <a:r>
              <a:rPr lang="en-US" dirty="0" err="1"/>
              <a:t>Algos</a:t>
            </a:r>
            <a:r>
              <a:rPr lang="en-US" dirty="0"/>
              <a:t> (signaled by LSDB)</a:t>
            </a:r>
          </a:p>
          <a:p>
            <a:pPr lvl="2"/>
            <a:r>
              <a:rPr lang="en-US" dirty="0"/>
              <a:t>SPF is executed for each </a:t>
            </a:r>
            <a:r>
              <a:rPr lang="en-US" dirty="0" err="1"/>
              <a:t>Algo</a:t>
            </a:r>
            <a:r>
              <a:rPr lang="en-US" dirty="0"/>
              <a:t> separately</a:t>
            </a:r>
          </a:p>
          <a:p>
            <a:pPr lvl="2"/>
            <a:r>
              <a:rPr lang="en-US" dirty="0"/>
              <a:t>Traffic may be steered based on requirements or SLAs</a:t>
            </a:r>
          </a:p>
          <a:p>
            <a:endParaRPr lang="en-US" dirty="0"/>
          </a:p>
        </p:txBody>
      </p:sp>
      <p:pic>
        <p:nvPicPr>
          <p:cNvPr id="6" name="Grafik 5" descr="Wolke_white_3D_flach_3.png">
            <a:extLst>
              <a:ext uri="{FF2B5EF4-FFF2-40B4-BE49-F238E27FC236}">
                <a16:creationId xmlns:a16="http://schemas.microsoft.com/office/drawing/2014/main" id="{1FCA1003-769D-B548-8A86-38774905C31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87622" y="1909094"/>
            <a:ext cx="2505135" cy="178718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0C19C65-F671-FE4C-946D-0CBBF19EAF2D}"/>
              </a:ext>
            </a:extLst>
          </p:cNvPr>
          <p:cNvSpPr txBox="1"/>
          <p:nvPr/>
        </p:nvSpPr>
        <p:spPr>
          <a:xfrm>
            <a:off x="9579598" y="2504979"/>
            <a:ext cx="1071138" cy="578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Core</a:t>
            </a:r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A6E7DF10-C6F6-1A4A-A17A-9274D67B6849}"/>
              </a:ext>
            </a:extLst>
          </p:cNvPr>
          <p:cNvCxnSpPr>
            <a:cxnSpLocks/>
          </p:cNvCxnSpPr>
          <p:nvPr/>
        </p:nvCxnSpPr>
        <p:spPr>
          <a:xfrm>
            <a:off x="9579598" y="3666838"/>
            <a:ext cx="921183" cy="124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45D88AB7-3614-8041-936F-3D3E03CD9385}"/>
              </a:ext>
            </a:extLst>
          </p:cNvPr>
          <p:cNvCxnSpPr>
            <a:cxnSpLocks/>
          </p:cNvCxnSpPr>
          <p:nvPr/>
        </p:nvCxnSpPr>
        <p:spPr>
          <a:xfrm flipV="1">
            <a:off x="9476099" y="5118155"/>
            <a:ext cx="1174636" cy="2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F2784D6A-4B65-ED4B-A32A-9A8C8FAC5E0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9183610" y="4002706"/>
            <a:ext cx="0" cy="9530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596E6E72-A1BA-404C-9C0D-ACCDFDFCA1A3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10896769" y="4002706"/>
            <a:ext cx="0" cy="7795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Router.png">
            <a:extLst>
              <a:ext uri="{FF2B5EF4-FFF2-40B4-BE49-F238E27FC236}">
                <a16:creationId xmlns:a16="http://schemas.microsoft.com/office/drawing/2014/main" id="{D1CE1D38-130A-CC45-A706-B19020F871A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87622" y="3330971"/>
            <a:ext cx="791976" cy="671735"/>
          </a:xfrm>
          <a:prstGeom prst="rect">
            <a:avLst/>
          </a:prstGeom>
        </p:spPr>
      </p:pic>
      <p:pic>
        <p:nvPicPr>
          <p:cNvPr id="9" name="Grafik 8" descr="Router.png">
            <a:extLst>
              <a:ext uri="{FF2B5EF4-FFF2-40B4-BE49-F238E27FC236}">
                <a16:creationId xmlns:a16="http://schemas.microsoft.com/office/drawing/2014/main" id="{CD5EDE3F-748D-264E-9291-D0A24A571CB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00781" y="3330971"/>
            <a:ext cx="791976" cy="671735"/>
          </a:xfrm>
          <a:prstGeom prst="rect">
            <a:avLst/>
          </a:prstGeom>
        </p:spPr>
      </p:pic>
      <p:pic>
        <p:nvPicPr>
          <p:cNvPr id="10" name="Grafik 9" descr="Router.png">
            <a:extLst>
              <a:ext uri="{FF2B5EF4-FFF2-40B4-BE49-F238E27FC236}">
                <a16:creationId xmlns:a16="http://schemas.microsoft.com/office/drawing/2014/main" id="{F4EB0683-6F70-5B4C-883C-DBD91C5A661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87622" y="4782287"/>
            <a:ext cx="791976" cy="671735"/>
          </a:xfrm>
          <a:prstGeom prst="rect">
            <a:avLst/>
          </a:prstGeom>
        </p:spPr>
      </p:pic>
      <p:pic>
        <p:nvPicPr>
          <p:cNvPr id="11" name="Grafik 10" descr="Router.png">
            <a:extLst>
              <a:ext uri="{FF2B5EF4-FFF2-40B4-BE49-F238E27FC236}">
                <a16:creationId xmlns:a16="http://schemas.microsoft.com/office/drawing/2014/main" id="{76955091-7B28-154F-80BA-2FA838F80B0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00781" y="4782287"/>
            <a:ext cx="791976" cy="671735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E38422E6-5CBB-CB48-8CFF-F379E1909DFA}"/>
              </a:ext>
            </a:extLst>
          </p:cNvPr>
          <p:cNvSpPr txBox="1"/>
          <p:nvPr/>
        </p:nvSpPr>
        <p:spPr>
          <a:xfrm>
            <a:off x="9769769" y="3669301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100G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23AE4B3-678F-2E49-B9C6-EA65AFC92BFF}"/>
              </a:ext>
            </a:extLst>
          </p:cNvPr>
          <p:cNvSpPr txBox="1"/>
          <p:nvPr/>
        </p:nvSpPr>
        <p:spPr>
          <a:xfrm>
            <a:off x="10888125" y="4244997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100G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72506FE-6033-B747-AE1D-CFD285204A32}"/>
              </a:ext>
            </a:extLst>
          </p:cNvPr>
          <p:cNvSpPr txBox="1"/>
          <p:nvPr/>
        </p:nvSpPr>
        <p:spPr>
          <a:xfrm>
            <a:off x="8666835" y="4244997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100G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25DF999-54CF-174B-BBE0-75E06F04A8DA}"/>
              </a:ext>
            </a:extLst>
          </p:cNvPr>
          <p:cNvSpPr txBox="1"/>
          <p:nvPr/>
        </p:nvSpPr>
        <p:spPr>
          <a:xfrm>
            <a:off x="9831182" y="5091179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10G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584B7F7-21D2-1146-9BBF-B8058B319C16}"/>
              </a:ext>
            </a:extLst>
          </p:cNvPr>
          <p:cNvSpPr txBox="1"/>
          <p:nvPr/>
        </p:nvSpPr>
        <p:spPr>
          <a:xfrm>
            <a:off x="8376382" y="346377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</a:t>
            </a:r>
            <a:endParaRPr lang="en-US" sz="12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20391CD-7D39-7042-88A2-448312CFD713}"/>
              </a:ext>
            </a:extLst>
          </p:cNvPr>
          <p:cNvSpPr txBox="1"/>
          <p:nvPr/>
        </p:nvSpPr>
        <p:spPr>
          <a:xfrm>
            <a:off x="11231793" y="348840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</a:t>
            </a:r>
            <a:endParaRPr lang="en-US" sz="1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87F457C-8492-864F-9081-D6FB7AA35E2F}"/>
              </a:ext>
            </a:extLst>
          </p:cNvPr>
          <p:cNvSpPr txBox="1"/>
          <p:nvPr/>
        </p:nvSpPr>
        <p:spPr>
          <a:xfrm>
            <a:off x="8357643" y="495580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R3</a:t>
            </a:r>
            <a:endParaRPr lang="en-US" sz="12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BDE2309-89BC-7140-AD30-C67906272D78}"/>
              </a:ext>
            </a:extLst>
          </p:cNvPr>
          <p:cNvSpPr txBox="1"/>
          <p:nvPr/>
        </p:nvSpPr>
        <p:spPr>
          <a:xfrm>
            <a:off x="11240438" y="493348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R4</a:t>
            </a:r>
            <a:endParaRPr lang="en-US" sz="12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236B3B6-1515-4B46-808E-307B90AE42C3}"/>
              </a:ext>
            </a:extLst>
          </p:cNvPr>
          <p:cNvSpPr txBox="1"/>
          <p:nvPr/>
        </p:nvSpPr>
        <p:spPr>
          <a:xfrm>
            <a:off x="8660756" y="4397413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432FF"/>
                </a:solidFill>
              </a:rPr>
              <a:t>10ms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CE21E92-FA99-F846-BCE0-C276CE0CE2F0}"/>
              </a:ext>
            </a:extLst>
          </p:cNvPr>
          <p:cNvSpPr txBox="1"/>
          <p:nvPr/>
        </p:nvSpPr>
        <p:spPr>
          <a:xfrm>
            <a:off x="9775517" y="3839576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432FF"/>
                </a:solidFill>
              </a:rPr>
              <a:t>10ms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8D2AF5C-D363-B446-8FA8-B19BB2DDA3A3}"/>
              </a:ext>
            </a:extLst>
          </p:cNvPr>
          <p:cNvSpPr txBox="1"/>
          <p:nvPr/>
        </p:nvSpPr>
        <p:spPr>
          <a:xfrm>
            <a:off x="10894646" y="4377390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432FF"/>
                </a:solidFill>
              </a:rPr>
              <a:t>10ms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EEB1BBA-D233-504D-B163-00A05F9EA378}"/>
              </a:ext>
            </a:extLst>
          </p:cNvPr>
          <p:cNvSpPr txBox="1"/>
          <p:nvPr/>
        </p:nvSpPr>
        <p:spPr>
          <a:xfrm>
            <a:off x="9831182" y="5261454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432FF"/>
                </a:solidFill>
              </a:rPr>
              <a:t>1ms</a:t>
            </a:r>
          </a:p>
        </p:txBody>
      </p:sp>
      <p:sp>
        <p:nvSpPr>
          <p:cNvPr id="31" name="Abgerundetes Rechteck 30">
            <a:extLst>
              <a:ext uri="{FF2B5EF4-FFF2-40B4-BE49-F238E27FC236}">
                <a16:creationId xmlns:a16="http://schemas.microsoft.com/office/drawing/2014/main" id="{353A0111-3DC1-2548-9CA2-51562AC5BC5F}"/>
              </a:ext>
            </a:extLst>
          </p:cNvPr>
          <p:cNvSpPr/>
          <p:nvPr/>
        </p:nvSpPr>
        <p:spPr>
          <a:xfrm>
            <a:off x="420624" y="3997547"/>
            <a:ext cx="3246120" cy="2348389"/>
          </a:xfrm>
          <a:prstGeom prst="roundRect">
            <a:avLst/>
          </a:prstGeom>
          <a:noFill/>
          <a:ln w="2857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774DAA2-4B1B-D246-A116-542E5CCCF1F3}"/>
              </a:ext>
            </a:extLst>
          </p:cNvPr>
          <p:cNvSpPr txBox="1"/>
          <p:nvPr/>
        </p:nvSpPr>
        <p:spPr>
          <a:xfrm>
            <a:off x="1924459" y="433898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R3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AF67278-E247-694F-8139-C1EAB1689360}"/>
              </a:ext>
            </a:extLst>
          </p:cNvPr>
          <p:cNvSpPr txBox="1"/>
          <p:nvPr/>
        </p:nvSpPr>
        <p:spPr>
          <a:xfrm>
            <a:off x="1324419" y="495745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R4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F12D4FC-407F-F24F-83B6-18E8A1D922A8}"/>
              </a:ext>
            </a:extLst>
          </p:cNvPr>
          <p:cNvSpPr txBox="1"/>
          <p:nvPr/>
        </p:nvSpPr>
        <p:spPr>
          <a:xfrm>
            <a:off x="2625637" y="495745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R1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79ECBAE-2582-F14D-A082-9F5D5F646271}"/>
              </a:ext>
            </a:extLst>
          </p:cNvPr>
          <p:cNvSpPr txBox="1"/>
          <p:nvPr/>
        </p:nvSpPr>
        <p:spPr>
          <a:xfrm>
            <a:off x="672624" y="554801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R2</a:t>
            </a:r>
          </a:p>
        </p:txBody>
      </p: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127E6521-46B2-714A-8697-3AE5F0C9DB54}"/>
              </a:ext>
            </a:extLst>
          </p:cNvPr>
          <p:cNvCxnSpPr>
            <a:cxnSpLocks/>
          </p:cNvCxnSpPr>
          <p:nvPr/>
        </p:nvCxnSpPr>
        <p:spPr>
          <a:xfrm flipV="1">
            <a:off x="858720" y="4739446"/>
            <a:ext cx="1241695" cy="1214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>
            <a:extLst>
              <a:ext uri="{FF2B5EF4-FFF2-40B4-BE49-F238E27FC236}">
                <a16:creationId xmlns:a16="http://schemas.microsoft.com/office/drawing/2014/main" id="{D93DBA90-2248-D74F-9DCD-023FC2D1E617}"/>
              </a:ext>
            </a:extLst>
          </p:cNvPr>
          <p:cNvCxnSpPr>
            <a:cxnSpLocks/>
          </p:cNvCxnSpPr>
          <p:nvPr/>
        </p:nvCxnSpPr>
        <p:spPr>
          <a:xfrm>
            <a:off x="2114575" y="4739446"/>
            <a:ext cx="655439" cy="607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fik 37" descr="Router.png">
            <a:extLst>
              <a:ext uri="{FF2B5EF4-FFF2-40B4-BE49-F238E27FC236}">
                <a16:creationId xmlns:a16="http://schemas.microsoft.com/office/drawing/2014/main" id="{A438CA1F-19F9-EC4A-ACA4-CEDC75A0A69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04016" y="4573243"/>
            <a:ext cx="392798" cy="333162"/>
          </a:xfrm>
          <a:prstGeom prst="rect">
            <a:avLst/>
          </a:prstGeom>
        </p:spPr>
      </p:pic>
      <p:pic>
        <p:nvPicPr>
          <p:cNvPr id="39" name="Grafik 38" descr="Router.png">
            <a:extLst>
              <a:ext uri="{FF2B5EF4-FFF2-40B4-BE49-F238E27FC236}">
                <a16:creationId xmlns:a16="http://schemas.microsoft.com/office/drawing/2014/main" id="{B364847E-26EA-D34A-86D6-5AECD8C2698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8320" y="5185143"/>
            <a:ext cx="392798" cy="333162"/>
          </a:xfrm>
          <a:prstGeom prst="rect">
            <a:avLst/>
          </a:prstGeom>
        </p:spPr>
      </p:pic>
      <p:pic>
        <p:nvPicPr>
          <p:cNvPr id="40" name="Grafik 39" descr="Router.png">
            <a:extLst>
              <a:ext uri="{FF2B5EF4-FFF2-40B4-BE49-F238E27FC236}">
                <a16:creationId xmlns:a16="http://schemas.microsoft.com/office/drawing/2014/main" id="{C4FF99CE-42C7-9241-B2D9-9ECE0ADBB8E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2624" y="5797043"/>
            <a:ext cx="392798" cy="333162"/>
          </a:xfrm>
          <a:prstGeom prst="rect">
            <a:avLst/>
          </a:prstGeom>
        </p:spPr>
      </p:pic>
      <p:pic>
        <p:nvPicPr>
          <p:cNvPr id="41" name="Grafik 40" descr="Router.png">
            <a:extLst>
              <a:ext uri="{FF2B5EF4-FFF2-40B4-BE49-F238E27FC236}">
                <a16:creationId xmlns:a16="http://schemas.microsoft.com/office/drawing/2014/main" id="{D68A988D-2A7C-2D44-A143-454CE751EC9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02104" y="5185143"/>
            <a:ext cx="392798" cy="333162"/>
          </a:xfrm>
          <a:prstGeom prst="rect">
            <a:avLst/>
          </a:prstGeom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19BAAC60-EC5F-C244-BEFC-0A2FD4C18280}"/>
              </a:ext>
            </a:extLst>
          </p:cNvPr>
          <p:cNvSpPr txBox="1"/>
          <p:nvPr/>
        </p:nvSpPr>
        <p:spPr>
          <a:xfrm>
            <a:off x="5780276" y="433414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R3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49CC9E2-23E5-E645-AE84-5548C9024A72}"/>
              </a:ext>
            </a:extLst>
          </p:cNvPr>
          <p:cNvSpPr txBox="1"/>
          <p:nvPr/>
        </p:nvSpPr>
        <p:spPr>
          <a:xfrm>
            <a:off x="5354305" y="475789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R1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738822B-9271-B14E-A1F8-25F5BE1DA60B}"/>
              </a:ext>
            </a:extLst>
          </p:cNvPr>
          <p:cNvSpPr txBox="1"/>
          <p:nvPr/>
        </p:nvSpPr>
        <p:spPr>
          <a:xfrm>
            <a:off x="4541007" y="554801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R4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7DC3AEE-7DF0-2044-96CC-D15AACC01264}"/>
              </a:ext>
            </a:extLst>
          </p:cNvPr>
          <p:cNvSpPr txBox="1"/>
          <p:nvPr/>
        </p:nvSpPr>
        <p:spPr>
          <a:xfrm>
            <a:off x="4960557" y="517615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R2</a:t>
            </a:r>
          </a:p>
        </p:txBody>
      </p:sp>
      <p:cxnSp>
        <p:nvCxnSpPr>
          <p:cNvPr id="46" name="Gerade Verbindung 45">
            <a:extLst>
              <a:ext uri="{FF2B5EF4-FFF2-40B4-BE49-F238E27FC236}">
                <a16:creationId xmlns:a16="http://schemas.microsoft.com/office/drawing/2014/main" id="{D0DA9935-3009-8F41-8294-4B7C41E70C30}"/>
              </a:ext>
            </a:extLst>
          </p:cNvPr>
          <p:cNvCxnSpPr>
            <a:cxnSpLocks/>
          </p:cNvCxnSpPr>
          <p:nvPr/>
        </p:nvCxnSpPr>
        <p:spPr>
          <a:xfrm flipV="1">
            <a:off x="4714537" y="4734604"/>
            <a:ext cx="1241695" cy="1214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fik 46" descr="Router.png">
            <a:extLst>
              <a:ext uri="{FF2B5EF4-FFF2-40B4-BE49-F238E27FC236}">
                <a16:creationId xmlns:a16="http://schemas.microsoft.com/office/drawing/2014/main" id="{F4212F3E-B8CA-F545-B767-D38432BDA67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59833" y="4568401"/>
            <a:ext cx="392798" cy="333162"/>
          </a:xfrm>
          <a:prstGeom prst="rect">
            <a:avLst/>
          </a:prstGeom>
        </p:spPr>
      </p:pic>
      <p:pic>
        <p:nvPicPr>
          <p:cNvPr id="48" name="Grafik 47" descr="Router.png">
            <a:extLst>
              <a:ext uri="{FF2B5EF4-FFF2-40B4-BE49-F238E27FC236}">
                <a16:creationId xmlns:a16="http://schemas.microsoft.com/office/drawing/2014/main" id="{0BE555A6-010D-2B47-8DF0-6FF1E4F1387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46694" y="4984396"/>
            <a:ext cx="392798" cy="333162"/>
          </a:xfrm>
          <a:prstGeom prst="rect">
            <a:avLst/>
          </a:prstGeom>
        </p:spPr>
      </p:pic>
      <p:pic>
        <p:nvPicPr>
          <p:cNvPr id="49" name="Grafik 48" descr="Router.png">
            <a:extLst>
              <a:ext uri="{FF2B5EF4-FFF2-40B4-BE49-F238E27FC236}">
                <a16:creationId xmlns:a16="http://schemas.microsoft.com/office/drawing/2014/main" id="{27A78DE9-EE73-CC4D-9856-0C62ABCF5E5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28441" y="5792201"/>
            <a:ext cx="392798" cy="333162"/>
          </a:xfrm>
          <a:prstGeom prst="rect">
            <a:avLst/>
          </a:prstGeom>
        </p:spPr>
      </p:pic>
      <p:pic>
        <p:nvPicPr>
          <p:cNvPr id="50" name="Grafik 49" descr="Router.png">
            <a:extLst>
              <a:ext uri="{FF2B5EF4-FFF2-40B4-BE49-F238E27FC236}">
                <a16:creationId xmlns:a16="http://schemas.microsoft.com/office/drawing/2014/main" id="{BC49086D-96F6-4F4B-96DD-8765ADBC3C5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3896" y="5391363"/>
            <a:ext cx="392798" cy="333162"/>
          </a:xfrm>
          <a:prstGeom prst="rect">
            <a:avLst/>
          </a:prstGeom>
        </p:spPr>
      </p:pic>
      <p:sp>
        <p:nvSpPr>
          <p:cNvPr id="51" name="Textfeld 50">
            <a:extLst>
              <a:ext uri="{FF2B5EF4-FFF2-40B4-BE49-F238E27FC236}">
                <a16:creationId xmlns:a16="http://schemas.microsoft.com/office/drawing/2014/main" id="{7BF7E948-296A-2645-B6AA-EA6E4B46967C}"/>
              </a:ext>
            </a:extLst>
          </p:cNvPr>
          <p:cNvSpPr txBox="1"/>
          <p:nvPr/>
        </p:nvSpPr>
        <p:spPr>
          <a:xfrm>
            <a:off x="962054" y="4103944"/>
            <a:ext cx="2422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Blue SPF from perspective of R3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BE71E5EB-8A7A-E244-80B1-DF2B41ACE8F7}"/>
              </a:ext>
            </a:extLst>
          </p:cNvPr>
          <p:cNvSpPr txBox="1"/>
          <p:nvPr/>
        </p:nvSpPr>
        <p:spPr>
          <a:xfrm>
            <a:off x="4514139" y="4100391"/>
            <a:ext cx="2396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Red SPF from perspective of R3</a:t>
            </a:r>
          </a:p>
        </p:txBody>
      </p:sp>
      <p:sp>
        <p:nvSpPr>
          <p:cNvPr id="53" name="Abgerundetes Rechteck 52">
            <a:extLst>
              <a:ext uri="{FF2B5EF4-FFF2-40B4-BE49-F238E27FC236}">
                <a16:creationId xmlns:a16="http://schemas.microsoft.com/office/drawing/2014/main" id="{FEDC8756-A985-3D43-A1ED-ABFD575C209C}"/>
              </a:ext>
            </a:extLst>
          </p:cNvPr>
          <p:cNvSpPr/>
          <p:nvPr/>
        </p:nvSpPr>
        <p:spPr>
          <a:xfrm>
            <a:off x="4049790" y="3997547"/>
            <a:ext cx="3246120" cy="234838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feil nach oben 53">
            <a:extLst>
              <a:ext uri="{FF2B5EF4-FFF2-40B4-BE49-F238E27FC236}">
                <a16:creationId xmlns:a16="http://schemas.microsoft.com/office/drawing/2014/main" id="{B23D2DCF-D801-3B42-844F-AD2367BA9386}"/>
              </a:ext>
            </a:extLst>
          </p:cNvPr>
          <p:cNvSpPr/>
          <p:nvPr/>
        </p:nvSpPr>
        <p:spPr>
          <a:xfrm>
            <a:off x="9230722" y="5502521"/>
            <a:ext cx="325841" cy="492158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feil nach oben 54">
            <a:extLst>
              <a:ext uri="{FF2B5EF4-FFF2-40B4-BE49-F238E27FC236}">
                <a16:creationId xmlns:a16="http://schemas.microsoft.com/office/drawing/2014/main" id="{502F75EB-8D64-A749-A462-07F650973B31}"/>
              </a:ext>
            </a:extLst>
          </p:cNvPr>
          <p:cNvSpPr/>
          <p:nvPr/>
        </p:nvSpPr>
        <p:spPr>
          <a:xfrm>
            <a:off x="9229190" y="4165581"/>
            <a:ext cx="325841" cy="492158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feil nach oben 55">
            <a:extLst>
              <a:ext uri="{FF2B5EF4-FFF2-40B4-BE49-F238E27FC236}">
                <a16:creationId xmlns:a16="http://schemas.microsoft.com/office/drawing/2014/main" id="{F03E693F-307A-E44F-87E0-E894CDC2C0FB}"/>
              </a:ext>
            </a:extLst>
          </p:cNvPr>
          <p:cNvSpPr/>
          <p:nvPr/>
        </p:nvSpPr>
        <p:spPr>
          <a:xfrm rot="5400000">
            <a:off x="9877268" y="3242327"/>
            <a:ext cx="325841" cy="492158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feil nach oben 56">
            <a:extLst>
              <a:ext uri="{FF2B5EF4-FFF2-40B4-BE49-F238E27FC236}">
                <a16:creationId xmlns:a16="http://schemas.microsoft.com/office/drawing/2014/main" id="{F7A96721-7957-254D-9DD8-998868B3B3F9}"/>
              </a:ext>
            </a:extLst>
          </p:cNvPr>
          <p:cNvSpPr/>
          <p:nvPr/>
        </p:nvSpPr>
        <p:spPr>
          <a:xfrm rot="10800000">
            <a:off x="10535855" y="4165581"/>
            <a:ext cx="325841" cy="492158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feil nach oben 57">
            <a:extLst>
              <a:ext uri="{FF2B5EF4-FFF2-40B4-BE49-F238E27FC236}">
                <a16:creationId xmlns:a16="http://schemas.microsoft.com/office/drawing/2014/main" id="{6E32852E-3D6C-0A4B-87F4-250331362B9B}"/>
              </a:ext>
            </a:extLst>
          </p:cNvPr>
          <p:cNvSpPr/>
          <p:nvPr/>
        </p:nvSpPr>
        <p:spPr>
          <a:xfrm rot="10800000">
            <a:off x="10547048" y="5499554"/>
            <a:ext cx="325841" cy="492158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Pfeil nach oben 58">
            <a:extLst>
              <a:ext uri="{FF2B5EF4-FFF2-40B4-BE49-F238E27FC236}">
                <a16:creationId xmlns:a16="http://schemas.microsoft.com/office/drawing/2014/main" id="{7AFA42BF-B280-B243-AA61-FA1E24ABF560}"/>
              </a:ext>
            </a:extLst>
          </p:cNvPr>
          <p:cNvSpPr/>
          <p:nvPr/>
        </p:nvSpPr>
        <p:spPr>
          <a:xfrm>
            <a:off x="8872204" y="5509077"/>
            <a:ext cx="325841" cy="492158"/>
          </a:xfrm>
          <a:prstGeom prst="up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Pfeil nach oben 59">
            <a:extLst>
              <a:ext uri="{FF2B5EF4-FFF2-40B4-BE49-F238E27FC236}">
                <a16:creationId xmlns:a16="http://schemas.microsoft.com/office/drawing/2014/main" id="{763C4AD1-B2F1-1F46-AEE3-2EAF6B05BCFC}"/>
              </a:ext>
            </a:extLst>
          </p:cNvPr>
          <p:cNvSpPr/>
          <p:nvPr/>
        </p:nvSpPr>
        <p:spPr>
          <a:xfrm rot="5400000">
            <a:off x="9911134" y="4690655"/>
            <a:ext cx="325841" cy="492158"/>
          </a:xfrm>
          <a:prstGeom prst="up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feil nach oben 60">
            <a:extLst>
              <a:ext uri="{FF2B5EF4-FFF2-40B4-BE49-F238E27FC236}">
                <a16:creationId xmlns:a16="http://schemas.microsoft.com/office/drawing/2014/main" id="{0016610C-A61D-0D41-8FDD-128AF70250C3}"/>
              </a:ext>
            </a:extLst>
          </p:cNvPr>
          <p:cNvSpPr/>
          <p:nvPr/>
        </p:nvSpPr>
        <p:spPr>
          <a:xfrm rot="10800000">
            <a:off x="10934994" y="5491590"/>
            <a:ext cx="325841" cy="492158"/>
          </a:xfrm>
          <a:prstGeom prst="up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6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48D4A-1C22-D44A-A4DD-ABE56657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</a:t>
            </a:r>
            <a:r>
              <a:rPr lang="en-US" dirty="0" err="1"/>
              <a:t>Algo</a:t>
            </a:r>
            <a:r>
              <a:rPr lang="en-US" dirty="0"/>
              <a:t> in Action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79407BE-5C18-3044-8CF8-5CAF90B55C2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2412" y="1439863"/>
            <a:ext cx="7344000" cy="4859337"/>
          </a:xfrm>
        </p:spPr>
        <p:txBody>
          <a:bodyPr/>
          <a:lstStyle/>
          <a:p>
            <a:r>
              <a:rPr lang="en-US" dirty="0"/>
              <a:t>Segment Routing operation with Flex-</a:t>
            </a:r>
            <a:r>
              <a:rPr lang="en-US" dirty="0" err="1"/>
              <a:t>Algo</a:t>
            </a:r>
            <a:r>
              <a:rPr lang="en-US" dirty="0"/>
              <a:t> is quite similar to vanilla Segment Routing</a:t>
            </a:r>
          </a:p>
          <a:p>
            <a:r>
              <a:rPr lang="en-US" dirty="0"/>
              <a:t>Each node advertises a node SID along with an index</a:t>
            </a:r>
          </a:p>
          <a:p>
            <a:pPr lvl="1"/>
            <a:r>
              <a:rPr lang="en-US" dirty="0"/>
              <a:t>adjacency SIDs are also created for each </a:t>
            </a:r>
            <a:r>
              <a:rPr lang="en-US" dirty="0" err="1"/>
              <a:t>Algo</a:t>
            </a:r>
            <a:endParaRPr lang="en-US" dirty="0"/>
          </a:p>
          <a:p>
            <a:pPr lvl="1"/>
            <a:r>
              <a:rPr lang="en-US" dirty="0"/>
              <a:t>upon getting a labeled packet, a transit node can detect the </a:t>
            </a:r>
            <a:r>
              <a:rPr lang="en-US" dirty="0" err="1"/>
              <a:t>Algo</a:t>
            </a:r>
            <a:r>
              <a:rPr lang="en-US" dirty="0"/>
              <a:t> that should be used for forwarding</a:t>
            </a:r>
          </a:p>
          <a:p>
            <a:r>
              <a:rPr lang="en-US" dirty="0" err="1"/>
              <a:t>Algo</a:t>
            </a:r>
            <a:r>
              <a:rPr lang="en-US" dirty="0"/>
              <a:t> numbers are used to identify topologies</a:t>
            </a:r>
          </a:p>
          <a:p>
            <a:pPr lvl="1"/>
            <a:r>
              <a:rPr lang="en-US" dirty="0"/>
              <a:t>0 is used for the default SPF </a:t>
            </a:r>
            <a:r>
              <a:rPr lang="en-US" dirty="0" err="1"/>
              <a:t>Algo</a:t>
            </a:r>
            <a:endParaRPr lang="en-US" dirty="0"/>
          </a:p>
          <a:p>
            <a:pPr lvl="1"/>
            <a:r>
              <a:rPr lang="en-US" dirty="0"/>
              <a:t>128 to 255 can be used by operators to define different behaviors </a:t>
            </a:r>
            <a:br>
              <a:rPr lang="en-US" dirty="0"/>
            </a:br>
            <a:r>
              <a:rPr lang="en-US" dirty="0"/>
              <a:t>(if your vendor let’s you do that)</a:t>
            </a:r>
          </a:p>
          <a:p>
            <a:endParaRPr lang="en-US" dirty="0"/>
          </a:p>
        </p:txBody>
      </p:sp>
      <p:pic>
        <p:nvPicPr>
          <p:cNvPr id="6" name="Grafik 5" descr="Wolke_white_3D_flach_3.png">
            <a:extLst>
              <a:ext uri="{FF2B5EF4-FFF2-40B4-BE49-F238E27FC236}">
                <a16:creationId xmlns:a16="http://schemas.microsoft.com/office/drawing/2014/main" id="{1FCA1003-769D-B548-8A86-38774905C31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87622" y="1909094"/>
            <a:ext cx="2505135" cy="1787183"/>
          </a:xfrm>
          <a:prstGeom prst="rect">
            <a:avLst/>
          </a:prstGeom>
        </p:spPr>
      </p:pic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A6E7DF10-C6F6-1A4A-A17A-9274D67B6849}"/>
              </a:ext>
            </a:extLst>
          </p:cNvPr>
          <p:cNvCxnSpPr>
            <a:cxnSpLocks/>
          </p:cNvCxnSpPr>
          <p:nvPr/>
        </p:nvCxnSpPr>
        <p:spPr>
          <a:xfrm>
            <a:off x="9579598" y="3666838"/>
            <a:ext cx="921183" cy="124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45D88AB7-3614-8041-936F-3D3E03CD9385}"/>
              </a:ext>
            </a:extLst>
          </p:cNvPr>
          <p:cNvCxnSpPr>
            <a:cxnSpLocks/>
          </p:cNvCxnSpPr>
          <p:nvPr/>
        </p:nvCxnSpPr>
        <p:spPr>
          <a:xfrm flipV="1">
            <a:off x="9476099" y="5118155"/>
            <a:ext cx="1174636" cy="2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F2784D6A-4B65-ED4B-A32A-9A8C8FAC5E0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9183610" y="4002706"/>
            <a:ext cx="0" cy="9530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596E6E72-A1BA-404C-9C0D-ACCDFDFCA1A3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10896769" y="4002706"/>
            <a:ext cx="0" cy="7795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Router.png">
            <a:extLst>
              <a:ext uri="{FF2B5EF4-FFF2-40B4-BE49-F238E27FC236}">
                <a16:creationId xmlns:a16="http://schemas.microsoft.com/office/drawing/2014/main" id="{D1CE1D38-130A-CC45-A706-B19020F871A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87622" y="3330971"/>
            <a:ext cx="791976" cy="671735"/>
          </a:xfrm>
          <a:prstGeom prst="rect">
            <a:avLst/>
          </a:prstGeom>
        </p:spPr>
      </p:pic>
      <p:pic>
        <p:nvPicPr>
          <p:cNvPr id="9" name="Grafik 8" descr="Router.png">
            <a:extLst>
              <a:ext uri="{FF2B5EF4-FFF2-40B4-BE49-F238E27FC236}">
                <a16:creationId xmlns:a16="http://schemas.microsoft.com/office/drawing/2014/main" id="{CD5EDE3F-748D-264E-9291-D0A24A571CB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00781" y="3330971"/>
            <a:ext cx="791976" cy="671735"/>
          </a:xfrm>
          <a:prstGeom prst="rect">
            <a:avLst/>
          </a:prstGeom>
        </p:spPr>
      </p:pic>
      <p:pic>
        <p:nvPicPr>
          <p:cNvPr id="10" name="Grafik 9" descr="Router.png">
            <a:extLst>
              <a:ext uri="{FF2B5EF4-FFF2-40B4-BE49-F238E27FC236}">
                <a16:creationId xmlns:a16="http://schemas.microsoft.com/office/drawing/2014/main" id="{F4EB0683-6F70-5B4C-883C-DBD91C5A661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87622" y="4782287"/>
            <a:ext cx="791976" cy="671735"/>
          </a:xfrm>
          <a:prstGeom prst="rect">
            <a:avLst/>
          </a:prstGeom>
        </p:spPr>
      </p:pic>
      <p:pic>
        <p:nvPicPr>
          <p:cNvPr id="11" name="Grafik 10" descr="Router.png">
            <a:extLst>
              <a:ext uri="{FF2B5EF4-FFF2-40B4-BE49-F238E27FC236}">
                <a16:creationId xmlns:a16="http://schemas.microsoft.com/office/drawing/2014/main" id="{76955091-7B28-154F-80BA-2FA838F80B0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00781" y="4782287"/>
            <a:ext cx="791976" cy="671735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E38422E6-5CBB-CB48-8CFF-F379E1909DFA}"/>
              </a:ext>
            </a:extLst>
          </p:cNvPr>
          <p:cNvSpPr txBox="1"/>
          <p:nvPr/>
        </p:nvSpPr>
        <p:spPr>
          <a:xfrm>
            <a:off x="9769769" y="3669301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100G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23AE4B3-678F-2E49-B9C6-EA65AFC92BFF}"/>
              </a:ext>
            </a:extLst>
          </p:cNvPr>
          <p:cNvSpPr txBox="1"/>
          <p:nvPr/>
        </p:nvSpPr>
        <p:spPr>
          <a:xfrm>
            <a:off x="10888125" y="4244997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100G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72506FE-6033-B747-AE1D-CFD285204A32}"/>
              </a:ext>
            </a:extLst>
          </p:cNvPr>
          <p:cNvSpPr txBox="1"/>
          <p:nvPr/>
        </p:nvSpPr>
        <p:spPr>
          <a:xfrm>
            <a:off x="8666835" y="4244997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100G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25DF999-54CF-174B-BBE0-75E06F04A8DA}"/>
              </a:ext>
            </a:extLst>
          </p:cNvPr>
          <p:cNvSpPr txBox="1"/>
          <p:nvPr/>
        </p:nvSpPr>
        <p:spPr>
          <a:xfrm>
            <a:off x="9831182" y="5091179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10G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584B7F7-21D2-1146-9BBF-B8058B319C16}"/>
              </a:ext>
            </a:extLst>
          </p:cNvPr>
          <p:cNvSpPr txBox="1"/>
          <p:nvPr/>
        </p:nvSpPr>
        <p:spPr>
          <a:xfrm>
            <a:off x="8376382" y="346377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</a:t>
            </a:r>
            <a:endParaRPr lang="en-US" sz="12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20391CD-7D39-7042-88A2-448312CFD713}"/>
              </a:ext>
            </a:extLst>
          </p:cNvPr>
          <p:cNvSpPr txBox="1"/>
          <p:nvPr/>
        </p:nvSpPr>
        <p:spPr>
          <a:xfrm>
            <a:off x="11231793" y="348840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</a:t>
            </a:r>
            <a:endParaRPr lang="en-US" sz="1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87F457C-8492-864F-9081-D6FB7AA35E2F}"/>
              </a:ext>
            </a:extLst>
          </p:cNvPr>
          <p:cNvSpPr txBox="1"/>
          <p:nvPr/>
        </p:nvSpPr>
        <p:spPr>
          <a:xfrm>
            <a:off x="8357643" y="495580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R3</a:t>
            </a:r>
            <a:endParaRPr lang="en-US" sz="12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BDE2309-89BC-7140-AD30-C67906272D78}"/>
              </a:ext>
            </a:extLst>
          </p:cNvPr>
          <p:cNvSpPr txBox="1"/>
          <p:nvPr/>
        </p:nvSpPr>
        <p:spPr>
          <a:xfrm>
            <a:off x="11240438" y="493348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R4</a:t>
            </a:r>
            <a:endParaRPr lang="en-US" sz="12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236B3B6-1515-4B46-808E-307B90AE42C3}"/>
              </a:ext>
            </a:extLst>
          </p:cNvPr>
          <p:cNvSpPr txBox="1"/>
          <p:nvPr/>
        </p:nvSpPr>
        <p:spPr>
          <a:xfrm>
            <a:off x="8660756" y="4397413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432FF"/>
                </a:solidFill>
              </a:rPr>
              <a:t>10ms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CE21E92-FA99-F846-BCE0-C276CE0CE2F0}"/>
              </a:ext>
            </a:extLst>
          </p:cNvPr>
          <p:cNvSpPr txBox="1"/>
          <p:nvPr/>
        </p:nvSpPr>
        <p:spPr>
          <a:xfrm>
            <a:off x="9775517" y="3839576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432FF"/>
                </a:solidFill>
              </a:rPr>
              <a:t>10ms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8D2AF5C-D363-B446-8FA8-B19BB2DDA3A3}"/>
              </a:ext>
            </a:extLst>
          </p:cNvPr>
          <p:cNvSpPr txBox="1"/>
          <p:nvPr/>
        </p:nvSpPr>
        <p:spPr>
          <a:xfrm>
            <a:off x="10894646" y="4377390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432FF"/>
                </a:solidFill>
              </a:rPr>
              <a:t>10ms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EEB1BBA-D233-504D-B163-00A05F9EA378}"/>
              </a:ext>
            </a:extLst>
          </p:cNvPr>
          <p:cNvSpPr txBox="1"/>
          <p:nvPr/>
        </p:nvSpPr>
        <p:spPr>
          <a:xfrm>
            <a:off x="9831182" y="5261454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432FF"/>
                </a:solidFill>
              </a:rPr>
              <a:t>1ms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DCB340BC-45AA-7F4C-82F7-1B769C533C26}"/>
              </a:ext>
            </a:extLst>
          </p:cNvPr>
          <p:cNvSpPr txBox="1"/>
          <p:nvPr/>
        </p:nvSpPr>
        <p:spPr>
          <a:xfrm>
            <a:off x="8014064" y="3737551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SID 1001</a:t>
            </a:r>
          </a:p>
          <a:p>
            <a:r>
              <a:rPr lang="en-US" sz="1200" dirty="0">
                <a:solidFill>
                  <a:srgbClr val="0432FF"/>
                </a:solidFill>
              </a:rPr>
              <a:t>SID 4001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D0F25D6E-0BA7-C34E-ADAC-8C25B7319891}"/>
              </a:ext>
            </a:extLst>
          </p:cNvPr>
          <p:cNvSpPr txBox="1"/>
          <p:nvPr/>
        </p:nvSpPr>
        <p:spPr>
          <a:xfrm>
            <a:off x="11217999" y="3726133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SID 1002</a:t>
            </a:r>
          </a:p>
          <a:p>
            <a:r>
              <a:rPr lang="en-US" sz="1200" dirty="0">
                <a:solidFill>
                  <a:srgbClr val="0432FF"/>
                </a:solidFill>
              </a:rPr>
              <a:t>SID 4002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F134B809-8A41-914E-AB68-F909AB1E41D7}"/>
              </a:ext>
            </a:extLst>
          </p:cNvPr>
          <p:cNvSpPr txBox="1"/>
          <p:nvPr/>
        </p:nvSpPr>
        <p:spPr>
          <a:xfrm>
            <a:off x="11234568" y="5185143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SID 1004</a:t>
            </a:r>
          </a:p>
          <a:p>
            <a:r>
              <a:rPr lang="en-US" sz="1200" dirty="0">
                <a:solidFill>
                  <a:srgbClr val="0432FF"/>
                </a:solidFill>
              </a:rPr>
              <a:t>SID 4004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0490003B-5A26-754F-B088-8006222D3186}"/>
              </a:ext>
            </a:extLst>
          </p:cNvPr>
          <p:cNvSpPr txBox="1"/>
          <p:nvPr/>
        </p:nvSpPr>
        <p:spPr>
          <a:xfrm>
            <a:off x="8014063" y="5212165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SID 1003</a:t>
            </a:r>
          </a:p>
          <a:p>
            <a:r>
              <a:rPr lang="en-US" sz="1200" dirty="0">
                <a:solidFill>
                  <a:srgbClr val="0432FF"/>
                </a:solidFill>
              </a:rPr>
              <a:t>SID 4003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587B3C9-36EA-AF48-B48D-83429C396D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058" r="1561"/>
          <a:stretch/>
        </p:blipFill>
        <p:spPr>
          <a:xfrm>
            <a:off x="251344" y="5165660"/>
            <a:ext cx="7123881" cy="1186874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7001768E-4C32-524F-A14F-7C41809D06A9}"/>
              </a:ext>
            </a:extLst>
          </p:cNvPr>
          <p:cNvSpPr txBox="1"/>
          <p:nvPr/>
        </p:nvSpPr>
        <p:spPr>
          <a:xfrm>
            <a:off x="9638831" y="2564198"/>
            <a:ext cx="1071138" cy="578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97626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6752B53-EB57-FC4A-A12C-3011B34B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</a:t>
            </a:r>
            <a:r>
              <a:rPr lang="en-US" dirty="0" err="1"/>
              <a:t>Algo</a:t>
            </a:r>
            <a:r>
              <a:rPr lang="en-US" dirty="0"/>
              <a:t> summary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572262-8C10-5E45-93E3-4751E0658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distributed calculation of multiple algorithms</a:t>
            </a:r>
          </a:p>
          <a:p>
            <a:r>
              <a:rPr lang="en-US" dirty="0"/>
              <a:t>Not relying on central intelligence which can be an advantage or disadvantage depending on your specific situation</a:t>
            </a:r>
          </a:p>
          <a:p>
            <a:r>
              <a:rPr lang="en-US" dirty="0"/>
              <a:t>No additional signaling overhead introduced and automatic rerouting (if all required nodes are part of the topology)</a:t>
            </a:r>
          </a:p>
          <a:p>
            <a:r>
              <a:rPr lang="en-US" dirty="0"/>
              <a:t>Currently a draft in version 04</a:t>
            </a:r>
          </a:p>
          <a:p>
            <a:pPr lvl="1"/>
            <a:r>
              <a:rPr lang="de-DE" dirty="0">
                <a:hlinkClick r:id="rId3"/>
              </a:rPr>
              <a:t>https://datatracker.ietf.org/doc/draft-ietf-lsr-flex-algo/</a:t>
            </a:r>
            <a:endParaRPr lang="de-DE" dirty="0"/>
          </a:p>
          <a:p>
            <a:r>
              <a:rPr lang="de-DE" dirty="0" err="1"/>
              <a:t>Interop</a:t>
            </a:r>
            <a:r>
              <a:rPr lang="de-DE" dirty="0"/>
              <a:t> Demo on MPLS </a:t>
            </a:r>
            <a:r>
              <a:rPr lang="de-DE" dirty="0" err="1"/>
              <a:t>Congress</a:t>
            </a:r>
            <a:r>
              <a:rPr lang="de-DE" dirty="0"/>
              <a:t> 2019 in Paris </a:t>
            </a:r>
            <a:r>
              <a:rPr lang="de-DE" dirty="0" err="1"/>
              <a:t>with</a:t>
            </a:r>
            <a:r>
              <a:rPr lang="de-DE" dirty="0"/>
              <a:t> ISIS </a:t>
            </a:r>
            <a:r>
              <a:rPr lang="de-DE" dirty="0" err="1"/>
              <a:t>as</a:t>
            </a:r>
            <a:r>
              <a:rPr lang="de-DE" dirty="0"/>
              <a:t> IGP</a:t>
            </a:r>
          </a:p>
          <a:p>
            <a:pPr lvl="1"/>
            <a:r>
              <a:rPr lang="de-DE" dirty="0"/>
              <a:t>Juniper MX480, MX204</a:t>
            </a:r>
          </a:p>
          <a:p>
            <a:pPr lvl="1"/>
            <a:r>
              <a:rPr lang="de-DE" dirty="0"/>
              <a:t>Cisco NCS 5500, ASR9k</a:t>
            </a:r>
          </a:p>
        </p:txBody>
      </p:sp>
    </p:spTree>
    <p:extLst>
      <p:ext uri="{BB962C8B-B14F-4D97-AF65-F5344CB8AC3E}">
        <p14:creationId xmlns:p14="http://schemas.microsoft.com/office/powerpoint/2010/main" val="268124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CAFAF-94E1-CA40-808D-FD06768BAE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38FDFD-EAD0-AB4C-9168-7BDDC13D80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War of </a:t>
            </a:r>
            <a:r>
              <a:rPr lang="en-US" dirty="0" err="1"/>
              <a:t>Dataplane</a:t>
            </a:r>
            <a:r>
              <a:rPr lang="en-US" dirty="0"/>
              <a:t> encapsulations</a:t>
            </a:r>
          </a:p>
        </p:txBody>
      </p:sp>
    </p:spTree>
    <p:extLst>
      <p:ext uri="{BB962C8B-B14F-4D97-AF65-F5344CB8AC3E}">
        <p14:creationId xmlns:p14="http://schemas.microsoft.com/office/powerpoint/2010/main" val="157156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sign1">
  <a:themeElements>
    <a:clrScheme name="Xantaro CI Colours">
      <a:dk1>
        <a:srgbClr val="000000"/>
      </a:dk1>
      <a:lt1>
        <a:srgbClr val="FFFFFF"/>
      </a:lt1>
      <a:dk2>
        <a:srgbClr val="000000"/>
      </a:dk2>
      <a:lt2>
        <a:srgbClr val="F2F2F2"/>
      </a:lt2>
      <a:accent1>
        <a:srgbClr val="54677B"/>
      </a:accent1>
      <a:accent2>
        <a:srgbClr val="616C5F"/>
      </a:accent2>
      <a:accent3>
        <a:srgbClr val="704E51"/>
      </a:accent3>
      <a:accent4>
        <a:srgbClr val="878787"/>
      </a:accent4>
      <a:accent5>
        <a:srgbClr val="585858"/>
      </a:accent5>
      <a:accent6>
        <a:srgbClr val="BE0F34"/>
      </a:accent6>
      <a:hlink>
        <a:srgbClr val="BE0F34"/>
      </a:hlink>
      <a:folHlink>
        <a:srgbClr val="BE0F3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5AE0952A-3680-4647-8371-7D2DD3E93C11}" vid="{3B1F2835-8227-0C4E-8671-418F32EECF0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0</TotalTime>
  <Words>2559</Words>
  <Application>Microsoft Macintosh PowerPoint</Application>
  <PresentationFormat>Breitbild</PresentationFormat>
  <Paragraphs>471</Paragraphs>
  <Slides>19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Symbol</vt:lpstr>
      <vt:lpstr>Wingdings</vt:lpstr>
      <vt:lpstr>Design1</vt:lpstr>
      <vt:lpstr>Latest Developments in SPRING (Segment Routing)</vt:lpstr>
      <vt:lpstr>SPRING Introduction</vt:lpstr>
      <vt:lpstr>Segment Routing with MPLS dataplane in one slide</vt:lpstr>
      <vt:lpstr>Default IGP SPF</vt:lpstr>
      <vt:lpstr>Issues with default SPF</vt:lpstr>
      <vt:lpstr>Introducing Flex-Algo</vt:lpstr>
      <vt:lpstr>Flex-Algo in Action</vt:lpstr>
      <vt:lpstr>Flex-Algo summary</vt:lpstr>
      <vt:lpstr>SPRING</vt:lpstr>
      <vt:lpstr>Segment Routing Dataplane with MPLS</vt:lpstr>
      <vt:lpstr>Segment Routing Dataplane with IPv6 (SRv6)</vt:lpstr>
      <vt:lpstr>SRv6 Dataplane in action – 1/4</vt:lpstr>
      <vt:lpstr>SRv6 Dataplane in action – 2/4</vt:lpstr>
      <vt:lpstr>SRv6 Dataplane in action – 3/4</vt:lpstr>
      <vt:lpstr>SRv6 Dataplane in action – 4/4</vt:lpstr>
      <vt:lpstr>IPv6 SIDs in detail</vt:lpstr>
      <vt:lpstr>SRv6 – watch the overhead</vt:lpstr>
      <vt:lpstr>Alternatives to reduce overhead with SRv6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Latest Developments in SPRING (Segment Routing)</dc:title>
  <dc:creator>Sebastian Graf (Xantaro)</dc:creator>
  <cp:lastModifiedBy>Sebastian Graf (Xantaro)</cp:lastModifiedBy>
  <cp:revision>71</cp:revision>
  <dcterms:created xsi:type="dcterms:W3CDTF">2019-10-27T10:31:20Z</dcterms:created>
  <dcterms:modified xsi:type="dcterms:W3CDTF">2019-11-09T15:41:13Z</dcterms:modified>
</cp:coreProperties>
</file>