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6" r:id="rId2"/>
    <p:sldId id="262" r:id="rId3"/>
    <p:sldId id="261" r:id="rId4"/>
    <p:sldId id="263" r:id="rId5"/>
    <p:sldId id="257" r:id="rId6"/>
    <p:sldId id="260" r:id="rId7"/>
    <p:sldId id="258" r:id="rId8"/>
    <p:sldId id="259" r:id="rId9"/>
    <p:sldId id="274" r:id="rId10"/>
    <p:sldId id="264" r:id="rId11"/>
    <p:sldId id="266" r:id="rId12"/>
    <p:sldId id="265" r:id="rId13"/>
    <p:sldId id="267" r:id="rId14"/>
    <p:sldId id="276" r:id="rId15"/>
    <p:sldId id="278" r:id="rId16"/>
    <p:sldId id="280" r:id="rId17"/>
    <p:sldId id="268" r:id="rId18"/>
    <p:sldId id="269" r:id="rId19"/>
    <p:sldId id="270"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2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81" autoAdjust="0"/>
  </p:normalViewPr>
  <p:slideViewPr>
    <p:cSldViewPr snapToGrid="0">
      <p:cViewPr varScale="1">
        <p:scale>
          <a:sx n="82" d="100"/>
          <a:sy n="82" d="100"/>
        </p:scale>
        <p:origin x="16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 Kontogiannis" userId="429ca8dd0f9afb54" providerId="LiveId" clId="{BB9B9CD6-E651-47ED-8705-E1B237662537}"/>
    <pc:docChg chg="modSld sldOrd">
      <pc:chgData name="Stephan Kontogiannis" userId="429ca8dd0f9afb54" providerId="LiveId" clId="{BB9B9CD6-E651-47ED-8705-E1B237662537}" dt="2022-09-22T13:33:14.040" v="1"/>
      <pc:docMkLst>
        <pc:docMk/>
      </pc:docMkLst>
      <pc:sldChg chg="ord">
        <pc:chgData name="Stephan Kontogiannis" userId="429ca8dd0f9afb54" providerId="LiveId" clId="{BB9B9CD6-E651-47ED-8705-E1B237662537}" dt="2022-09-22T13:33:14.040" v="1"/>
        <pc:sldMkLst>
          <pc:docMk/>
          <pc:sldMk cId="3531926555" sldId="273"/>
        </pc:sldMkLst>
      </pc:sldChg>
    </pc:docChg>
  </pc:docChgLst>
  <pc:docChgLst>
    <pc:chgData name="Guest User" providerId="Windows Live" clId="Web-{681A8499-4D51-4931-A532-B1619A9CE3C4}"/>
    <pc:docChg chg="addSld modSld sldOrd">
      <pc:chgData name="Guest User" userId="" providerId="Windows Live" clId="Web-{681A8499-4D51-4931-A532-B1619A9CE3C4}" dt="2022-09-20T07:55:50.895" v="205"/>
      <pc:docMkLst>
        <pc:docMk/>
      </pc:docMkLst>
      <pc:sldChg chg="modSp">
        <pc:chgData name="Guest User" userId="" providerId="Windows Live" clId="Web-{681A8499-4D51-4931-A532-B1619A9CE3C4}" dt="2022-09-20T07:42:03.836" v="180" actId="1076"/>
        <pc:sldMkLst>
          <pc:docMk/>
          <pc:sldMk cId="624558153" sldId="257"/>
        </pc:sldMkLst>
        <pc:spChg chg="mod">
          <ac:chgData name="Guest User" userId="" providerId="Windows Live" clId="Web-{681A8499-4D51-4931-A532-B1619A9CE3C4}" dt="2022-09-20T07:42:03.836" v="180" actId="1076"/>
          <ac:spMkLst>
            <pc:docMk/>
            <pc:sldMk cId="624558153" sldId="257"/>
            <ac:spMk id="8" creationId="{E4C36037-F3C6-38D7-4365-54277B309520}"/>
          </ac:spMkLst>
        </pc:spChg>
        <pc:spChg chg="mod">
          <ac:chgData name="Guest User" userId="" providerId="Windows Live" clId="Web-{681A8499-4D51-4931-A532-B1619A9CE3C4}" dt="2022-09-20T07:39:26.190" v="179" actId="20577"/>
          <ac:spMkLst>
            <pc:docMk/>
            <pc:sldMk cId="624558153" sldId="257"/>
            <ac:spMk id="9" creationId="{6A9D83EA-6561-47FD-F015-E4503B56224F}"/>
          </ac:spMkLst>
        </pc:spChg>
      </pc:sldChg>
      <pc:sldChg chg="modSp">
        <pc:chgData name="Guest User" userId="" providerId="Windows Live" clId="Web-{681A8499-4D51-4931-A532-B1619A9CE3C4}" dt="2022-09-20T07:42:54.790" v="185" actId="20577"/>
        <pc:sldMkLst>
          <pc:docMk/>
          <pc:sldMk cId="2393147902" sldId="260"/>
        </pc:sldMkLst>
        <pc:spChg chg="mod">
          <ac:chgData name="Guest User" userId="" providerId="Windows Live" clId="Web-{681A8499-4D51-4931-A532-B1619A9CE3C4}" dt="2022-09-20T07:42:54.790" v="185" actId="20577"/>
          <ac:spMkLst>
            <pc:docMk/>
            <pc:sldMk cId="2393147902" sldId="260"/>
            <ac:spMk id="8" creationId="{B6B60B2A-BCFC-29B7-8BD4-C74374C9B140}"/>
          </ac:spMkLst>
        </pc:spChg>
      </pc:sldChg>
      <pc:sldChg chg="modSp">
        <pc:chgData name="Guest User" userId="" providerId="Windows Live" clId="Web-{681A8499-4D51-4931-A532-B1619A9CE3C4}" dt="2022-09-20T07:35:48.995" v="170" actId="20577"/>
        <pc:sldMkLst>
          <pc:docMk/>
          <pc:sldMk cId="1266938580" sldId="261"/>
        </pc:sldMkLst>
        <pc:spChg chg="mod">
          <ac:chgData name="Guest User" userId="" providerId="Windows Live" clId="Web-{681A8499-4D51-4931-A532-B1619A9CE3C4}" dt="2022-09-20T07:33:53.225" v="135" actId="1076"/>
          <ac:spMkLst>
            <pc:docMk/>
            <pc:sldMk cId="1266938580" sldId="261"/>
            <ac:spMk id="5" creationId="{D8DCCD7B-AFBD-3DBC-4CD9-6F7498FADD9F}"/>
          </ac:spMkLst>
        </pc:spChg>
        <pc:spChg chg="mod">
          <ac:chgData name="Guest User" userId="" providerId="Windows Live" clId="Web-{681A8499-4D51-4931-A532-B1619A9CE3C4}" dt="2022-09-20T07:35:48.995" v="170" actId="20577"/>
          <ac:spMkLst>
            <pc:docMk/>
            <pc:sldMk cId="1266938580" sldId="261"/>
            <ac:spMk id="7" creationId="{ABDDB09C-D116-3B99-6A33-8A9DB1478277}"/>
          </ac:spMkLst>
        </pc:spChg>
      </pc:sldChg>
      <pc:sldChg chg="addSp modSp addAnim modAnim">
        <pc:chgData name="Guest User" userId="" providerId="Windows Live" clId="Web-{681A8499-4D51-4931-A532-B1619A9CE3C4}" dt="2022-09-20T07:30:23.968" v="131" actId="1076"/>
        <pc:sldMkLst>
          <pc:docMk/>
          <pc:sldMk cId="3354137714" sldId="262"/>
        </pc:sldMkLst>
        <pc:spChg chg="mod">
          <ac:chgData name="Guest User" userId="" providerId="Windows Live" clId="Web-{681A8499-4D51-4931-A532-B1619A9CE3C4}" dt="2022-09-20T07:24:54.848" v="27" actId="20577"/>
          <ac:spMkLst>
            <pc:docMk/>
            <pc:sldMk cId="3354137714" sldId="262"/>
            <ac:spMk id="2" creationId="{3EAD0484-FF12-34B5-1EAD-F53D9450989F}"/>
          </ac:spMkLst>
        </pc:spChg>
        <pc:spChg chg="add mod">
          <ac:chgData name="Guest User" userId="" providerId="Windows Live" clId="Web-{681A8499-4D51-4931-A532-B1619A9CE3C4}" dt="2022-09-20T07:30:23.968" v="131" actId="1076"/>
          <ac:spMkLst>
            <pc:docMk/>
            <pc:sldMk cId="3354137714" sldId="262"/>
            <ac:spMk id="3" creationId="{1C948BC9-1A0D-FD1A-FC1F-4A78F63C5A2E}"/>
          </ac:spMkLst>
        </pc:spChg>
        <pc:spChg chg="add">
          <ac:chgData name="Guest User" userId="" providerId="Windows Live" clId="Web-{681A8499-4D51-4931-A532-B1619A9CE3C4}" dt="2022-09-20T07:29:33.060" v="120"/>
          <ac:spMkLst>
            <pc:docMk/>
            <pc:sldMk cId="3354137714" sldId="262"/>
            <ac:spMk id="6" creationId="{95A13B3E-C6C0-2B7B-A6B1-34C856F28085}"/>
          </ac:spMkLst>
        </pc:spChg>
        <pc:spChg chg="mod">
          <ac:chgData name="Guest User" userId="" providerId="Windows Live" clId="Web-{681A8499-4D51-4931-A532-B1619A9CE3C4}" dt="2022-09-20T07:29:24.123" v="117" actId="20577"/>
          <ac:spMkLst>
            <pc:docMk/>
            <pc:sldMk cId="3354137714" sldId="262"/>
            <ac:spMk id="14" creationId="{9467819B-25E0-9415-34A1-A364D2E3B6AE}"/>
          </ac:spMkLst>
        </pc:spChg>
      </pc:sldChg>
      <pc:sldChg chg="addSp modSp">
        <pc:chgData name="Guest User" userId="" providerId="Windows Live" clId="Web-{681A8499-4D51-4931-A532-B1619A9CE3C4}" dt="2022-09-20T07:38:15.109" v="175" actId="1076"/>
        <pc:sldMkLst>
          <pc:docMk/>
          <pc:sldMk cId="2845238561" sldId="263"/>
        </pc:sldMkLst>
        <pc:spChg chg="add mod">
          <ac:chgData name="Guest User" userId="" providerId="Windows Live" clId="Web-{681A8499-4D51-4931-A532-B1619A9CE3C4}" dt="2022-09-20T07:38:15.109" v="175" actId="1076"/>
          <ac:spMkLst>
            <pc:docMk/>
            <pc:sldMk cId="2845238561" sldId="263"/>
            <ac:spMk id="2" creationId="{8D8959B1-A9DB-AC8D-AAFE-0CD26B703E7A}"/>
          </ac:spMkLst>
        </pc:spChg>
      </pc:sldChg>
      <pc:sldChg chg="addSp delSp modSp new mod ord modClrScheme chgLayout">
        <pc:chgData name="Guest User" userId="" providerId="Windows Live" clId="Web-{681A8499-4D51-4931-A532-B1619A9CE3C4}" dt="2022-09-20T07:55:50.895" v="205"/>
        <pc:sldMkLst>
          <pc:docMk/>
          <pc:sldMk cId="868602630" sldId="275"/>
        </pc:sldMkLst>
        <pc:spChg chg="del">
          <ac:chgData name="Guest User" userId="" providerId="Windows Live" clId="Web-{681A8499-4D51-4931-A532-B1619A9CE3C4}" dt="2022-09-20T07:53:31.437" v="187"/>
          <ac:spMkLst>
            <pc:docMk/>
            <pc:sldMk cId="868602630" sldId="275"/>
            <ac:spMk id="2" creationId="{431E2B5B-98BC-AA50-FCF0-01ED59A2082C}"/>
          </ac:spMkLst>
        </pc:spChg>
        <pc:spChg chg="del">
          <ac:chgData name="Guest User" userId="" providerId="Windows Live" clId="Web-{681A8499-4D51-4931-A532-B1619A9CE3C4}" dt="2022-09-20T07:53:31.437" v="187"/>
          <ac:spMkLst>
            <pc:docMk/>
            <pc:sldMk cId="868602630" sldId="275"/>
            <ac:spMk id="3" creationId="{EAC338CA-D107-1AA0-CCC6-598411DDD378}"/>
          </ac:spMkLst>
        </pc:spChg>
        <pc:spChg chg="mod ord">
          <ac:chgData name="Guest User" userId="" providerId="Windows Live" clId="Web-{681A8499-4D51-4931-A532-B1619A9CE3C4}" dt="2022-09-20T07:53:31.437" v="187"/>
          <ac:spMkLst>
            <pc:docMk/>
            <pc:sldMk cId="868602630" sldId="275"/>
            <ac:spMk id="4" creationId="{892E648A-FFAE-A179-BBB4-16E865C85084}"/>
          </ac:spMkLst>
        </pc:spChg>
        <pc:spChg chg="mod ord">
          <ac:chgData name="Guest User" userId="" providerId="Windows Live" clId="Web-{681A8499-4D51-4931-A532-B1619A9CE3C4}" dt="2022-09-20T07:53:31.437" v="187"/>
          <ac:spMkLst>
            <pc:docMk/>
            <pc:sldMk cId="868602630" sldId="275"/>
            <ac:spMk id="5" creationId="{D481BBD7-73B2-BF28-6D41-B44ED250D151}"/>
          </ac:spMkLst>
        </pc:spChg>
        <pc:spChg chg="add mod">
          <ac:chgData name="Guest User" userId="" providerId="Windows Live" clId="Web-{681A8499-4D51-4931-A532-B1619A9CE3C4}" dt="2022-09-20T07:54:07.298" v="204" actId="20577"/>
          <ac:spMkLst>
            <pc:docMk/>
            <pc:sldMk cId="868602630" sldId="275"/>
            <ac:spMk id="6" creationId="{672BF8D7-FB4A-720C-443D-DA58940D60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F2476-2883-4355-A71C-556511FD3512}" type="datetimeFigureOut">
              <a:rPr lang="en-US" smtClean="0"/>
              <a:t>30-Sep-22</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8FBDC-1B07-48E2-817D-38C96E136FAA}" type="slidenum">
              <a:rPr lang="en-US" smtClean="0"/>
              <a:t>‹#›</a:t>
            </a:fld>
            <a:endParaRPr lang="en-US"/>
          </a:p>
        </p:txBody>
      </p:sp>
    </p:spTree>
    <p:extLst>
      <p:ext uri="{BB962C8B-B14F-4D97-AF65-F5344CB8AC3E}">
        <p14:creationId xmlns:p14="http://schemas.microsoft.com/office/powerpoint/2010/main" val="332281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Hello everyone, this is team Greece, and we will present our novel boost converter topology designed in Skywater130 technology.</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a:t>
            </a:fld>
            <a:endParaRPr lang="en-US"/>
          </a:p>
        </p:txBody>
      </p:sp>
    </p:spTree>
    <p:extLst>
      <p:ext uri="{BB962C8B-B14F-4D97-AF65-F5344CB8AC3E}">
        <p14:creationId xmlns:p14="http://schemas.microsoft.com/office/powerpoint/2010/main" val="387404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2.5 V -&gt; 1.2 V 60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V -&gt; 1.8 V 45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3.3 V -&gt; 3 V 35 mA</a:t>
            </a:r>
          </a:p>
          <a:p>
            <a:endParaRPr lang="en-US" dirty="0"/>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11</a:t>
            </a:fld>
            <a:endParaRPr lang="en-US"/>
          </a:p>
        </p:txBody>
      </p:sp>
    </p:spTree>
    <p:extLst>
      <p:ext uri="{BB962C8B-B14F-4D97-AF65-F5344CB8AC3E}">
        <p14:creationId xmlns:p14="http://schemas.microsoft.com/office/powerpoint/2010/main" val="850774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1.5 V -&gt; 2 mA 2 V 200 </a:t>
            </a:r>
            <a:r>
              <a:rPr lang="en-US" dirty="0" err="1"/>
              <a:t>nH</a:t>
            </a:r>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12</a:t>
            </a:fld>
            <a:endParaRPr lang="en-US"/>
          </a:p>
        </p:txBody>
      </p:sp>
    </p:spTree>
    <p:extLst>
      <p:ext uri="{BB962C8B-B14F-4D97-AF65-F5344CB8AC3E}">
        <p14:creationId xmlns:p14="http://schemas.microsoft.com/office/powerpoint/2010/main" val="94085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20</a:t>
            </a:fld>
            <a:endParaRPr lang="en-US"/>
          </a:p>
        </p:txBody>
      </p:sp>
    </p:spTree>
    <p:extLst>
      <p:ext uri="{BB962C8B-B14F-4D97-AF65-F5344CB8AC3E}">
        <p14:creationId xmlns:p14="http://schemas.microsoft.com/office/powerpoint/2010/main" val="184843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 min</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2</a:t>
            </a:fld>
            <a:endParaRPr lang="en-US"/>
          </a:p>
        </p:txBody>
      </p:sp>
    </p:spTree>
    <p:extLst>
      <p:ext uri="{BB962C8B-B14F-4D97-AF65-F5344CB8AC3E}">
        <p14:creationId xmlns:p14="http://schemas.microsoft.com/office/powerpoint/2010/main" val="10353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SimSun" panose="02010600030101010101" pitchFamily="2" charset="-122"/>
              </a:rPr>
              <a:t>This project aims to evaluate a novel non-PWM boost converter for extending battery life in IoT applications. The proposed converter will be compared to a traditional PWM boost converter and a switched-capacitor boost converter. The purpose is to perform a comparative analysis between the non-PWM boost converter and the other topologies for a 1.5 V battery source scenario in order to demonstrate the significance and, possible, limitations of the non-PWM boost converter via the metrics of power efficiency, load regulation, and quiescent current. We aim to compare their performance characteristics for various load currents and minimum output voltages and examine their peak efficiency as the input voltage drops due to the battery gradual discharge, thus concluding the useful lifetime they allow when leveraged by our converter.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3</a:t>
            </a:fld>
            <a:endParaRPr lang="en-US"/>
          </a:p>
        </p:txBody>
      </p:sp>
    </p:spTree>
    <p:extLst>
      <p:ext uri="{BB962C8B-B14F-4D97-AF65-F5344CB8AC3E}">
        <p14:creationId xmlns:p14="http://schemas.microsoft.com/office/powerpoint/2010/main" val="115689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Run through the circuits.</a:t>
            </a:r>
          </a:p>
          <a:p>
            <a:r>
              <a:rPr lang="en-US" dirty="0"/>
              <a:t>Common output node isolated through diodes and transmission gate</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4</a:t>
            </a:fld>
            <a:endParaRPr lang="en-US"/>
          </a:p>
        </p:txBody>
      </p:sp>
    </p:spTree>
    <p:extLst>
      <p:ext uri="{BB962C8B-B14F-4D97-AF65-F5344CB8AC3E}">
        <p14:creationId xmlns:p14="http://schemas.microsoft.com/office/powerpoint/2010/main" val="210795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SimSun" panose="02010600030101010101" pitchFamily="2" charset="-122"/>
              </a:rPr>
              <a:t>The circuit consists of a bipolar junction transistor current mirror connected to a transformer with inverted secondary coil, as shown, forming a closed loop and generating positive feedback for voltage boosting. The current mirror transistor on the output side is driven by a pulse train and it determines the output voltage. The frequency of the pulses is largely determined by the transformer characteristics and the selected output objectives.</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5</a:t>
            </a:fld>
            <a:endParaRPr lang="en-US"/>
          </a:p>
        </p:txBody>
      </p:sp>
    </p:spTree>
    <p:extLst>
      <p:ext uri="{BB962C8B-B14F-4D97-AF65-F5344CB8AC3E}">
        <p14:creationId xmlns:p14="http://schemas.microsoft.com/office/powerpoint/2010/main" val="77304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2.5 V -&gt; 1.2 V 60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V -&gt; 1.8 V 45 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3.3 V -&gt; 3 V 35 mA</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6</a:t>
            </a:fld>
            <a:endParaRPr lang="en-US"/>
          </a:p>
        </p:txBody>
      </p:sp>
    </p:spTree>
    <p:extLst>
      <p:ext uri="{BB962C8B-B14F-4D97-AF65-F5344CB8AC3E}">
        <p14:creationId xmlns:p14="http://schemas.microsoft.com/office/powerpoint/2010/main" val="65185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PWM boost converter contains a PWM block on chip, consisting of a Schmitt trigger and an Integrator that feeds a Comparator. Through its feedback, this implementation can provide satisfying output voltage regulation but with the associated overhead in power incurred by the PWM block.</a:t>
            </a:r>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7</a:t>
            </a:fld>
            <a:endParaRPr lang="en-US"/>
          </a:p>
        </p:txBody>
      </p:sp>
    </p:spTree>
    <p:extLst>
      <p:ext uri="{BB962C8B-B14F-4D97-AF65-F5344CB8AC3E}">
        <p14:creationId xmlns:p14="http://schemas.microsoft.com/office/powerpoint/2010/main" val="243723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switched-capacitor circuit will consist of a four-phase non overlapping clock generator and a four-stage parallel charge pump. It implements a burst-mode pulse frequency modulation to achieve better efficiency in a large range of loads.</a:t>
            </a:r>
          </a:p>
          <a:p>
            <a:endParaRPr lang="en-US" dirty="0"/>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8</a:t>
            </a:fld>
            <a:endParaRPr lang="en-US"/>
          </a:p>
        </p:txBody>
      </p:sp>
    </p:spTree>
    <p:extLst>
      <p:ext uri="{BB962C8B-B14F-4D97-AF65-F5344CB8AC3E}">
        <p14:creationId xmlns:p14="http://schemas.microsoft.com/office/powerpoint/2010/main" val="210537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BJT 1.5 V -&gt; 5 mA 2.2 V</a:t>
            </a:r>
          </a:p>
          <a:p>
            <a:r>
              <a:rPr lang="en-US" dirty="0"/>
              <a:t>1.2 V -&gt; 5 mA 1.8 V</a:t>
            </a:r>
          </a:p>
          <a:p>
            <a:endParaRPr lang="en-US" dirty="0"/>
          </a:p>
          <a:p>
            <a:r>
              <a:rPr lang="en-US" dirty="0"/>
              <a:t>MOS 100 Ohm 1.5 V -&gt; 20 mA 2.4 V, 1.2 V -&gt; 10 mA 1.8 V, 0.7 V -&gt; 10mA 1.7 V</a:t>
            </a:r>
          </a:p>
          <a:p>
            <a:r>
              <a:rPr lang="en-US" dirty="0"/>
              <a:t>50 Ohm 1 V -&gt; 10 mA 3.7 V, 1 V -&gt; 20 mA 2.8 V, 0.7 V -&gt; 10 mA 1.8 V</a:t>
            </a:r>
          </a:p>
        </p:txBody>
      </p:sp>
      <p:sp>
        <p:nvSpPr>
          <p:cNvPr id="4" name="Θέση αριθμού διαφάνειας 3"/>
          <p:cNvSpPr>
            <a:spLocks noGrp="1"/>
          </p:cNvSpPr>
          <p:nvPr>
            <p:ph type="sldNum" sz="quarter" idx="5"/>
          </p:nvPr>
        </p:nvSpPr>
        <p:spPr/>
        <p:txBody>
          <a:bodyPr/>
          <a:lstStyle/>
          <a:p>
            <a:fld id="{22D8FBDC-1B07-48E2-817D-38C96E136FAA}" type="slidenum">
              <a:rPr lang="en-US" smtClean="0"/>
              <a:t>10</a:t>
            </a:fld>
            <a:endParaRPr lang="en-US"/>
          </a:p>
        </p:txBody>
      </p:sp>
    </p:spTree>
    <p:extLst>
      <p:ext uri="{BB962C8B-B14F-4D97-AF65-F5344CB8AC3E}">
        <p14:creationId xmlns:p14="http://schemas.microsoft.com/office/powerpoint/2010/main" val="129780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7" name="Date Placeholder 6"/>
          <p:cNvSpPr>
            <a:spLocks noGrp="1"/>
          </p:cNvSpPr>
          <p:nvPr>
            <p:ph type="dt" sz="half" idx="10"/>
          </p:nvPr>
        </p:nvSpPr>
        <p:spPr/>
        <p:txBody>
          <a:bodyPr/>
          <a:lstStyle/>
          <a:p>
            <a:fld id="{CD683C51-8EE0-4720-8534-34D01A1F92A0}" type="datetime1">
              <a:rPr lang="en-US" smtClean="0"/>
              <a:t>30-Sep-22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953401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7544CB6-8F54-464A-8856-455DADDA997F}" type="datetime1">
              <a:rPr lang="en-US" smtClean="0"/>
              <a:t>30-Sep-22</a:t>
            </a:fld>
            <a:endParaRPr lang="en-US"/>
          </a:p>
        </p:txBody>
      </p:sp>
      <p:sp>
        <p:nvSpPr>
          <p:cNvPr id="5" name="Footer Placeholder 4"/>
          <p:cNvSpPr>
            <a:spLocks noGrp="1"/>
          </p:cNvSpPr>
          <p:nvPr>
            <p:ph type="ftr" sz="quarter" idx="11"/>
          </p:nvPr>
        </p:nvSpPr>
        <p:spPr/>
        <p:txBody>
          <a:bodyPr/>
          <a:lstStyle/>
          <a:p>
            <a:r>
              <a:rPr lang="en-US"/>
              <a:t>Aristotle University of Thessaloniki</a:t>
            </a:r>
          </a:p>
        </p:txBody>
      </p:sp>
      <p:sp>
        <p:nvSpPr>
          <p:cNvPr id="6" name="Slide Number Placeholder 5"/>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8754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DEDC4D4F-8EA8-4676-A663-B9FCBC7B4297}" type="datetime1">
              <a:rPr lang="en-US" smtClean="0"/>
              <a:t>30-Sep-22</a:t>
            </a:fld>
            <a:endParaRPr lang="en-US"/>
          </a:p>
        </p:txBody>
      </p:sp>
      <p:sp>
        <p:nvSpPr>
          <p:cNvPr id="5" name="Footer Placeholder 4"/>
          <p:cNvSpPr>
            <a:spLocks noGrp="1"/>
          </p:cNvSpPr>
          <p:nvPr>
            <p:ph type="ftr" sz="quarter" idx="11"/>
          </p:nvPr>
        </p:nvSpPr>
        <p:spPr/>
        <p:txBody>
          <a:bodyPr/>
          <a:lstStyle/>
          <a:p>
            <a:r>
              <a:rPr lang="en-US"/>
              <a:t>Aristotle University of Thessaloniki</a:t>
            </a:r>
          </a:p>
        </p:txBody>
      </p:sp>
      <p:sp>
        <p:nvSpPr>
          <p:cNvPr id="6" name="Slide Number Placeholder 5"/>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61405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3F7E5FC-C4B3-429A-AAA0-16871D9AA326}" type="datetime1">
              <a:rPr lang="en-US" smtClean="0"/>
              <a:t>30-Sep-22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88191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6039CB4B-EA00-4DEB-9A67-A79D1EC0114C}" type="datetime1">
              <a:rPr lang="en-US" smtClean="0"/>
              <a:t>30-Sep-22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7441845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DCFDC8C4-391A-478B-BD02-59AA9DF4D843}" type="datetime1">
              <a:rPr lang="en-US" smtClean="0"/>
              <a:t>30-Sep-22</a:t>
            </a:fld>
            <a:endParaRPr lang="en-US"/>
          </a:p>
        </p:txBody>
      </p:sp>
      <p:sp>
        <p:nvSpPr>
          <p:cNvPr id="9" name="Footer Placeholder 8"/>
          <p:cNvSpPr>
            <a:spLocks noGrp="1"/>
          </p:cNvSpPr>
          <p:nvPr>
            <p:ph type="ftr" sz="quarter" idx="11"/>
          </p:nvPr>
        </p:nvSpPr>
        <p:spPr/>
        <p:txBody>
          <a:bodyPr/>
          <a:lstStyle/>
          <a:p>
            <a:r>
              <a:rPr lang="en-US"/>
              <a:t>Aristotle University of Thessaloniki</a:t>
            </a:r>
          </a:p>
        </p:txBody>
      </p:sp>
      <p:sp>
        <p:nvSpPr>
          <p:cNvPr id="10" name="Slide Number Placeholder 9"/>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365565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D9E400C8-0654-4A3B-A058-D0A9C0A08DEE}" type="datetime1">
              <a:rPr lang="en-US" smtClean="0"/>
              <a:t>30-Sep-22</a:t>
            </a:fld>
            <a:endParaRPr lang="en-US"/>
          </a:p>
        </p:txBody>
      </p:sp>
      <p:sp>
        <p:nvSpPr>
          <p:cNvPr id="8" name="Footer Placeholder 7"/>
          <p:cNvSpPr>
            <a:spLocks noGrp="1"/>
          </p:cNvSpPr>
          <p:nvPr>
            <p:ph type="ftr" sz="quarter" idx="11"/>
          </p:nvPr>
        </p:nvSpPr>
        <p:spPr/>
        <p:txBody>
          <a:bodyPr/>
          <a:lstStyle/>
          <a:p>
            <a:r>
              <a:rPr lang="en-US"/>
              <a:t>Aristotle University of Thessaloniki</a:t>
            </a:r>
          </a:p>
        </p:txBody>
      </p:sp>
      <p:sp>
        <p:nvSpPr>
          <p:cNvPr id="9" name="Slide Number Placeholder 8"/>
          <p:cNvSpPr>
            <a:spLocks noGrp="1"/>
          </p:cNvSpPr>
          <p:nvPr>
            <p:ph type="sldNum" sz="quarter" idx="12"/>
          </p:nvPr>
        </p:nvSpPr>
        <p:spPr/>
        <p:txBody>
          <a:bodyPr/>
          <a:lstStyle/>
          <a:p>
            <a:fld id="{FDF3ACA6-FFF8-4A3A-BC23-64772088573D}" type="slidenum">
              <a:rPr lang="en-US" smtClean="0"/>
              <a:t>‹#›</a:t>
            </a:fld>
            <a:endParaRPr lang="en-US"/>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extLst>
      <p:ext uri="{BB962C8B-B14F-4D97-AF65-F5344CB8AC3E}">
        <p14:creationId xmlns:p14="http://schemas.microsoft.com/office/powerpoint/2010/main" val="107224652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6865932-FED6-407A-8D04-74CACB844136}" type="datetime1">
              <a:rPr lang="en-US" smtClean="0"/>
              <a:t>30-Sep-22</a:t>
            </a:fld>
            <a:endParaRPr lang="en-US"/>
          </a:p>
        </p:txBody>
      </p:sp>
      <p:sp>
        <p:nvSpPr>
          <p:cNvPr id="4" name="Footer Placeholder 3"/>
          <p:cNvSpPr>
            <a:spLocks noGrp="1"/>
          </p:cNvSpPr>
          <p:nvPr>
            <p:ph type="ftr" sz="quarter" idx="11"/>
          </p:nvPr>
        </p:nvSpPr>
        <p:spPr/>
        <p:txBody>
          <a:bodyPr/>
          <a:lstStyle/>
          <a:p>
            <a:r>
              <a:rPr lang="en-US"/>
              <a:t>Aristotle University of Thessaloniki</a:t>
            </a:r>
          </a:p>
        </p:txBody>
      </p:sp>
      <p:sp>
        <p:nvSpPr>
          <p:cNvPr id="5" name="Slide Number Placeholder 4"/>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01033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88987-77B0-42EE-A303-58CC487AF56A}" type="datetime1">
              <a:rPr lang="en-US" smtClean="0"/>
              <a:t>30-Sep-22</a:t>
            </a:fld>
            <a:endParaRPr lang="en-US"/>
          </a:p>
        </p:txBody>
      </p:sp>
      <p:sp>
        <p:nvSpPr>
          <p:cNvPr id="3" name="Footer Placeholder 2"/>
          <p:cNvSpPr>
            <a:spLocks noGrp="1"/>
          </p:cNvSpPr>
          <p:nvPr>
            <p:ph type="ftr" sz="quarter" idx="11"/>
          </p:nvPr>
        </p:nvSpPr>
        <p:spPr/>
        <p:txBody>
          <a:bodyPr/>
          <a:lstStyle/>
          <a:p>
            <a:r>
              <a:rPr lang="en-US"/>
              <a:t>Aristotle University of Thessaloniki</a:t>
            </a:r>
          </a:p>
        </p:txBody>
      </p:sp>
      <p:sp>
        <p:nvSpPr>
          <p:cNvPr id="4" name="Slide Number Placeholder 3"/>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211577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977D2D9A-F56D-452F-A13D-3569EF7BEB3C}" type="datetime1">
              <a:rPr lang="en-US" smtClean="0"/>
              <a:t>30-Sep-22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Aristotle University of Thessaloniki</a:t>
            </a:r>
          </a:p>
        </p:txBody>
      </p:sp>
      <p:sp>
        <p:nvSpPr>
          <p:cNvPr id="11" name="Slide Number Placeholder 10"/>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1302635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CAEC86-1724-4977-BD7F-95F05038B22A}" type="datetime1">
              <a:rPr lang="en-US" smtClean="0"/>
              <a:t>30-Sep-22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Aristotle University of Thessaloniki</a:t>
            </a:r>
          </a:p>
        </p:txBody>
      </p:sp>
      <p:sp>
        <p:nvSpPr>
          <p:cNvPr id="10" name="Slide Number Placeholder 9"/>
          <p:cNvSpPr>
            <a:spLocks noGrp="1"/>
          </p:cNvSpPr>
          <p:nvPr>
            <p:ph type="sldNum" sz="quarter" idx="12"/>
          </p:nvPr>
        </p:nvSpPr>
        <p:spPr/>
        <p:txBody>
          <a:bodyPr/>
          <a:lstStyle/>
          <a:p>
            <a:fld id="{FDF3ACA6-FFF8-4A3A-BC23-64772088573D}" type="slidenum">
              <a:rPr lang="en-US" smtClean="0"/>
              <a:t>‹#›</a:t>
            </a:fld>
            <a:endParaRPr lang="en-US"/>
          </a:p>
        </p:txBody>
      </p:sp>
    </p:spTree>
    <p:extLst>
      <p:ext uri="{BB962C8B-B14F-4D97-AF65-F5344CB8AC3E}">
        <p14:creationId xmlns:p14="http://schemas.microsoft.com/office/powerpoint/2010/main" val="62058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9E400C8-0654-4A3B-A058-D0A9C0A08DEE}" type="datetime1">
              <a:rPr lang="en-US" smtClean="0"/>
              <a:t>30-Sep-22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Aristotle University of Thessaloniki</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DF3ACA6-FFF8-4A3A-BC23-64772088573D}" type="slidenum">
              <a:rPr lang="en-US" smtClean="0"/>
              <a:t>‹#›</a:t>
            </a:fld>
            <a:endParaRPr lang="en-US"/>
          </a:p>
        </p:txBody>
      </p:sp>
    </p:spTree>
    <p:extLst>
      <p:ext uri="{BB962C8B-B14F-4D97-AF65-F5344CB8AC3E}">
        <p14:creationId xmlns:p14="http://schemas.microsoft.com/office/powerpoint/2010/main" val="240580599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049ECA-602E-75F6-F0B3-890EE0DEA0A4}"/>
              </a:ext>
            </a:extLst>
          </p:cNvPr>
          <p:cNvSpPr>
            <a:spLocks noGrp="1"/>
          </p:cNvSpPr>
          <p:nvPr>
            <p:ph type="ctrTitle"/>
          </p:nvPr>
        </p:nvSpPr>
        <p:spPr>
          <a:xfrm>
            <a:off x="1524000" y="579154"/>
            <a:ext cx="9144000" cy="2978858"/>
          </a:xfrm>
        </p:spPr>
        <p:txBody>
          <a:bodyPr>
            <a:normAutofit fontScale="90000"/>
          </a:bodyPr>
          <a:lstStyle/>
          <a:p>
            <a:r>
              <a:rPr lang="en-US" dirty="0"/>
              <a:t>PICO SSCS</a:t>
            </a:r>
            <a:br>
              <a:rPr lang="en-US" dirty="0"/>
            </a:br>
            <a:r>
              <a:rPr lang="en-US" sz="3100" dirty="0"/>
              <a:t>Aristotle University of Thessaloniki</a:t>
            </a:r>
            <a:br>
              <a:rPr lang="en-US" sz="4400" dirty="0"/>
            </a:br>
            <a:br>
              <a:rPr lang="en-US" sz="4400" dirty="0"/>
            </a:br>
            <a:r>
              <a:rPr lang="en-US" sz="2200" b="1" kern="0" dirty="0">
                <a:solidFill>
                  <a:srgbClr val="2F5496"/>
                </a:solidFill>
                <a:effectLst/>
                <a:latin typeface="Calibri Light" panose="020F0302020204030204" pitchFamily="34" charset="0"/>
                <a:ea typeface="SimSun" panose="02010600030101010101" pitchFamily="2" charset="-122"/>
                <a:cs typeface="SimSun" panose="02010600030101010101" pitchFamily="2" charset="-122"/>
              </a:rPr>
              <a:t>novel boost converter for battery-powered IoT applications</a:t>
            </a:r>
            <a:br>
              <a:rPr lang="en-US" sz="1800" b="1" kern="0" dirty="0">
                <a:solidFill>
                  <a:srgbClr val="2F5496"/>
                </a:solidFill>
                <a:effectLst/>
                <a:latin typeface="Calibri Light" panose="020F0302020204030204" pitchFamily="34" charset="0"/>
                <a:ea typeface="SimSun" panose="02010600030101010101" pitchFamily="2" charset="-122"/>
                <a:cs typeface="SimSun" panose="02010600030101010101" pitchFamily="2" charset="-122"/>
              </a:rPr>
            </a:br>
            <a:endParaRPr lang="en-US" sz="4400" dirty="0"/>
          </a:p>
        </p:txBody>
      </p:sp>
      <p:sp>
        <p:nvSpPr>
          <p:cNvPr id="3" name="Υπότιτλος 2">
            <a:extLst>
              <a:ext uri="{FF2B5EF4-FFF2-40B4-BE49-F238E27FC236}">
                <a16:creationId xmlns:a16="http://schemas.microsoft.com/office/drawing/2014/main" id="{4BA6D4A3-7055-357B-2D21-04FA23FDFCA8}"/>
              </a:ext>
            </a:extLst>
          </p:cNvPr>
          <p:cNvSpPr>
            <a:spLocks noGrp="1"/>
          </p:cNvSpPr>
          <p:nvPr>
            <p:ph type="subTitle" idx="1"/>
          </p:nvPr>
        </p:nvSpPr>
        <p:spPr>
          <a:xfrm>
            <a:off x="1524000" y="4325812"/>
            <a:ext cx="9144000" cy="1655762"/>
          </a:xfrm>
        </p:spPr>
        <p:txBody>
          <a:bodyPr>
            <a:normAutofit/>
          </a:bodyPr>
          <a:lstStyle/>
          <a:p>
            <a:pPr marL="0" marR="0" algn="l">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Team members</a:t>
            </a: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SimSun" panose="02010600030101010101" pitchFamily="2" charset="-122"/>
              </a:rPr>
              <a:t>B. Eng. Kontogiannis Stefanos</a:t>
            </a: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SimSun" panose="02010600030101010101" pitchFamily="2" charset="-122"/>
              </a:rPr>
              <a:t>M. Eng. </a:t>
            </a:r>
            <a:r>
              <a:rPr lang="en-US" sz="1400" dirty="0">
                <a:effectLst/>
                <a:latin typeface="Calibri" panose="020F0502020204030204" pitchFamily="34" charset="0"/>
                <a:ea typeface="Calibri" panose="020F0502020204030204" pitchFamily="34" charset="0"/>
                <a:cs typeface="Calibri" panose="020F0502020204030204" pitchFamily="34" charset="0"/>
              </a:rPr>
              <a:t>Andreas </a:t>
            </a:r>
            <a:r>
              <a:rPr lang="en-US" sz="1400" dirty="0" err="1">
                <a:effectLst/>
                <a:latin typeface="Calibri" panose="020F0502020204030204" pitchFamily="34" charset="0"/>
                <a:ea typeface="Calibri" panose="020F0502020204030204" pitchFamily="34" charset="0"/>
                <a:cs typeface="Calibri" panose="020F0502020204030204" pitchFamily="34" charset="0"/>
              </a:rPr>
              <a:t>Tsiougkos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rPr>
              <a:t>B. Eng. Nikos </a:t>
            </a:r>
            <a:r>
              <a:rPr lang="en-US" sz="1400" dirty="0" err="1">
                <a:effectLst/>
                <a:latin typeface="Calibri" panose="020F0502020204030204" pitchFamily="34" charset="0"/>
                <a:ea typeface="Calibri" panose="020F0502020204030204" pitchFamily="34" charset="0"/>
              </a:rPr>
              <a:t>Ladias</a:t>
            </a:r>
            <a:endParaRPr lang="en-US" sz="1400" dirty="0"/>
          </a:p>
        </p:txBody>
      </p:sp>
      <p:sp>
        <p:nvSpPr>
          <p:cNvPr id="7" name="Θέση υποσέλιδου 6">
            <a:extLst>
              <a:ext uri="{FF2B5EF4-FFF2-40B4-BE49-F238E27FC236}">
                <a16:creationId xmlns:a16="http://schemas.microsoft.com/office/drawing/2014/main" id="{411F8073-26D6-2F64-5279-83471945EC44}"/>
              </a:ext>
            </a:extLst>
          </p:cNvPr>
          <p:cNvSpPr>
            <a:spLocks noGrp="1"/>
          </p:cNvSpPr>
          <p:nvPr>
            <p:ph type="ftr" sz="quarter" idx="11"/>
          </p:nvPr>
        </p:nvSpPr>
        <p:spPr/>
        <p:txBody>
          <a:bodyPr/>
          <a:lstStyle/>
          <a:p>
            <a:r>
              <a:rPr lang="en-US"/>
              <a:t>Aristotle University of Thessaloniki</a:t>
            </a:r>
          </a:p>
        </p:txBody>
      </p:sp>
      <p:sp>
        <p:nvSpPr>
          <p:cNvPr id="8" name="Θέση αριθμού διαφάνειας 7">
            <a:extLst>
              <a:ext uri="{FF2B5EF4-FFF2-40B4-BE49-F238E27FC236}">
                <a16:creationId xmlns:a16="http://schemas.microsoft.com/office/drawing/2014/main" id="{C5B2B6B3-EBFE-84AC-3499-68F9A5CF6531}"/>
              </a:ext>
            </a:extLst>
          </p:cNvPr>
          <p:cNvSpPr>
            <a:spLocks noGrp="1"/>
          </p:cNvSpPr>
          <p:nvPr>
            <p:ph type="sldNum" sz="quarter" idx="12"/>
          </p:nvPr>
        </p:nvSpPr>
        <p:spPr/>
        <p:txBody>
          <a:bodyPr/>
          <a:lstStyle/>
          <a:p>
            <a:fld id="{FDF3ACA6-FFF8-4A3A-BC23-64772088573D}" type="slidenum">
              <a:rPr lang="en-US" smtClean="0"/>
              <a:t>1</a:t>
            </a:fld>
            <a:endParaRPr lang="en-US"/>
          </a:p>
        </p:txBody>
      </p:sp>
      <p:pic>
        <p:nvPicPr>
          <p:cNvPr id="6" name="Εικόνα 5" descr="Εικόνα που περιέχει κείμενο, υπογραφή&#10;&#10;Περιγραφή που δημιουργήθηκε αυτόματα">
            <a:extLst>
              <a:ext uri="{FF2B5EF4-FFF2-40B4-BE49-F238E27FC236}">
                <a16:creationId xmlns:a16="http://schemas.microsoft.com/office/drawing/2014/main" id="{B0EF9F5B-97C8-F341-2970-6102D7A5D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412" y="4945521"/>
            <a:ext cx="3323914" cy="1163370"/>
          </a:xfrm>
          <a:prstGeom prst="rect">
            <a:avLst/>
          </a:prstGeom>
        </p:spPr>
      </p:pic>
    </p:spTree>
    <p:extLst>
      <p:ext uri="{BB962C8B-B14F-4D97-AF65-F5344CB8AC3E}">
        <p14:creationId xmlns:p14="http://schemas.microsoft.com/office/powerpoint/2010/main" val="3211994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5EAAC60E-6258-7C14-60E4-8F7C12870190}"/>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E16E326-7C6F-CAF0-EDC4-7CE745FCD709}"/>
              </a:ext>
            </a:extLst>
          </p:cNvPr>
          <p:cNvSpPr>
            <a:spLocks noGrp="1"/>
          </p:cNvSpPr>
          <p:nvPr>
            <p:ph type="sldNum" sz="quarter" idx="12"/>
          </p:nvPr>
        </p:nvSpPr>
        <p:spPr/>
        <p:txBody>
          <a:bodyPr/>
          <a:lstStyle/>
          <a:p>
            <a:fld id="{FDF3ACA6-FFF8-4A3A-BC23-64772088573D}" type="slidenum">
              <a:rPr lang="en-US" smtClean="0"/>
              <a:t>10</a:t>
            </a:fld>
            <a:endParaRPr lang="en-US"/>
          </a:p>
        </p:txBody>
      </p:sp>
      <p:sp>
        <p:nvSpPr>
          <p:cNvPr id="10" name="TextBox 9">
            <a:extLst>
              <a:ext uri="{FF2B5EF4-FFF2-40B4-BE49-F238E27FC236}">
                <a16:creationId xmlns:a16="http://schemas.microsoft.com/office/drawing/2014/main" id="{CE8DE7F5-3F66-CE37-0FF7-4E60E8C94F2F}"/>
              </a:ext>
            </a:extLst>
          </p:cNvPr>
          <p:cNvSpPr txBox="1"/>
          <p:nvPr/>
        </p:nvSpPr>
        <p:spPr>
          <a:xfrm>
            <a:off x="781588" y="1674674"/>
            <a:ext cx="53144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Oscillation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On-chip / off-chip transformer versions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Efficiency vs Power consideration</a:t>
            </a:r>
          </a:p>
          <a:p>
            <a:endParaRPr lang="en-US" dirty="0"/>
          </a:p>
        </p:txBody>
      </p:sp>
      <p:pic>
        <p:nvPicPr>
          <p:cNvPr id="12" name="Εικόνα 11">
            <a:extLst>
              <a:ext uri="{FF2B5EF4-FFF2-40B4-BE49-F238E27FC236}">
                <a16:creationId xmlns:a16="http://schemas.microsoft.com/office/drawing/2014/main" id="{A331A8CB-FA1F-CD20-609B-31E17EF38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076" y="1208546"/>
            <a:ext cx="4634318" cy="4740313"/>
          </a:xfrm>
          <a:prstGeom prst="rect">
            <a:avLst/>
          </a:prstGeom>
        </p:spPr>
      </p:pic>
      <p:sp>
        <p:nvSpPr>
          <p:cNvPr id="3" name="Τίτλος 1">
            <a:extLst>
              <a:ext uri="{FF2B5EF4-FFF2-40B4-BE49-F238E27FC236}">
                <a16:creationId xmlns:a16="http://schemas.microsoft.com/office/drawing/2014/main" id="{B3718A69-2413-ECF2-91C3-056B145F5B51}"/>
              </a:ext>
            </a:extLst>
          </p:cNvPr>
          <p:cNvSpPr>
            <a:spLocks noGrp="1"/>
          </p:cNvSpPr>
          <p:nvPr>
            <p:ph type="title"/>
          </p:nvPr>
        </p:nvSpPr>
        <p:spPr>
          <a:xfrm>
            <a:off x="0" y="-5978"/>
            <a:ext cx="12192000" cy="963750"/>
          </a:xfrm>
        </p:spPr>
        <p:txBody>
          <a:bodyPr>
            <a:normAutofit/>
          </a:bodyPr>
          <a:lstStyle/>
          <a:p>
            <a:pPr algn="ctr"/>
            <a:r>
              <a:rPr lang="en-US" sz="2800" dirty="0"/>
              <a:t>Non-PWM Boost Converter</a:t>
            </a:r>
          </a:p>
        </p:txBody>
      </p:sp>
    </p:spTree>
    <p:extLst>
      <p:ext uri="{BB962C8B-B14F-4D97-AF65-F5344CB8AC3E}">
        <p14:creationId xmlns:p14="http://schemas.microsoft.com/office/powerpoint/2010/main" val="118321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1A2CE477-2D6E-77F7-D32B-F47323853DC3}"/>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513D157-553E-B431-A94E-63155BADB8B1}"/>
              </a:ext>
            </a:extLst>
          </p:cNvPr>
          <p:cNvSpPr>
            <a:spLocks noGrp="1"/>
          </p:cNvSpPr>
          <p:nvPr>
            <p:ph type="sldNum" sz="quarter" idx="12"/>
          </p:nvPr>
        </p:nvSpPr>
        <p:spPr/>
        <p:txBody>
          <a:bodyPr/>
          <a:lstStyle/>
          <a:p>
            <a:fld id="{FDF3ACA6-FFF8-4A3A-BC23-64772088573D}" type="slidenum">
              <a:rPr lang="en-US" smtClean="0"/>
              <a:t>11</a:t>
            </a:fld>
            <a:endParaRPr lang="en-US"/>
          </a:p>
        </p:txBody>
      </p:sp>
      <p:sp>
        <p:nvSpPr>
          <p:cNvPr id="2" name="Τίτλος 1">
            <a:extLst>
              <a:ext uri="{FF2B5EF4-FFF2-40B4-BE49-F238E27FC236}">
                <a16:creationId xmlns:a16="http://schemas.microsoft.com/office/drawing/2014/main" id="{A313A312-0BFB-CE45-8EBE-4F06249A1D4A}"/>
              </a:ext>
            </a:extLst>
          </p:cNvPr>
          <p:cNvSpPr>
            <a:spLocks noGrp="1"/>
          </p:cNvSpPr>
          <p:nvPr>
            <p:ph type="title"/>
          </p:nvPr>
        </p:nvSpPr>
        <p:spPr>
          <a:xfrm>
            <a:off x="0" y="-5978"/>
            <a:ext cx="12192000" cy="963750"/>
          </a:xfrm>
        </p:spPr>
        <p:txBody>
          <a:bodyPr>
            <a:normAutofit/>
          </a:bodyPr>
          <a:lstStyle/>
          <a:p>
            <a:pPr algn="ctr"/>
            <a:r>
              <a:rPr lang="en-US" sz="2800" dirty="0"/>
              <a:t>Low Dropout Regulator</a:t>
            </a:r>
          </a:p>
        </p:txBody>
      </p:sp>
      <p:pic>
        <p:nvPicPr>
          <p:cNvPr id="6" name="Εικόνα 5">
            <a:extLst>
              <a:ext uri="{FF2B5EF4-FFF2-40B4-BE49-F238E27FC236}">
                <a16:creationId xmlns:a16="http://schemas.microsoft.com/office/drawing/2014/main" id="{12B63693-6BD7-48D4-0B07-F256AB8A3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048" y="1144518"/>
            <a:ext cx="7787903" cy="4568964"/>
          </a:xfrm>
          <a:prstGeom prst="rect">
            <a:avLst/>
          </a:prstGeom>
        </p:spPr>
      </p:pic>
    </p:spTree>
    <p:extLst>
      <p:ext uri="{BB962C8B-B14F-4D97-AF65-F5344CB8AC3E}">
        <p14:creationId xmlns:p14="http://schemas.microsoft.com/office/powerpoint/2010/main" val="63239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4BEE810B-C181-9CF5-5F91-CB0713BE7DB1}"/>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22FF6D0-16DC-27FC-F54D-56012917FE5B}"/>
              </a:ext>
            </a:extLst>
          </p:cNvPr>
          <p:cNvSpPr>
            <a:spLocks noGrp="1"/>
          </p:cNvSpPr>
          <p:nvPr>
            <p:ph type="sldNum" sz="quarter" idx="12"/>
          </p:nvPr>
        </p:nvSpPr>
        <p:spPr/>
        <p:txBody>
          <a:bodyPr/>
          <a:lstStyle/>
          <a:p>
            <a:fld id="{FDF3ACA6-FFF8-4A3A-BC23-64772088573D}" type="slidenum">
              <a:rPr lang="en-US" smtClean="0"/>
              <a:t>12</a:t>
            </a:fld>
            <a:endParaRPr lang="en-US"/>
          </a:p>
        </p:txBody>
      </p:sp>
      <p:pic>
        <p:nvPicPr>
          <p:cNvPr id="9" name="Εικόνα 8">
            <a:extLst>
              <a:ext uri="{FF2B5EF4-FFF2-40B4-BE49-F238E27FC236}">
                <a16:creationId xmlns:a16="http://schemas.microsoft.com/office/drawing/2014/main" id="{E2A8FD83-3CAE-A8B3-FC7A-14206F9F2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872" y="1138869"/>
            <a:ext cx="4772539" cy="4951883"/>
          </a:xfrm>
          <a:prstGeom prst="rect">
            <a:avLst/>
          </a:prstGeom>
        </p:spPr>
      </p:pic>
      <p:sp>
        <p:nvSpPr>
          <p:cNvPr id="10" name="TextBox 9">
            <a:extLst>
              <a:ext uri="{FF2B5EF4-FFF2-40B4-BE49-F238E27FC236}">
                <a16:creationId xmlns:a16="http://schemas.microsoft.com/office/drawing/2014/main" id="{6AF36C7F-8F5F-2293-B17E-F98917121E56}"/>
              </a:ext>
            </a:extLst>
          </p:cNvPr>
          <p:cNvSpPr txBox="1"/>
          <p:nvPr/>
        </p:nvSpPr>
        <p:spPr>
          <a:xfrm>
            <a:off x="496374" y="1817076"/>
            <a:ext cx="477253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Regulation 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External supplementation of inductance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Control block sensitive to input voltage drop</a:t>
            </a:r>
          </a:p>
        </p:txBody>
      </p:sp>
      <p:sp>
        <p:nvSpPr>
          <p:cNvPr id="2" name="Τίτλος 1">
            <a:extLst>
              <a:ext uri="{FF2B5EF4-FFF2-40B4-BE49-F238E27FC236}">
                <a16:creationId xmlns:a16="http://schemas.microsoft.com/office/drawing/2014/main" id="{3AE09763-2A89-C4D8-63CF-C85A8E927903}"/>
              </a:ext>
            </a:extLst>
          </p:cNvPr>
          <p:cNvSpPr>
            <a:spLocks noGrp="1"/>
          </p:cNvSpPr>
          <p:nvPr>
            <p:ph type="title"/>
          </p:nvPr>
        </p:nvSpPr>
        <p:spPr>
          <a:xfrm>
            <a:off x="0" y="-5978"/>
            <a:ext cx="12192000" cy="963750"/>
          </a:xfrm>
        </p:spPr>
        <p:txBody>
          <a:bodyPr>
            <a:normAutofit/>
          </a:bodyPr>
          <a:lstStyle/>
          <a:p>
            <a:pPr algn="ctr"/>
            <a:r>
              <a:rPr lang="en-US" sz="2800" dirty="0"/>
              <a:t>PWM Boost Converter</a:t>
            </a:r>
          </a:p>
        </p:txBody>
      </p:sp>
    </p:spTree>
    <p:extLst>
      <p:ext uri="{BB962C8B-B14F-4D97-AF65-F5344CB8AC3E}">
        <p14:creationId xmlns:p14="http://schemas.microsoft.com/office/powerpoint/2010/main" val="418872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6F81AD4-2B44-E65C-70E5-D09737391C71}"/>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E4FD040C-5ABD-EDCA-430B-77998C265D8D}"/>
              </a:ext>
            </a:extLst>
          </p:cNvPr>
          <p:cNvSpPr>
            <a:spLocks noGrp="1"/>
          </p:cNvSpPr>
          <p:nvPr>
            <p:ph type="sldNum" sz="quarter" idx="12"/>
          </p:nvPr>
        </p:nvSpPr>
        <p:spPr/>
        <p:txBody>
          <a:bodyPr/>
          <a:lstStyle/>
          <a:p>
            <a:fld id="{FDF3ACA6-FFF8-4A3A-BC23-64772088573D}" type="slidenum">
              <a:rPr lang="en-US" smtClean="0"/>
              <a:t>13</a:t>
            </a:fld>
            <a:endParaRPr lang="en-US"/>
          </a:p>
        </p:txBody>
      </p:sp>
      <p:pic>
        <p:nvPicPr>
          <p:cNvPr id="10" name="Εικόνα 9">
            <a:extLst>
              <a:ext uri="{FF2B5EF4-FFF2-40B4-BE49-F238E27FC236}">
                <a16:creationId xmlns:a16="http://schemas.microsoft.com/office/drawing/2014/main" id="{8C2D752F-5718-DF95-CDA5-4F5B334A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785" y="1116335"/>
            <a:ext cx="4732118" cy="4931162"/>
          </a:xfrm>
          <a:prstGeom prst="rect">
            <a:avLst/>
          </a:prstGeom>
        </p:spPr>
      </p:pic>
      <p:sp>
        <p:nvSpPr>
          <p:cNvPr id="11" name="TextBox 10">
            <a:extLst>
              <a:ext uri="{FF2B5EF4-FFF2-40B4-BE49-F238E27FC236}">
                <a16:creationId xmlns:a16="http://schemas.microsoft.com/office/drawing/2014/main" id="{32F814FF-01DA-C721-4DFD-0D8DB16C86B1}"/>
              </a:ext>
            </a:extLst>
          </p:cNvPr>
          <p:cNvSpPr txBox="1"/>
          <p:nvPr/>
        </p:nvSpPr>
        <p:spPr>
          <a:xfrm>
            <a:off x="367420" y="1230047"/>
            <a:ext cx="50256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Burst mode functionality verification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Capability directly tied to size and clock frequency</a:t>
            </a:r>
          </a:p>
          <a:p>
            <a:pPr marL="285750" indent="-285750">
              <a:buFont typeface="Arial" panose="020B0604020202020204" pitchFamily="34" charset="0"/>
              <a:buChar char="•"/>
            </a:pPr>
            <a:endParaRPr lang="en-US" dirty="0"/>
          </a:p>
        </p:txBody>
      </p:sp>
      <p:sp>
        <p:nvSpPr>
          <p:cNvPr id="2" name="Τίτλος 1">
            <a:extLst>
              <a:ext uri="{FF2B5EF4-FFF2-40B4-BE49-F238E27FC236}">
                <a16:creationId xmlns:a16="http://schemas.microsoft.com/office/drawing/2014/main" id="{04DF2E30-D866-ADB8-2543-5629640A5A92}"/>
              </a:ext>
            </a:extLst>
          </p:cNvPr>
          <p:cNvSpPr>
            <a:spLocks noGrp="1"/>
          </p:cNvSpPr>
          <p:nvPr>
            <p:ph type="title"/>
          </p:nvPr>
        </p:nvSpPr>
        <p:spPr>
          <a:xfrm>
            <a:off x="0" y="0"/>
            <a:ext cx="12192000" cy="963750"/>
          </a:xfrm>
        </p:spPr>
        <p:txBody>
          <a:bodyPr>
            <a:normAutofit/>
          </a:bodyPr>
          <a:lstStyle/>
          <a:p>
            <a:pPr algn="ctr"/>
            <a:r>
              <a:rPr lang="en-US" sz="2800" dirty="0"/>
              <a:t>Switched Capacitor Circuit</a:t>
            </a:r>
          </a:p>
        </p:txBody>
      </p:sp>
    </p:spTree>
    <p:extLst>
      <p:ext uri="{BB962C8B-B14F-4D97-AF65-F5344CB8AC3E}">
        <p14:creationId xmlns:p14="http://schemas.microsoft.com/office/powerpoint/2010/main" val="143604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14</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Devices</a:t>
            </a:r>
          </a:p>
        </p:txBody>
      </p:sp>
      <p:pic>
        <p:nvPicPr>
          <p:cNvPr id="6" name="Εικόνα 5">
            <a:extLst>
              <a:ext uri="{FF2B5EF4-FFF2-40B4-BE49-F238E27FC236}">
                <a16:creationId xmlns:a16="http://schemas.microsoft.com/office/drawing/2014/main" id="{63A3DB37-E044-8A59-45B0-DC53AD102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90" y="1387585"/>
            <a:ext cx="4776507" cy="4083543"/>
          </a:xfrm>
          <a:prstGeom prst="rect">
            <a:avLst/>
          </a:prstGeom>
        </p:spPr>
      </p:pic>
      <p:pic>
        <p:nvPicPr>
          <p:cNvPr id="8" name="Εικόνα 7">
            <a:extLst>
              <a:ext uri="{FF2B5EF4-FFF2-40B4-BE49-F238E27FC236}">
                <a16:creationId xmlns:a16="http://schemas.microsoft.com/office/drawing/2014/main" id="{BEE963B7-0C67-220E-F5E6-34360171C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03" y="1386871"/>
            <a:ext cx="4861823" cy="4084257"/>
          </a:xfrm>
          <a:prstGeom prst="rect">
            <a:avLst/>
          </a:prstGeom>
        </p:spPr>
      </p:pic>
    </p:spTree>
    <p:extLst>
      <p:ext uri="{BB962C8B-B14F-4D97-AF65-F5344CB8AC3E}">
        <p14:creationId xmlns:p14="http://schemas.microsoft.com/office/powerpoint/2010/main" val="86254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15</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Devices</a:t>
            </a:r>
          </a:p>
        </p:txBody>
      </p:sp>
      <p:pic>
        <p:nvPicPr>
          <p:cNvPr id="10" name="Εικόνα 9" descr="Εικόνα που περιέχει κείμενο, ηλεκτρονικές συσκευές, εμφάνιση&#10;&#10;Περιγραφή που δημιουργήθηκε αυτόματα">
            <a:extLst>
              <a:ext uri="{FF2B5EF4-FFF2-40B4-BE49-F238E27FC236}">
                <a16:creationId xmlns:a16="http://schemas.microsoft.com/office/drawing/2014/main" id="{57491B7C-175D-BE16-B2FC-608DCCA6F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94" y="1262499"/>
            <a:ext cx="8431211" cy="4333002"/>
          </a:xfrm>
          <a:prstGeom prst="rect">
            <a:avLst/>
          </a:prstGeom>
        </p:spPr>
      </p:pic>
    </p:spTree>
    <p:extLst>
      <p:ext uri="{BB962C8B-B14F-4D97-AF65-F5344CB8AC3E}">
        <p14:creationId xmlns:p14="http://schemas.microsoft.com/office/powerpoint/2010/main" val="2045567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16</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0"/>
            <a:ext cx="12192000" cy="963750"/>
          </a:xfrm>
        </p:spPr>
        <p:txBody>
          <a:bodyPr>
            <a:normAutofit/>
          </a:bodyPr>
          <a:lstStyle/>
          <a:p>
            <a:pPr marL="0" indent="0">
              <a:buNone/>
            </a:pPr>
            <a:r>
              <a:rPr lang="en-US" dirty="0"/>
              <a:t>Monte Carlo Simulation</a:t>
            </a:r>
          </a:p>
        </p:txBody>
      </p:sp>
      <p:pic>
        <p:nvPicPr>
          <p:cNvPr id="6" name="Εικόνα 5">
            <a:extLst>
              <a:ext uri="{FF2B5EF4-FFF2-40B4-BE49-F238E27FC236}">
                <a16:creationId xmlns:a16="http://schemas.microsoft.com/office/drawing/2014/main" id="{84F2E97E-E357-7DEF-1289-D54D75FD7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400" y="1159525"/>
            <a:ext cx="8593200" cy="4862619"/>
          </a:xfrm>
          <a:prstGeom prst="rect">
            <a:avLst/>
          </a:prstGeom>
        </p:spPr>
      </p:pic>
    </p:spTree>
    <p:extLst>
      <p:ext uri="{BB962C8B-B14F-4D97-AF65-F5344CB8AC3E}">
        <p14:creationId xmlns:p14="http://schemas.microsoft.com/office/powerpoint/2010/main" val="170640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09A637D-DEF2-1705-B71C-808171BF5F8D}"/>
              </a:ext>
            </a:extLst>
          </p:cNvPr>
          <p:cNvSpPr>
            <a:spLocks noGrp="1"/>
          </p:cNvSpPr>
          <p:nvPr>
            <p:ph idx="1"/>
          </p:nvPr>
        </p:nvSpPr>
        <p:spPr>
          <a:xfrm>
            <a:off x="402336" y="1278167"/>
            <a:ext cx="7729728" cy="3101983"/>
          </a:xfrm>
        </p:spPr>
        <p:txBody>
          <a:bodyPr/>
          <a:lstStyle/>
          <a:p>
            <a:pPr marL="0" indent="0">
              <a:buNone/>
            </a:pPr>
            <a:r>
              <a:rPr lang="en-US" dirty="0"/>
              <a:t>Our circuit should fit within 3.5 mm</a:t>
            </a:r>
            <a:r>
              <a:rPr lang="en-US" baseline="30000" dirty="0"/>
              <a:t>2</a:t>
            </a:r>
            <a:r>
              <a:rPr lang="en-US" dirty="0"/>
              <a:t>, biggest blocks:</a:t>
            </a:r>
            <a:endParaRPr lang="en-US" baseline="30000" dirty="0"/>
          </a:p>
          <a:p>
            <a:r>
              <a:rPr lang="en-US" dirty="0"/>
              <a:t>On-chip Transformer</a:t>
            </a:r>
          </a:p>
          <a:p>
            <a:r>
              <a:rPr lang="en-US" dirty="0"/>
              <a:t>Decoupling cell</a:t>
            </a:r>
          </a:p>
        </p:txBody>
      </p:sp>
      <p:sp>
        <p:nvSpPr>
          <p:cNvPr id="4" name="Θέση υποσέλιδου 3">
            <a:extLst>
              <a:ext uri="{FF2B5EF4-FFF2-40B4-BE49-F238E27FC236}">
                <a16:creationId xmlns:a16="http://schemas.microsoft.com/office/drawing/2014/main" id="{C070C7EC-7574-BE6B-59B6-F1538A8C398C}"/>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CF6D9E96-C5FF-E85E-8972-34A74E0F875A}"/>
              </a:ext>
            </a:extLst>
          </p:cNvPr>
          <p:cNvSpPr>
            <a:spLocks noGrp="1"/>
          </p:cNvSpPr>
          <p:nvPr>
            <p:ph type="sldNum" sz="quarter" idx="12"/>
          </p:nvPr>
        </p:nvSpPr>
        <p:spPr/>
        <p:txBody>
          <a:bodyPr/>
          <a:lstStyle/>
          <a:p>
            <a:fld id="{FDF3ACA6-FFF8-4A3A-BC23-64772088573D}" type="slidenum">
              <a:rPr lang="en-US" smtClean="0"/>
              <a:t>17</a:t>
            </a:fld>
            <a:endParaRPr lang="en-US"/>
          </a:p>
        </p:txBody>
      </p:sp>
      <p:sp>
        <p:nvSpPr>
          <p:cNvPr id="2" name="Τίτλος 1">
            <a:extLst>
              <a:ext uri="{FF2B5EF4-FFF2-40B4-BE49-F238E27FC236}">
                <a16:creationId xmlns:a16="http://schemas.microsoft.com/office/drawing/2014/main" id="{E66EAF11-B811-AD5E-C5F3-39B0F7F66178}"/>
              </a:ext>
            </a:extLst>
          </p:cNvPr>
          <p:cNvSpPr>
            <a:spLocks noGrp="1"/>
          </p:cNvSpPr>
          <p:nvPr>
            <p:ph type="title"/>
          </p:nvPr>
        </p:nvSpPr>
        <p:spPr>
          <a:xfrm>
            <a:off x="0" y="0"/>
            <a:ext cx="12192000" cy="963750"/>
          </a:xfrm>
        </p:spPr>
        <p:txBody>
          <a:bodyPr>
            <a:normAutofit/>
          </a:bodyPr>
          <a:lstStyle/>
          <a:p>
            <a:pPr algn="ctr"/>
            <a:r>
              <a:rPr lang="en-US" sz="2800" dirty="0"/>
              <a:t>Area estimate</a:t>
            </a:r>
          </a:p>
        </p:txBody>
      </p:sp>
      <p:pic>
        <p:nvPicPr>
          <p:cNvPr id="7" name="Εικόνα 6">
            <a:extLst>
              <a:ext uri="{FF2B5EF4-FFF2-40B4-BE49-F238E27FC236}">
                <a16:creationId xmlns:a16="http://schemas.microsoft.com/office/drawing/2014/main" id="{057D13CD-0701-F66C-1828-B170DBF4791B}"/>
              </a:ext>
            </a:extLst>
          </p:cNvPr>
          <p:cNvPicPr>
            <a:picLocks noChangeAspect="1"/>
          </p:cNvPicPr>
          <p:nvPr/>
        </p:nvPicPr>
        <p:blipFill rotWithShape="1">
          <a:blip r:embed="rId2">
            <a:extLst>
              <a:ext uri="{28A0092B-C50C-407E-A947-70E740481C1C}">
                <a14:useLocalDpi xmlns:a14="http://schemas.microsoft.com/office/drawing/2010/main" val="0"/>
              </a:ext>
            </a:extLst>
          </a:blip>
          <a:srcRect b="44110"/>
          <a:stretch/>
        </p:blipFill>
        <p:spPr>
          <a:xfrm>
            <a:off x="6445146" y="1440002"/>
            <a:ext cx="5344518" cy="4301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689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48A45D1D-32FA-1414-1CB2-E3834E54E04F}"/>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8ABE42F2-E7D2-64D9-C22E-0C5359ED4CBF}"/>
              </a:ext>
            </a:extLst>
          </p:cNvPr>
          <p:cNvSpPr>
            <a:spLocks noGrp="1"/>
          </p:cNvSpPr>
          <p:nvPr>
            <p:ph type="sldNum" sz="quarter" idx="12"/>
          </p:nvPr>
        </p:nvSpPr>
        <p:spPr/>
        <p:txBody>
          <a:bodyPr/>
          <a:lstStyle/>
          <a:p>
            <a:fld id="{FDF3ACA6-FFF8-4A3A-BC23-64772088573D}" type="slidenum">
              <a:rPr lang="en-US" smtClean="0"/>
              <a:t>18</a:t>
            </a:fld>
            <a:endParaRPr lang="en-US"/>
          </a:p>
        </p:txBody>
      </p:sp>
      <p:sp>
        <p:nvSpPr>
          <p:cNvPr id="9" name="Τίτλος 1">
            <a:extLst>
              <a:ext uri="{FF2B5EF4-FFF2-40B4-BE49-F238E27FC236}">
                <a16:creationId xmlns:a16="http://schemas.microsoft.com/office/drawing/2014/main" id="{7E03D521-ACA3-69BC-1972-90FACF5562C6}"/>
              </a:ext>
            </a:extLst>
          </p:cNvPr>
          <p:cNvSpPr>
            <a:spLocks noGrp="1"/>
          </p:cNvSpPr>
          <p:nvPr>
            <p:ph type="title"/>
          </p:nvPr>
        </p:nvSpPr>
        <p:spPr>
          <a:xfrm>
            <a:off x="0" y="0"/>
            <a:ext cx="12192000" cy="963750"/>
          </a:xfrm>
        </p:spPr>
        <p:txBody>
          <a:bodyPr>
            <a:normAutofit/>
          </a:bodyPr>
          <a:lstStyle/>
          <a:p>
            <a:pPr algn="ctr"/>
            <a:r>
              <a:rPr lang="en-US" sz="2800" dirty="0"/>
              <a:t>Pin-list</a:t>
            </a:r>
          </a:p>
        </p:txBody>
      </p:sp>
      <p:sp>
        <p:nvSpPr>
          <p:cNvPr id="10" name="Θέση περιεχομένου 2">
            <a:extLst>
              <a:ext uri="{FF2B5EF4-FFF2-40B4-BE49-F238E27FC236}">
                <a16:creationId xmlns:a16="http://schemas.microsoft.com/office/drawing/2014/main" id="{493F3511-086F-8983-2394-78DBEC1E5E3B}"/>
              </a:ext>
            </a:extLst>
          </p:cNvPr>
          <p:cNvSpPr>
            <a:spLocks noGrp="1"/>
          </p:cNvSpPr>
          <p:nvPr>
            <p:ph idx="1"/>
          </p:nvPr>
        </p:nvSpPr>
        <p:spPr>
          <a:xfrm>
            <a:off x="378889" y="1313459"/>
            <a:ext cx="7729728" cy="3101983"/>
          </a:xfrm>
        </p:spPr>
        <p:txBody>
          <a:bodyPr/>
          <a:lstStyle/>
          <a:p>
            <a:pPr marL="0" indent="0">
              <a:buNone/>
            </a:pPr>
            <a:r>
              <a:rPr lang="en-US" dirty="0"/>
              <a:t>Need for 17 pins, 12 of which analog.</a:t>
            </a:r>
          </a:p>
          <a:p>
            <a:pPr marL="0" indent="0">
              <a:buNone/>
            </a:pPr>
            <a:endParaRPr lang="en-US" dirty="0"/>
          </a:p>
          <a:p>
            <a:pPr marL="0" indent="0">
              <a:buNone/>
            </a:pPr>
            <a:endParaRPr lang="en-US" dirty="0"/>
          </a:p>
        </p:txBody>
      </p:sp>
      <p:pic>
        <p:nvPicPr>
          <p:cNvPr id="14" name="Εικόνα 13">
            <a:extLst>
              <a:ext uri="{FF2B5EF4-FFF2-40B4-BE49-F238E27FC236}">
                <a16:creationId xmlns:a16="http://schemas.microsoft.com/office/drawing/2014/main" id="{2DC207C1-C69E-CF99-4431-03A6EDD11B6F}"/>
              </a:ext>
            </a:extLst>
          </p:cNvPr>
          <p:cNvPicPr>
            <a:picLocks noChangeAspect="1"/>
          </p:cNvPicPr>
          <p:nvPr/>
        </p:nvPicPr>
        <p:blipFill rotWithShape="1">
          <a:blip r:embed="rId2"/>
          <a:srcRect r="8694"/>
          <a:stretch/>
        </p:blipFill>
        <p:spPr>
          <a:xfrm>
            <a:off x="3440450" y="2414954"/>
            <a:ext cx="8372661" cy="3409790"/>
          </a:xfrm>
          <a:prstGeom prst="rect">
            <a:avLst/>
          </a:prstGeom>
        </p:spPr>
      </p:pic>
    </p:spTree>
    <p:extLst>
      <p:ext uri="{BB962C8B-B14F-4D97-AF65-F5344CB8AC3E}">
        <p14:creationId xmlns:p14="http://schemas.microsoft.com/office/powerpoint/2010/main" val="31302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4324B64-8876-0D8F-A18A-8A0BE181ABDC}"/>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B928E3CB-CCA0-93DB-D957-01C2D034B5D9}"/>
              </a:ext>
            </a:extLst>
          </p:cNvPr>
          <p:cNvSpPr>
            <a:spLocks noGrp="1"/>
          </p:cNvSpPr>
          <p:nvPr>
            <p:ph type="sldNum" sz="quarter" idx="12"/>
          </p:nvPr>
        </p:nvSpPr>
        <p:spPr/>
        <p:txBody>
          <a:bodyPr/>
          <a:lstStyle/>
          <a:p>
            <a:fld id="{FDF3ACA6-FFF8-4A3A-BC23-64772088573D}" type="slidenum">
              <a:rPr lang="en-US" smtClean="0"/>
              <a:t>19</a:t>
            </a:fld>
            <a:endParaRPr lang="en-US"/>
          </a:p>
        </p:txBody>
      </p:sp>
      <p:sp>
        <p:nvSpPr>
          <p:cNvPr id="7" name="Τίτλος 1">
            <a:extLst>
              <a:ext uri="{FF2B5EF4-FFF2-40B4-BE49-F238E27FC236}">
                <a16:creationId xmlns:a16="http://schemas.microsoft.com/office/drawing/2014/main" id="{132BF6FD-B9B6-0EC4-4F2A-8FED388F8F60}"/>
              </a:ext>
            </a:extLst>
          </p:cNvPr>
          <p:cNvSpPr>
            <a:spLocks noGrp="1"/>
          </p:cNvSpPr>
          <p:nvPr>
            <p:ph type="title"/>
          </p:nvPr>
        </p:nvSpPr>
        <p:spPr>
          <a:xfrm>
            <a:off x="0" y="0"/>
            <a:ext cx="12192000" cy="963750"/>
          </a:xfrm>
        </p:spPr>
        <p:txBody>
          <a:bodyPr>
            <a:normAutofit/>
          </a:bodyPr>
          <a:lstStyle/>
          <a:p>
            <a:pPr algn="ctr"/>
            <a:r>
              <a:rPr lang="en-US" dirty="0"/>
              <a:t>Caravel Sharing</a:t>
            </a:r>
            <a:endParaRPr lang="en-US" sz="2800" dirty="0"/>
          </a:p>
        </p:txBody>
      </p:sp>
      <p:sp>
        <p:nvSpPr>
          <p:cNvPr id="9" name="Θέση περιεχομένου 8">
            <a:extLst>
              <a:ext uri="{FF2B5EF4-FFF2-40B4-BE49-F238E27FC236}">
                <a16:creationId xmlns:a16="http://schemas.microsoft.com/office/drawing/2014/main" id="{63558E1B-4B18-7436-83D6-1E502EE1ED71}"/>
              </a:ext>
            </a:extLst>
          </p:cNvPr>
          <p:cNvSpPr>
            <a:spLocks noGrp="1"/>
          </p:cNvSpPr>
          <p:nvPr>
            <p:ph idx="1"/>
          </p:nvPr>
        </p:nvSpPr>
        <p:spPr>
          <a:xfrm>
            <a:off x="603868" y="1350470"/>
            <a:ext cx="7729728" cy="3101983"/>
          </a:xfrm>
        </p:spPr>
        <p:txBody>
          <a:bodyPr/>
          <a:lstStyle/>
          <a:p>
            <a:pPr marL="0" indent="0">
              <a:buNone/>
            </a:pPr>
            <a:r>
              <a:rPr lang="en-US" dirty="0"/>
              <a:t>Need for analog pins, some sharing possible.</a:t>
            </a:r>
          </a:p>
          <a:p>
            <a:r>
              <a:rPr lang="en-US" dirty="0">
                <a:solidFill>
                  <a:srgbClr val="FF0000"/>
                </a:solidFill>
              </a:rPr>
              <a:t>Austria, 1 analog pin, 0.5 mm</a:t>
            </a:r>
            <a:r>
              <a:rPr lang="en-US" baseline="30000" dirty="0">
                <a:solidFill>
                  <a:srgbClr val="FF0000"/>
                </a:solidFill>
              </a:rPr>
              <a:t>2</a:t>
            </a:r>
            <a:endParaRPr lang="en-US" dirty="0">
              <a:solidFill>
                <a:srgbClr val="FF0000"/>
              </a:solidFill>
            </a:endParaRPr>
          </a:p>
          <a:p>
            <a:r>
              <a:rPr lang="en-US" dirty="0"/>
              <a:t>Chile1, no analog pins , 2.5 mm</a:t>
            </a:r>
            <a:r>
              <a:rPr lang="en-US" baseline="30000" dirty="0"/>
              <a:t>2</a:t>
            </a:r>
            <a:endParaRPr lang="en-US" dirty="0"/>
          </a:p>
          <a:p>
            <a:r>
              <a:rPr lang="en-US" dirty="0"/>
              <a:t>India, no analog pins , 4 mm</a:t>
            </a:r>
            <a:r>
              <a:rPr lang="en-US" baseline="30000" dirty="0"/>
              <a:t>2</a:t>
            </a:r>
            <a:endParaRPr lang="en-US" dirty="0"/>
          </a:p>
          <a:p>
            <a:r>
              <a:rPr lang="en-US" dirty="0"/>
              <a:t>Pakistan1, no analog pins , 2 mm</a:t>
            </a:r>
            <a:r>
              <a:rPr lang="en-US" baseline="30000" dirty="0"/>
              <a:t>2</a:t>
            </a:r>
            <a:endParaRPr lang="en-US" dirty="0"/>
          </a:p>
          <a:p>
            <a:r>
              <a:rPr lang="en-US" dirty="0"/>
              <a:t>Pakistan2, no analog pins , 5 mm</a:t>
            </a:r>
            <a:r>
              <a:rPr lang="en-US" baseline="30000" dirty="0"/>
              <a:t>2</a:t>
            </a:r>
            <a:endParaRPr lang="en-US" dirty="0"/>
          </a:p>
        </p:txBody>
      </p:sp>
    </p:spTree>
    <p:extLst>
      <p:ext uri="{BB962C8B-B14F-4D97-AF65-F5344CB8AC3E}">
        <p14:creationId xmlns:p14="http://schemas.microsoft.com/office/powerpoint/2010/main" val="246675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EAD0484-FF12-34B5-1EAD-F53D9450989F}"/>
              </a:ext>
            </a:extLst>
          </p:cNvPr>
          <p:cNvSpPr>
            <a:spLocks noGrp="1"/>
          </p:cNvSpPr>
          <p:nvPr>
            <p:ph type="title"/>
          </p:nvPr>
        </p:nvSpPr>
        <p:spPr>
          <a:xfrm>
            <a:off x="0" y="-5978"/>
            <a:ext cx="12192000" cy="963750"/>
          </a:xfrm>
        </p:spPr>
        <p:txBody>
          <a:bodyPr>
            <a:normAutofit/>
          </a:bodyPr>
          <a:lstStyle/>
          <a:p>
            <a:r>
              <a:rPr lang="en-US" dirty="0"/>
              <a:t>State-of-the-art LDO/DC-dc converters</a:t>
            </a:r>
          </a:p>
        </p:txBody>
      </p:sp>
      <p:pic>
        <p:nvPicPr>
          <p:cNvPr id="7" name="Θέση περιεχομένου 6" descr="Εικόνα που περιέχει ηλεκτρονικές συσκευές&#10;&#10;Περιγραφή που δημιουργήθηκε αυτόματα">
            <a:extLst>
              <a:ext uri="{FF2B5EF4-FFF2-40B4-BE49-F238E27FC236}">
                <a16:creationId xmlns:a16="http://schemas.microsoft.com/office/drawing/2014/main" id="{CAC0F529-6C14-81E5-5BAB-DB2CE87780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390" y="1152075"/>
            <a:ext cx="2649415" cy="2545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Θέση υποσέλιδου 3">
            <a:extLst>
              <a:ext uri="{FF2B5EF4-FFF2-40B4-BE49-F238E27FC236}">
                <a16:creationId xmlns:a16="http://schemas.microsoft.com/office/drawing/2014/main" id="{50091CB0-42BD-70BF-CAF8-FC99E0E9A434}"/>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FA633FBE-077F-1FEE-B777-BC3899499098}"/>
              </a:ext>
            </a:extLst>
          </p:cNvPr>
          <p:cNvSpPr>
            <a:spLocks noGrp="1"/>
          </p:cNvSpPr>
          <p:nvPr>
            <p:ph type="sldNum" sz="quarter" idx="12"/>
          </p:nvPr>
        </p:nvSpPr>
        <p:spPr/>
        <p:txBody>
          <a:bodyPr/>
          <a:lstStyle/>
          <a:p>
            <a:fld id="{FDF3ACA6-FFF8-4A3A-BC23-64772088573D}" type="slidenum">
              <a:rPr lang="en-US" smtClean="0"/>
              <a:t>2</a:t>
            </a:fld>
            <a:endParaRPr lang="en-US"/>
          </a:p>
        </p:txBody>
      </p:sp>
      <p:pic>
        <p:nvPicPr>
          <p:cNvPr id="9" name="Εικόνα 8" descr="Εικόνα που περιέχει κείμενο, ηλεκτρονικές συσκευές&#10;&#10;Περιγραφή που δημιουργήθηκε αυτόματα">
            <a:extLst>
              <a:ext uri="{FF2B5EF4-FFF2-40B4-BE49-F238E27FC236}">
                <a16:creationId xmlns:a16="http://schemas.microsoft.com/office/drawing/2014/main" id="{DC6AFEFD-9ACC-184F-C25D-4E6147617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864485"/>
            <a:ext cx="3144197" cy="1772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88B4C741-43A7-EC06-496C-706D4F7ABED0}"/>
              </a:ext>
            </a:extLst>
          </p:cNvPr>
          <p:cNvSpPr txBox="1"/>
          <p:nvPr/>
        </p:nvSpPr>
        <p:spPr>
          <a:xfrm>
            <a:off x="9240197" y="2101553"/>
            <a:ext cx="2757786" cy="646331"/>
          </a:xfrm>
          <a:prstGeom prst="rect">
            <a:avLst/>
          </a:prstGeom>
          <a:noFill/>
        </p:spPr>
        <p:txBody>
          <a:bodyPr wrap="square" rtlCol="0">
            <a:spAutoFit/>
          </a:bodyPr>
          <a:lstStyle/>
          <a:p>
            <a:r>
              <a:rPr lang="en-US" dirty="0">
                <a:solidFill>
                  <a:schemeClr val="tx1">
                    <a:lumMod val="50000"/>
                    <a:lumOff val="50000"/>
                  </a:schemeClr>
                </a:solidFill>
              </a:rPr>
              <a:t>Boost Converter by OEM manufacturer for Wal Front</a:t>
            </a:r>
          </a:p>
        </p:txBody>
      </p:sp>
      <p:sp>
        <p:nvSpPr>
          <p:cNvPr id="13" name="TextBox 12">
            <a:extLst>
              <a:ext uri="{FF2B5EF4-FFF2-40B4-BE49-F238E27FC236}">
                <a16:creationId xmlns:a16="http://schemas.microsoft.com/office/drawing/2014/main" id="{1070F528-63AC-8BC3-B444-875BE0E9B0C1}"/>
              </a:ext>
            </a:extLst>
          </p:cNvPr>
          <p:cNvSpPr txBox="1"/>
          <p:nvPr/>
        </p:nvSpPr>
        <p:spPr>
          <a:xfrm>
            <a:off x="9309561" y="4427808"/>
            <a:ext cx="2898722" cy="646331"/>
          </a:xfrm>
          <a:prstGeom prst="rect">
            <a:avLst/>
          </a:prstGeom>
          <a:noFill/>
        </p:spPr>
        <p:txBody>
          <a:bodyPr wrap="square" rtlCol="0">
            <a:spAutoFit/>
          </a:bodyPr>
          <a:lstStyle/>
          <a:p>
            <a:r>
              <a:rPr lang="en-US" dirty="0">
                <a:solidFill>
                  <a:schemeClr val="tx1">
                    <a:lumMod val="50000"/>
                    <a:lumOff val="50000"/>
                  </a:schemeClr>
                </a:solidFill>
              </a:rPr>
              <a:t>Texas Instruments TPS 61094 PWM Boost control module</a:t>
            </a:r>
          </a:p>
        </p:txBody>
      </p:sp>
      <p:sp>
        <p:nvSpPr>
          <p:cNvPr id="14" name="TextBox 13">
            <a:extLst>
              <a:ext uri="{FF2B5EF4-FFF2-40B4-BE49-F238E27FC236}">
                <a16:creationId xmlns:a16="http://schemas.microsoft.com/office/drawing/2014/main" id="{9467819B-25E0-9415-34A1-A364D2E3B6AE}"/>
              </a:ext>
            </a:extLst>
          </p:cNvPr>
          <p:cNvSpPr txBox="1"/>
          <p:nvPr/>
        </p:nvSpPr>
        <p:spPr>
          <a:xfrm>
            <a:off x="194017" y="1611652"/>
            <a:ext cx="5251938" cy="34163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Increasing need for efficient power management</a:t>
            </a:r>
          </a:p>
          <a:p>
            <a:pPr marL="742950" lvl="1" indent="-285750">
              <a:buFont typeface="Arial" panose="020B0604020202020204" pitchFamily="34" charset="0"/>
              <a:buChar char="•"/>
            </a:pPr>
            <a:r>
              <a:rPr lang="en-US" dirty="0"/>
              <a:t>E.g., due to IoT evolution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Improved lifecycle product management, maintenance costs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power converter circuits</a:t>
            </a:r>
          </a:p>
          <a:p>
            <a:pPr marL="742950" lvl="1" indent="-285750">
              <a:buFont typeface="Arial" panose="020B0604020202020204" pitchFamily="34" charset="0"/>
              <a:buChar char="•"/>
            </a:pPr>
            <a:r>
              <a:rPr lang="en-US" dirty="0"/>
              <a:t>PWM boost/buck converters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Switched Capacitor / Charge Pump</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1C948BC9-1A0D-FD1A-FC1F-4A78F63C5A2E}"/>
              </a:ext>
            </a:extLst>
          </p:cNvPr>
          <p:cNvSpPr txBox="1"/>
          <p:nvPr/>
        </p:nvSpPr>
        <p:spPr>
          <a:xfrm>
            <a:off x="672790" y="4752278"/>
            <a:ext cx="49269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cs typeface="Arial"/>
              </a:rPr>
              <a:t>New novel boost converter topology​</a:t>
            </a:r>
          </a:p>
          <a:p>
            <a:pPr>
              <a:buChar char="•"/>
            </a:pPr>
            <a:r>
              <a:rPr lang="en-US" dirty="0">
                <a:cs typeface="Arial"/>
              </a:rPr>
              <a:t>Non PWM, high load current, operating at low battery voltages​</a:t>
            </a:r>
          </a:p>
        </p:txBody>
      </p:sp>
      <p:sp>
        <p:nvSpPr>
          <p:cNvPr id="6" name="TextBox 5">
            <a:extLst>
              <a:ext uri="{FF2B5EF4-FFF2-40B4-BE49-F238E27FC236}">
                <a16:creationId xmlns:a16="http://schemas.microsoft.com/office/drawing/2014/main" id="{95A13B3E-C6C0-2B7B-A6B1-34C856F28085}"/>
              </a:ext>
            </a:extLst>
          </p:cNvPr>
          <p:cNvSpPr txBox="1"/>
          <p:nvPr/>
        </p:nvSpPr>
        <p:spPr>
          <a:xfrm>
            <a:off x="2900431" y="4947795"/>
            <a:ext cx="2177833" cy="943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3541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7C2987CD-1B42-6AF3-1A97-924EF9C5CB79}"/>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F0315AAC-A94B-1BCF-B109-A49593A7EAE6}"/>
              </a:ext>
            </a:extLst>
          </p:cNvPr>
          <p:cNvSpPr>
            <a:spLocks noGrp="1"/>
          </p:cNvSpPr>
          <p:nvPr>
            <p:ph type="sldNum" sz="quarter" idx="12"/>
          </p:nvPr>
        </p:nvSpPr>
        <p:spPr/>
        <p:txBody>
          <a:bodyPr/>
          <a:lstStyle/>
          <a:p>
            <a:fld id="{FDF3ACA6-FFF8-4A3A-BC23-64772088573D}" type="slidenum">
              <a:rPr lang="en-US" smtClean="0"/>
              <a:t>20</a:t>
            </a:fld>
            <a:endParaRPr lang="en-US"/>
          </a:p>
        </p:txBody>
      </p:sp>
      <p:sp>
        <p:nvSpPr>
          <p:cNvPr id="2" name="Τίτλος 1">
            <a:extLst>
              <a:ext uri="{FF2B5EF4-FFF2-40B4-BE49-F238E27FC236}">
                <a16:creationId xmlns:a16="http://schemas.microsoft.com/office/drawing/2014/main" id="{0D14956E-1C29-A6EC-DB61-3DB9EB26945F}"/>
              </a:ext>
            </a:extLst>
          </p:cNvPr>
          <p:cNvSpPr>
            <a:spLocks noGrp="1"/>
          </p:cNvSpPr>
          <p:nvPr>
            <p:ph type="title"/>
          </p:nvPr>
        </p:nvSpPr>
        <p:spPr>
          <a:xfrm>
            <a:off x="0" y="0"/>
            <a:ext cx="12192000" cy="963750"/>
          </a:xfrm>
        </p:spPr>
        <p:txBody>
          <a:bodyPr>
            <a:normAutofit/>
          </a:bodyPr>
          <a:lstStyle/>
          <a:p>
            <a:pPr marL="0" indent="0">
              <a:buNone/>
            </a:pPr>
            <a:r>
              <a:rPr lang="en-US" dirty="0"/>
              <a:t>Schedule and milestones</a:t>
            </a:r>
          </a:p>
        </p:txBody>
      </p:sp>
      <p:sp>
        <p:nvSpPr>
          <p:cNvPr id="3" name="Θέση περιεχομένου 8">
            <a:extLst>
              <a:ext uri="{FF2B5EF4-FFF2-40B4-BE49-F238E27FC236}">
                <a16:creationId xmlns:a16="http://schemas.microsoft.com/office/drawing/2014/main" id="{8D108261-35F7-FF10-77BF-17F7E304773B}"/>
              </a:ext>
            </a:extLst>
          </p:cNvPr>
          <p:cNvSpPr>
            <a:spLocks noGrp="1"/>
          </p:cNvSpPr>
          <p:nvPr>
            <p:ph idx="1"/>
          </p:nvPr>
        </p:nvSpPr>
        <p:spPr>
          <a:xfrm>
            <a:off x="603868" y="1350470"/>
            <a:ext cx="6371363" cy="3101983"/>
          </a:xfrm>
        </p:spPr>
        <p:txBody>
          <a:bodyPr/>
          <a:lstStyle/>
          <a:p>
            <a:r>
              <a:rPr lang="en-US" dirty="0"/>
              <a:t>Team full layout by October 15</a:t>
            </a:r>
          </a:p>
          <a:p>
            <a:pPr lvl="1"/>
            <a:r>
              <a:rPr lang="en-US" dirty="0"/>
              <a:t>Fully modular, broken into semi-independent blocks</a:t>
            </a:r>
          </a:p>
          <a:p>
            <a:pPr lvl="1"/>
            <a:r>
              <a:rPr lang="en-US" dirty="0"/>
              <a:t>Working in isolation and as a whole</a:t>
            </a:r>
          </a:p>
          <a:p>
            <a:endParaRPr lang="en-US" dirty="0"/>
          </a:p>
          <a:p>
            <a:r>
              <a:rPr lang="en-US" dirty="0"/>
              <a:t>Team merge by October 25</a:t>
            </a:r>
          </a:p>
          <a:p>
            <a:endParaRPr lang="en-US" dirty="0"/>
          </a:p>
          <a:p>
            <a:r>
              <a:rPr lang="en-US" dirty="0"/>
              <a:t>Arising problem solving until November 7</a:t>
            </a:r>
          </a:p>
        </p:txBody>
      </p:sp>
      <p:pic>
        <p:nvPicPr>
          <p:cNvPr id="7" name="Εικόνα 6">
            <a:extLst>
              <a:ext uri="{FF2B5EF4-FFF2-40B4-BE49-F238E27FC236}">
                <a16:creationId xmlns:a16="http://schemas.microsoft.com/office/drawing/2014/main" id="{1B9F6657-1A7B-976D-CD1D-18A282D9EFB9}"/>
              </a:ext>
            </a:extLst>
          </p:cNvPr>
          <p:cNvPicPr>
            <a:picLocks noChangeAspect="1"/>
          </p:cNvPicPr>
          <p:nvPr/>
        </p:nvPicPr>
        <p:blipFill>
          <a:blip r:embed="rId3"/>
          <a:stretch>
            <a:fillRect/>
          </a:stretch>
        </p:blipFill>
        <p:spPr>
          <a:xfrm>
            <a:off x="7618901" y="1281022"/>
            <a:ext cx="3800475" cy="4619625"/>
          </a:xfrm>
          <a:prstGeom prst="rect">
            <a:avLst/>
          </a:prstGeom>
        </p:spPr>
      </p:pic>
    </p:spTree>
    <p:extLst>
      <p:ext uri="{BB962C8B-B14F-4D97-AF65-F5344CB8AC3E}">
        <p14:creationId xmlns:p14="http://schemas.microsoft.com/office/powerpoint/2010/main" val="353192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8865C45-2A92-CB5F-5904-7649004BCD7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5BC3704E-6C01-A880-135F-5EE0D5DDD8FD}"/>
              </a:ext>
            </a:extLst>
          </p:cNvPr>
          <p:cNvSpPr>
            <a:spLocks noGrp="1"/>
          </p:cNvSpPr>
          <p:nvPr>
            <p:ph type="sldNum" sz="quarter" idx="12"/>
          </p:nvPr>
        </p:nvSpPr>
        <p:spPr/>
        <p:txBody>
          <a:bodyPr/>
          <a:lstStyle/>
          <a:p>
            <a:fld id="{FDF3ACA6-FFF8-4A3A-BC23-64772088573D}" type="slidenum">
              <a:rPr lang="en-US" smtClean="0"/>
              <a:t>21</a:t>
            </a:fld>
            <a:endParaRPr lang="en-US"/>
          </a:p>
        </p:txBody>
      </p:sp>
      <p:sp>
        <p:nvSpPr>
          <p:cNvPr id="2" name="Τίτλος 1">
            <a:extLst>
              <a:ext uri="{FF2B5EF4-FFF2-40B4-BE49-F238E27FC236}">
                <a16:creationId xmlns:a16="http://schemas.microsoft.com/office/drawing/2014/main" id="{731A1130-2E2E-914E-D8F4-0342D4A176A9}"/>
              </a:ext>
            </a:extLst>
          </p:cNvPr>
          <p:cNvSpPr>
            <a:spLocks noGrp="1"/>
          </p:cNvSpPr>
          <p:nvPr>
            <p:ph type="title"/>
          </p:nvPr>
        </p:nvSpPr>
        <p:spPr>
          <a:xfrm>
            <a:off x="0" y="2947125"/>
            <a:ext cx="12192000" cy="963750"/>
          </a:xfrm>
        </p:spPr>
        <p:txBody>
          <a:bodyPr>
            <a:normAutofit/>
          </a:bodyPr>
          <a:lstStyle/>
          <a:p>
            <a:r>
              <a:rPr lang="en-GB" dirty="0"/>
              <a:t>Thank you! Questions?</a:t>
            </a:r>
          </a:p>
        </p:txBody>
      </p:sp>
    </p:spTree>
    <p:extLst>
      <p:ext uri="{BB962C8B-B14F-4D97-AF65-F5344CB8AC3E}">
        <p14:creationId xmlns:p14="http://schemas.microsoft.com/office/powerpoint/2010/main" val="316524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Θέση υποσέλιδου 4">
            <a:extLst>
              <a:ext uri="{FF2B5EF4-FFF2-40B4-BE49-F238E27FC236}">
                <a16:creationId xmlns:a16="http://schemas.microsoft.com/office/drawing/2014/main" id="{D8DCCD7B-AFBD-3DBC-4CD9-6F7498FADD9F}"/>
              </a:ext>
            </a:extLst>
          </p:cNvPr>
          <p:cNvSpPr>
            <a:spLocks noGrp="1"/>
          </p:cNvSpPr>
          <p:nvPr>
            <p:ph type="ftr" sz="quarter" idx="11"/>
          </p:nvPr>
        </p:nvSpPr>
        <p:spPr>
          <a:xfrm>
            <a:off x="131956" y="6329135"/>
            <a:ext cx="5901189" cy="320040"/>
          </a:xfrm>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A713A491-70DD-694D-C071-B357BF99E321}"/>
              </a:ext>
            </a:extLst>
          </p:cNvPr>
          <p:cNvSpPr>
            <a:spLocks noGrp="1"/>
          </p:cNvSpPr>
          <p:nvPr>
            <p:ph type="sldNum" sz="quarter" idx="12"/>
          </p:nvPr>
        </p:nvSpPr>
        <p:spPr/>
        <p:txBody>
          <a:bodyPr/>
          <a:lstStyle/>
          <a:p>
            <a:fld id="{FDF3ACA6-FFF8-4A3A-BC23-64772088573D}" type="slidenum">
              <a:rPr lang="en-US" smtClean="0"/>
              <a:t>3</a:t>
            </a:fld>
            <a:endParaRPr lang="en-US"/>
          </a:p>
        </p:txBody>
      </p:sp>
      <p:sp>
        <p:nvSpPr>
          <p:cNvPr id="7" name="TextBox 6">
            <a:extLst>
              <a:ext uri="{FF2B5EF4-FFF2-40B4-BE49-F238E27FC236}">
                <a16:creationId xmlns:a16="http://schemas.microsoft.com/office/drawing/2014/main" id="{ABDDB09C-D116-3B99-6A33-8A9DB1478277}"/>
              </a:ext>
            </a:extLst>
          </p:cNvPr>
          <p:cNvSpPr txBox="1"/>
          <p:nvPr/>
        </p:nvSpPr>
        <p:spPr>
          <a:xfrm>
            <a:off x="246702" y="1186318"/>
            <a:ext cx="10877980" cy="258532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Comparison among the</a:t>
            </a:r>
            <a:r>
              <a:rPr lang="en-US" sz="1800" dirty="0">
                <a:effectLst/>
                <a:ea typeface="Calibri" panose="020F0502020204030204" pitchFamily="34" charset="0"/>
                <a:cs typeface="SimSun" panose="02010600030101010101" pitchFamily="2" charset="-122"/>
              </a:rPr>
              <a:t> non-PWM boost converter and the other topologies</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Explore/investigate various</a:t>
            </a:r>
            <a:r>
              <a:rPr lang="en-US" sz="1800" dirty="0">
                <a:effectLst/>
                <a:ea typeface="Calibri" panose="020F0502020204030204" pitchFamily="34" charset="0"/>
                <a:cs typeface="SimSun" panose="02010600030101010101" pitchFamily="2" charset="-122"/>
              </a:rPr>
              <a:t> load currents and minimum output voltages</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Measure power</a:t>
            </a:r>
            <a:r>
              <a:rPr lang="en-US" sz="1800" dirty="0">
                <a:effectLst/>
                <a:ea typeface="Calibri" panose="020F0502020204030204" pitchFamily="34" charset="0"/>
                <a:cs typeface="SimSun" panose="02010600030101010101" pitchFamily="2" charset="-122"/>
              </a:rPr>
              <a:t> efficiency, load regulation, quiescent current</a:t>
            </a:r>
          </a:p>
          <a:p>
            <a:pPr marL="285750" indent="-285750">
              <a:buFont typeface="Wingdings" panose="05000000000000000000" pitchFamily="2" charset="2"/>
              <a:buChar char="§"/>
            </a:pPr>
            <a:endParaRPr lang="en-US" sz="1800" dirty="0">
              <a:effectLst/>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sz="1800" dirty="0">
                <a:effectLst/>
                <a:ea typeface="Calibri" panose="020F0502020204030204" pitchFamily="34" charset="0"/>
                <a:cs typeface="SimSun" panose="02010600030101010101" pitchFamily="2" charset="-122"/>
              </a:rPr>
              <a:t>1.5 V battery source scenario </a:t>
            </a:r>
            <a:r>
              <a:rPr lang="en-US" sz="1800" dirty="0">
                <a:effectLst/>
                <a:ea typeface="Calibri" panose="020F0502020204030204" pitchFamily="34" charset="0"/>
                <a:cs typeface="Calibri" panose="020F0502020204030204" pitchFamily="34" charset="0"/>
              </a:rPr>
              <a:t>→</a:t>
            </a:r>
            <a:r>
              <a:rPr lang="en-US" dirty="0">
                <a:ea typeface="Calibri" panose="020F0502020204030204" pitchFamily="34" charset="0"/>
                <a:cs typeface="Calibri" panose="020F0502020204030204" pitchFamily="34" charset="0"/>
              </a:rPr>
              <a:t> </a:t>
            </a:r>
            <a:r>
              <a:rPr lang="en-US" dirty="0">
                <a:ea typeface="Calibri" panose="020F0502020204030204" pitchFamily="34" charset="0"/>
                <a:cs typeface="SimSun" panose="02010600030101010101" pitchFamily="2" charset="-122"/>
              </a:rPr>
              <a:t>I</a:t>
            </a:r>
            <a:r>
              <a:rPr lang="en-US" dirty="0">
                <a:effectLst/>
                <a:ea typeface="Calibri" panose="020F0502020204030204" pitchFamily="34" charset="0"/>
                <a:cs typeface="SimSun" panose="02010600030101010101" pitchFamily="2" charset="-122"/>
              </a:rPr>
              <a:t>nput voltage drops due to the battery’s gradual discharge</a:t>
            </a:r>
          </a:p>
          <a:p>
            <a:endParaRPr lang="en-US" dirty="0"/>
          </a:p>
          <a:p>
            <a:pPr marL="285750" indent="-285750">
              <a:buFont typeface="Wingdings" panose="05000000000000000000" pitchFamily="2" charset="2"/>
              <a:buChar char="§"/>
            </a:pPr>
            <a:r>
              <a:rPr lang="en-US" dirty="0"/>
              <a:t>Four circuit blocks</a:t>
            </a:r>
          </a:p>
        </p:txBody>
      </p:sp>
      <p:pic>
        <p:nvPicPr>
          <p:cNvPr id="2" name="Εικόνα 1">
            <a:extLst>
              <a:ext uri="{FF2B5EF4-FFF2-40B4-BE49-F238E27FC236}">
                <a16:creationId xmlns:a16="http://schemas.microsoft.com/office/drawing/2014/main" id="{61A3AF56-621F-41E1-7003-464842F728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7" b="10151"/>
          <a:stretch/>
        </p:blipFill>
        <p:spPr bwMode="auto">
          <a:xfrm>
            <a:off x="5951944" y="3357159"/>
            <a:ext cx="5993354" cy="2739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Τίτλος 1">
            <a:extLst>
              <a:ext uri="{FF2B5EF4-FFF2-40B4-BE49-F238E27FC236}">
                <a16:creationId xmlns:a16="http://schemas.microsoft.com/office/drawing/2014/main" id="{D3AE1821-9F05-6FD6-E6B2-DE492C60E515}"/>
              </a:ext>
            </a:extLst>
          </p:cNvPr>
          <p:cNvSpPr>
            <a:spLocks noGrp="1"/>
          </p:cNvSpPr>
          <p:nvPr>
            <p:ph type="title"/>
          </p:nvPr>
        </p:nvSpPr>
        <p:spPr>
          <a:xfrm>
            <a:off x="0" y="-5978"/>
            <a:ext cx="12192000" cy="963750"/>
          </a:xfrm>
        </p:spPr>
        <p:txBody>
          <a:bodyPr>
            <a:normAutofit/>
          </a:bodyPr>
          <a:lstStyle/>
          <a:p>
            <a:pPr algn="ctr"/>
            <a:r>
              <a:rPr lang="en-US" sz="2800" dirty="0"/>
              <a:t>Design Summary and Goals</a:t>
            </a:r>
          </a:p>
        </p:txBody>
      </p:sp>
    </p:spTree>
    <p:extLst>
      <p:ext uri="{BB962C8B-B14F-4D97-AF65-F5344CB8AC3E}">
        <p14:creationId xmlns:p14="http://schemas.microsoft.com/office/powerpoint/2010/main" val="126693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F8FA8670-DCAA-ABF5-3176-7493B7260F12}"/>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3CA555EB-184B-AEFE-61D2-3A4B0932D091}"/>
              </a:ext>
            </a:extLst>
          </p:cNvPr>
          <p:cNvSpPr>
            <a:spLocks noGrp="1"/>
          </p:cNvSpPr>
          <p:nvPr>
            <p:ph type="sldNum" sz="quarter" idx="12"/>
          </p:nvPr>
        </p:nvSpPr>
        <p:spPr/>
        <p:txBody>
          <a:bodyPr/>
          <a:lstStyle/>
          <a:p>
            <a:fld id="{FDF3ACA6-FFF8-4A3A-BC23-64772088573D}" type="slidenum">
              <a:rPr lang="en-US" smtClean="0"/>
              <a:t>4</a:t>
            </a:fld>
            <a:endParaRPr lang="en-US"/>
          </a:p>
        </p:txBody>
      </p:sp>
      <p:sp>
        <p:nvSpPr>
          <p:cNvPr id="6" name="Τίτλος 1">
            <a:extLst>
              <a:ext uri="{FF2B5EF4-FFF2-40B4-BE49-F238E27FC236}">
                <a16:creationId xmlns:a16="http://schemas.microsoft.com/office/drawing/2014/main" id="{3527D5F4-2375-0A2F-CA70-D65346F611BC}"/>
              </a:ext>
            </a:extLst>
          </p:cNvPr>
          <p:cNvSpPr>
            <a:spLocks noGrp="1"/>
          </p:cNvSpPr>
          <p:nvPr>
            <p:ph type="title"/>
          </p:nvPr>
        </p:nvSpPr>
        <p:spPr>
          <a:xfrm>
            <a:off x="0" y="-5978"/>
            <a:ext cx="12192000" cy="963750"/>
          </a:xfrm>
        </p:spPr>
        <p:txBody>
          <a:bodyPr>
            <a:normAutofit/>
          </a:bodyPr>
          <a:lstStyle/>
          <a:p>
            <a:pPr algn="ctr"/>
            <a:r>
              <a:rPr lang="en-US" sz="2800" dirty="0"/>
              <a:t>System Block Diagram</a:t>
            </a:r>
          </a:p>
        </p:txBody>
      </p:sp>
      <p:pic>
        <p:nvPicPr>
          <p:cNvPr id="9" name="Εικόνα 8">
            <a:extLst>
              <a:ext uri="{FF2B5EF4-FFF2-40B4-BE49-F238E27FC236}">
                <a16:creationId xmlns:a16="http://schemas.microsoft.com/office/drawing/2014/main" id="{A92E4A85-B385-9A0F-22FC-B77738101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46" y="1051302"/>
            <a:ext cx="10468708" cy="5184906"/>
          </a:xfrm>
          <a:prstGeom prst="rect">
            <a:avLst/>
          </a:prstGeom>
        </p:spPr>
      </p:pic>
      <p:sp>
        <p:nvSpPr>
          <p:cNvPr id="2" name="Rectangle 1">
            <a:extLst>
              <a:ext uri="{FF2B5EF4-FFF2-40B4-BE49-F238E27FC236}">
                <a16:creationId xmlns:a16="http://schemas.microsoft.com/office/drawing/2014/main" id="{8D8959B1-A9DB-AC8D-AAFE-0CD26B703E7A}"/>
              </a:ext>
            </a:extLst>
          </p:cNvPr>
          <p:cNvSpPr/>
          <p:nvPr/>
        </p:nvSpPr>
        <p:spPr>
          <a:xfrm>
            <a:off x="7655170" y="1594338"/>
            <a:ext cx="2919046" cy="2040273"/>
          </a:xfrm>
          <a:prstGeom prst="rect">
            <a:avLst/>
          </a:prstGeom>
          <a:solidFill>
            <a:srgbClr val="F6A21D">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C1CFBF68-24FA-353A-4ED5-499CB023F3D5}"/>
              </a:ext>
            </a:extLst>
          </p:cNvPr>
          <p:cNvSpPr/>
          <p:nvPr/>
        </p:nvSpPr>
        <p:spPr>
          <a:xfrm>
            <a:off x="7501389" y="3634611"/>
            <a:ext cx="3440413" cy="2583309"/>
          </a:xfrm>
          <a:prstGeom prst="rect">
            <a:avLst/>
          </a:prstGeom>
          <a:solidFill>
            <a:srgbClr val="92D05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
            <a:extLst>
              <a:ext uri="{FF2B5EF4-FFF2-40B4-BE49-F238E27FC236}">
                <a16:creationId xmlns:a16="http://schemas.microsoft.com/office/drawing/2014/main" id="{97585426-2551-C219-9A60-5FBB0B50530E}"/>
              </a:ext>
            </a:extLst>
          </p:cNvPr>
          <p:cNvSpPr/>
          <p:nvPr/>
        </p:nvSpPr>
        <p:spPr>
          <a:xfrm>
            <a:off x="3364523" y="2332815"/>
            <a:ext cx="2344616" cy="1403593"/>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
            <a:extLst>
              <a:ext uri="{FF2B5EF4-FFF2-40B4-BE49-F238E27FC236}">
                <a16:creationId xmlns:a16="http://schemas.microsoft.com/office/drawing/2014/main" id="{A9CD64EC-AFC3-3CE1-1841-F977281AA870}"/>
              </a:ext>
            </a:extLst>
          </p:cNvPr>
          <p:cNvSpPr/>
          <p:nvPr/>
        </p:nvSpPr>
        <p:spPr>
          <a:xfrm>
            <a:off x="1905000" y="3989667"/>
            <a:ext cx="4085492" cy="1817031"/>
          </a:xfrm>
          <a:prstGeom prst="rect">
            <a:avLst/>
          </a:prstGeom>
          <a:solidFill>
            <a:srgbClr val="00B0F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
            <a:extLst>
              <a:ext uri="{FF2B5EF4-FFF2-40B4-BE49-F238E27FC236}">
                <a16:creationId xmlns:a16="http://schemas.microsoft.com/office/drawing/2014/main" id="{9594D1A9-A9B1-D891-9AED-BD9B6CAD20DF}"/>
              </a:ext>
            </a:extLst>
          </p:cNvPr>
          <p:cNvSpPr/>
          <p:nvPr/>
        </p:nvSpPr>
        <p:spPr>
          <a:xfrm>
            <a:off x="1172308" y="1699845"/>
            <a:ext cx="1148861" cy="1090245"/>
          </a:xfrm>
          <a:prstGeom prst="rect">
            <a:avLst/>
          </a:prstGeom>
          <a:solidFill>
            <a:schemeClr val="accent2">
              <a:lumMod val="75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
            <a:extLst>
              <a:ext uri="{FF2B5EF4-FFF2-40B4-BE49-F238E27FC236}">
                <a16:creationId xmlns:a16="http://schemas.microsoft.com/office/drawing/2014/main" id="{F876EB94-1C64-A2F9-D9B1-A301A14B8B92}"/>
              </a:ext>
            </a:extLst>
          </p:cNvPr>
          <p:cNvSpPr/>
          <p:nvPr/>
        </p:nvSpPr>
        <p:spPr>
          <a:xfrm>
            <a:off x="2138617" y="2836854"/>
            <a:ext cx="1148861" cy="89955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
            <a:extLst>
              <a:ext uri="{FF2B5EF4-FFF2-40B4-BE49-F238E27FC236}">
                <a16:creationId xmlns:a16="http://schemas.microsoft.com/office/drawing/2014/main" id="{56B18142-A227-D868-E48F-808802607D52}"/>
              </a:ext>
            </a:extLst>
          </p:cNvPr>
          <p:cNvSpPr/>
          <p:nvPr/>
        </p:nvSpPr>
        <p:spPr>
          <a:xfrm>
            <a:off x="4267200" y="1051302"/>
            <a:ext cx="2098431" cy="1152813"/>
          </a:xfrm>
          <a:prstGeom prst="rect">
            <a:avLst/>
          </a:prstGeom>
          <a:solidFill>
            <a:srgbClr val="00B05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523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32E9FE25-DB94-0805-13E4-AF00DB686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282" y="1636745"/>
            <a:ext cx="5550928" cy="3251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Θέση υποσέλιδου 5">
            <a:extLst>
              <a:ext uri="{FF2B5EF4-FFF2-40B4-BE49-F238E27FC236}">
                <a16:creationId xmlns:a16="http://schemas.microsoft.com/office/drawing/2014/main" id="{066BDACC-5A4A-B97B-ED0A-AAE52BEAF874}"/>
              </a:ext>
            </a:extLst>
          </p:cNvPr>
          <p:cNvSpPr>
            <a:spLocks noGrp="1"/>
          </p:cNvSpPr>
          <p:nvPr>
            <p:ph type="ftr" sz="quarter" idx="11"/>
          </p:nvPr>
        </p:nvSpPr>
        <p:spPr/>
        <p:txBody>
          <a:bodyPr/>
          <a:lstStyle/>
          <a:p>
            <a:r>
              <a:rPr lang="en-US"/>
              <a:t>Aristotle University of Thessaloniki</a:t>
            </a:r>
          </a:p>
        </p:txBody>
      </p:sp>
      <p:sp>
        <p:nvSpPr>
          <p:cNvPr id="7" name="Θέση αριθμού διαφάνειας 6">
            <a:extLst>
              <a:ext uri="{FF2B5EF4-FFF2-40B4-BE49-F238E27FC236}">
                <a16:creationId xmlns:a16="http://schemas.microsoft.com/office/drawing/2014/main" id="{64A6D9B8-6D5D-3232-25B4-AAAB3929AC24}"/>
              </a:ext>
            </a:extLst>
          </p:cNvPr>
          <p:cNvSpPr>
            <a:spLocks noGrp="1"/>
          </p:cNvSpPr>
          <p:nvPr>
            <p:ph type="sldNum" sz="quarter" idx="12"/>
          </p:nvPr>
        </p:nvSpPr>
        <p:spPr/>
        <p:txBody>
          <a:bodyPr/>
          <a:lstStyle/>
          <a:p>
            <a:fld id="{FDF3ACA6-FFF8-4A3A-BC23-64772088573D}" type="slidenum">
              <a:rPr lang="en-US" smtClean="0"/>
              <a:t>5</a:t>
            </a:fld>
            <a:endParaRPr lang="en-US"/>
          </a:p>
        </p:txBody>
      </p:sp>
      <p:sp>
        <p:nvSpPr>
          <p:cNvPr id="9" name="TextBox 8">
            <a:extLst>
              <a:ext uri="{FF2B5EF4-FFF2-40B4-BE49-F238E27FC236}">
                <a16:creationId xmlns:a16="http://schemas.microsoft.com/office/drawing/2014/main" id="{6A9D83EA-6561-47FD-F015-E4503B56224F}"/>
              </a:ext>
            </a:extLst>
          </p:cNvPr>
          <p:cNvSpPr txBox="1"/>
          <p:nvPr/>
        </p:nvSpPr>
        <p:spPr>
          <a:xfrm>
            <a:off x="490396" y="1876357"/>
            <a:ext cx="5991886" cy="230832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BJT current mirror</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t>Transformer </a:t>
            </a:r>
            <a:r>
              <a:rPr lang="en-US" dirty="0">
                <a:cs typeface="Calibri"/>
              </a:rPr>
              <a:t>→ Positive feedback</a:t>
            </a:r>
          </a:p>
          <a:p>
            <a:pPr marL="742950" lvl="1"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Frequency related to transformer parameters</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Supplementing with external transformer</a:t>
            </a:r>
          </a:p>
          <a:p>
            <a:pPr marL="285750" indent="-285750">
              <a:buFont typeface="Wingdings" panose="05000000000000000000" pitchFamily="2" charset="2"/>
              <a:buChar char="§"/>
            </a:pPr>
            <a:endParaRPr lang="en-US" dirty="0">
              <a:cs typeface="Calibri" panose="020F0502020204030204" pitchFamily="34" charset="0"/>
            </a:endParaRPr>
          </a:p>
        </p:txBody>
      </p:sp>
      <p:sp>
        <p:nvSpPr>
          <p:cNvPr id="2" name="Τίτλος 1">
            <a:extLst>
              <a:ext uri="{FF2B5EF4-FFF2-40B4-BE49-F238E27FC236}">
                <a16:creationId xmlns:a16="http://schemas.microsoft.com/office/drawing/2014/main" id="{85C838D1-1A51-15DA-2436-4388C14D455E}"/>
              </a:ext>
            </a:extLst>
          </p:cNvPr>
          <p:cNvSpPr>
            <a:spLocks noGrp="1"/>
          </p:cNvSpPr>
          <p:nvPr>
            <p:ph type="title"/>
          </p:nvPr>
        </p:nvSpPr>
        <p:spPr>
          <a:xfrm>
            <a:off x="0" y="-5978"/>
            <a:ext cx="12192000" cy="963750"/>
          </a:xfrm>
        </p:spPr>
        <p:txBody>
          <a:bodyPr>
            <a:normAutofit/>
          </a:bodyPr>
          <a:lstStyle/>
          <a:p>
            <a:pPr algn="ctr"/>
            <a:r>
              <a:rPr lang="en-US" sz="2800" dirty="0"/>
              <a:t>Non-PWM Boost Converter</a:t>
            </a:r>
          </a:p>
        </p:txBody>
      </p:sp>
    </p:spTree>
    <p:extLst>
      <p:ext uri="{BB962C8B-B14F-4D97-AF65-F5344CB8AC3E}">
        <p14:creationId xmlns:p14="http://schemas.microsoft.com/office/powerpoint/2010/main" val="62455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EE08A893-601C-6664-415E-EF181B981282}"/>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F6E987A7-9188-A98F-F191-DF4B3D1BC94A}"/>
              </a:ext>
            </a:extLst>
          </p:cNvPr>
          <p:cNvSpPr>
            <a:spLocks noGrp="1"/>
          </p:cNvSpPr>
          <p:nvPr>
            <p:ph type="sldNum" sz="quarter" idx="12"/>
          </p:nvPr>
        </p:nvSpPr>
        <p:spPr/>
        <p:txBody>
          <a:bodyPr/>
          <a:lstStyle/>
          <a:p>
            <a:fld id="{FDF3ACA6-FFF8-4A3A-BC23-64772088573D}" type="slidenum">
              <a:rPr lang="en-US" smtClean="0"/>
              <a:t>6</a:t>
            </a:fld>
            <a:endParaRPr lang="en-US"/>
          </a:p>
        </p:txBody>
      </p:sp>
      <p:sp>
        <p:nvSpPr>
          <p:cNvPr id="8" name="TextBox 7">
            <a:extLst>
              <a:ext uri="{FF2B5EF4-FFF2-40B4-BE49-F238E27FC236}">
                <a16:creationId xmlns:a16="http://schemas.microsoft.com/office/drawing/2014/main" id="{B6B60B2A-BCFC-29B7-8BD4-C74374C9B140}"/>
              </a:ext>
            </a:extLst>
          </p:cNvPr>
          <p:cNvSpPr txBox="1"/>
          <p:nvPr/>
        </p:nvSpPr>
        <p:spPr>
          <a:xfrm>
            <a:off x="280050" y="2034890"/>
            <a:ext cx="6941911" cy="258532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No output voltage regulation </a:t>
            </a:r>
            <a:r>
              <a:rPr lang="en-US" dirty="0">
                <a:cs typeface="Calibri"/>
              </a:rPr>
              <a:t>→ </a:t>
            </a:r>
            <a:r>
              <a:rPr lang="en-US" dirty="0">
                <a:ea typeface="Calibri" panose="020F0502020204030204" pitchFamily="34" charset="0"/>
                <a:cs typeface="Calibri"/>
              </a:rPr>
              <a:t>LDO</a:t>
            </a:r>
            <a:endParaRPr lang="en-US" dirty="0"/>
          </a:p>
          <a:p>
            <a:pPr marL="742950" lvl="1" indent="-285750">
              <a:buFont typeface="Wingdings" panose="05000000000000000000" pitchFamily="2" charset="2"/>
              <a:buChar char="§"/>
            </a:pPr>
            <a:endParaRPr lang="en-US" dirty="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20 to 50 mV voltage drop</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Maximum input voltage 8 V</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Quiescent current &lt; 30 </a:t>
            </a:r>
            <a:r>
              <a:rPr lang="en-US" dirty="0" err="1">
                <a:cs typeface="Calibri" panose="020F0502020204030204" pitchFamily="34" charset="0"/>
              </a:rPr>
              <a:t>uA</a:t>
            </a:r>
            <a:endParaRPr lang="en-US" dirty="0">
              <a:cs typeface="Calibri" panose="020F0502020204030204" pitchFamily="34" charset="0"/>
            </a:endParaRP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r>
              <a:rPr lang="en-US" dirty="0">
                <a:cs typeface="Calibri" panose="020F0502020204030204" pitchFamily="34" charset="0"/>
              </a:rPr>
              <a:t>Various input / output voltages and loads</a:t>
            </a:r>
          </a:p>
        </p:txBody>
      </p:sp>
      <p:pic>
        <p:nvPicPr>
          <p:cNvPr id="5" name="Εικόνα 4">
            <a:extLst>
              <a:ext uri="{FF2B5EF4-FFF2-40B4-BE49-F238E27FC236}">
                <a16:creationId xmlns:a16="http://schemas.microsoft.com/office/drawing/2014/main" id="{BF5E1D4A-78CF-16E7-05A1-6D0A9EFB7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3954" y="1422353"/>
            <a:ext cx="5943600" cy="3451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Τίτλος 1">
            <a:extLst>
              <a:ext uri="{FF2B5EF4-FFF2-40B4-BE49-F238E27FC236}">
                <a16:creationId xmlns:a16="http://schemas.microsoft.com/office/drawing/2014/main" id="{42C7011F-8188-A917-0CDA-C57035B89D33}"/>
              </a:ext>
            </a:extLst>
          </p:cNvPr>
          <p:cNvSpPr>
            <a:spLocks noGrp="1"/>
          </p:cNvSpPr>
          <p:nvPr>
            <p:ph type="title"/>
          </p:nvPr>
        </p:nvSpPr>
        <p:spPr>
          <a:xfrm>
            <a:off x="0" y="-5978"/>
            <a:ext cx="12192000" cy="963750"/>
          </a:xfrm>
        </p:spPr>
        <p:txBody>
          <a:bodyPr>
            <a:normAutofit/>
          </a:bodyPr>
          <a:lstStyle/>
          <a:p>
            <a:pPr algn="ctr"/>
            <a:r>
              <a:rPr lang="en-US" sz="2800" dirty="0"/>
              <a:t>Low Dropout Regulator</a:t>
            </a:r>
          </a:p>
        </p:txBody>
      </p:sp>
    </p:spTree>
    <p:extLst>
      <p:ext uri="{BB962C8B-B14F-4D97-AF65-F5344CB8AC3E}">
        <p14:creationId xmlns:p14="http://schemas.microsoft.com/office/powerpoint/2010/main" val="239314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B9BF9F26-F0FC-F652-37BD-44CD7642AA66}"/>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E5995E39-F90F-8DCE-6F4F-EF47DAA15FC0}"/>
              </a:ext>
            </a:extLst>
          </p:cNvPr>
          <p:cNvSpPr>
            <a:spLocks noGrp="1"/>
          </p:cNvSpPr>
          <p:nvPr>
            <p:ph type="sldNum" sz="quarter" idx="12"/>
          </p:nvPr>
        </p:nvSpPr>
        <p:spPr/>
        <p:txBody>
          <a:bodyPr/>
          <a:lstStyle/>
          <a:p>
            <a:fld id="{FDF3ACA6-FFF8-4A3A-BC23-64772088573D}" type="slidenum">
              <a:rPr lang="en-US" smtClean="0"/>
              <a:t>7</a:t>
            </a:fld>
            <a:endParaRPr lang="en-US"/>
          </a:p>
        </p:txBody>
      </p:sp>
      <p:sp>
        <p:nvSpPr>
          <p:cNvPr id="8" name="TextBox 7">
            <a:extLst>
              <a:ext uri="{FF2B5EF4-FFF2-40B4-BE49-F238E27FC236}">
                <a16:creationId xmlns:a16="http://schemas.microsoft.com/office/drawing/2014/main" id="{1C2A27FB-35C3-3E38-4297-5047D95614BA}"/>
              </a:ext>
            </a:extLst>
          </p:cNvPr>
          <p:cNvSpPr txBox="1"/>
          <p:nvPr/>
        </p:nvSpPr>
        <p:spPr>
          <a:xfrm>
            <a:off x="628874" y="1374338"/>
            <a:ext cx="4584826"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Triangle wave generator and comparator</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Output voltage regulation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cs typeface="Calibri" panose="020F0502020204030204" pitchFamily="34" charset="0"/>
              </a:rPr>
              <a:t>Coil inductance →</a:t>
            </a:r>
          </a:p>
          <a:p>
            <a:pPr marL="742950" lvl="1" indent="-285750">
              <a:buFont typeface="Wingdings" panose="05000000000000000000" pitchFamily="2" charset="2"/>
              <a:buChar char="§"/>
            </a:pPr>
            <a:r>
              <a:rPr lang="en-US" dirty="0">
                <a:cs typeface="Calibri" panose="020F0502020204030204" pitchFamily="34" charset="0"/>
              </a:rPr>
              <a:t>frequency of operation</a:t>
            </a:r>
          </a:p>
          <a:p>
            <a:pPr marL="742950" lvl="1" indent="-285750">
              <a:buFont typeface="Wingdings" panose="05000000000000000000" pitchFamily="2" charset="2"/>
              <a:buChar char="§"/>
            </a:pPr>
            <a:r>
              <a:rPr lang="en-US" dirty="0">
                <a:cs typeface="Calibri" panose="020F0502020204030204" pitchFamily="34" charset="0"/>
              </a:rPr>
              <a:t>mode of operation</a:t>
            </a:r>
          </a:p>
          <a:p>
            <a:pPr lvl="1"/>
            <a:endParaRPr lang="en-US" dirty="0">
              <a:cs typeface="Calibri" panose="020F0502020204030204" pitchFamily="34" charset="0"/>
            </a:endParaRPr>
          </a:p>
          <a:p>
            <a:pPr lvl="1"/>
            <a:endParaRPr lang="en-US" dirty="0">
              <a:cs typeface="Calibri" panose="020F0502020204030204" pitchFamily="34" charset="0"/>
            </a:endParaRPr>
          </a:p>
        </p:txBody>
      </p:sp>
      <p:pic>
        <p:nvPicPr>
          <p:cNvPr id="10" name="Εικόνα 9">
            <a:extLst>
              <a:ext uri="{FF2B5EF4-FFF2-40B4-BE49-F238E27FC236}">
                <a16:creationId xmlns:a16="http://schemas.microsoft.com/office/drawing/2014/main" id="{42BCFAD0-C93B-441D-10E0-AEF66B345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572" y="1224508"/>
            <a:ext cx="5662246" cy="4820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Τίτλος 1">
            <a:extLst>
              <a:ext uri="{FF2B5EF4-FFF2-40B4-BE49-F238E27FC236}">
                <a16:creationId xmlns:a16="http://schemas.microsoft.com/office/drawing/2014/main" id="{7F1D7B49-7CC9-D741-A334-B211B5EC0DE8}"/>
              </a:ext>
            </a:extLst>
          </p:cNvPr>
          <p:cNvSpPr>
            <a:spLocks noGrp="1"/>
          </p:cNvSpPr>
          <p:nvPr>
            <p:ph type="title"/>
          </p:nvPr>
        </p:nvSpPr>
        <p:spPr>
          <a:xfrm>
            <a:off x="0" y="-5978"/>
            <a:ext cx="12192000" cy="963750"/>
          </a:xfrm>
        </p:spPr>
        <p:txBody>
          <a:bodyPr>
            <a:normAutofit/>
          </a:bodyPr>
          <a:lstStyle/>
          <a:p>
            <a:pPr algn="ctr"/>
            <a:r>
              <a:rPr lang="en-US" sz="2800" dirty="0"/>
              <a:t>PWM Boost Converter</a:t>
            </a:r>
          </a:p>
        </p:txBody>
      </p:sp>
    </p:spTree>
    <p:extLst>
      <p:ext uri="{BB962C8B-B14F-4D97-AF65-F5344CB8AC3E}">
        <p14:creationId xmlns:p14="http://schemas.microsoft.com/office/powerpoint/2010/main" val="16456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00742792-0843-382A-772A-851891EFF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008" y="1402250"/>
            <a:ext cx="7037887" cy="4395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Θέση υποσέλιδου 3">
            <a:extLst>
              <a:ext uri="{FF2B5EF4-FFF2-40B4-BE49-F238E27FC236}">
                <a16:creationId xmlns:a16="http://schemas.microsoft.com/office/drawing/2014/main" id="{2D1E4CAE-09FC-6E32-0D03-DD824E05DCE7}"/>
              </a:ext>
            </a:extLst>
          </p:cNvPr>
          <p:cNvSpPr>
            <a:spLocks noGrp="1"/>
          </p:cNvSpPr>
          <p:nvPr>
            <p:ph type="ftr" sz="quarter" idx="11"/>
          </p:nvPr>
        </p:nvSpPr>
        <p:spPr/>
        <p:txBody>
          <a:bodyPr/>
          <a:lstStyle/>
          <a:p>
            <a:r>
              <a:rPr lang="en-US"/>
              <a:t>Aristotle University of Thessaloniki</a:t>
            </a:r>
          </a:p>
        </p:txBody>
      </p:sp>
      <p:sp>
        <p:nvSpPr>
          <p:cNvPr id="6" name="Θέση αριθμού διαφάνειας 5">
            <a:extLst>
              <a:ext uri="{FF2B5EF4-FFF2-40B4-BE49-F238E27FC236}">
                <a16:creationId xmlns:a16="http://schemas.microsoft.com/office/drawing/2014/main" id="{1F43E2A1-F271-4E84-EA71-CD198FC25310}"/>
              </a:ext>
            </a:extLst>
          </p:cNvPr>
          <p:cNvSpPr>
            <a:spLocks noGrp="1"/>
          </p:cNvSpPr>
          <p:nvPr>
            <p:ph type="sldNum" sz="quarter" idx="12"/>
          </p:nvPr>
        </p:nvSpPr>
        <p:spPr/>
        <p:txBody>
          <a:bodyPr/>
          <a:lstStyle/>
          <a:p>
            <a:fld id="{FDF3ACA6-FFF8-4A3A-BC23-64772088573D}" type="slidenum">
              <a:rPr lang="en-US" smtClean="0"/>
              <a:t>8</a:t>
            </a:fld>
            <a:endParaRPr lang="en-US"/>
          </a:p>
        </p:txBody>
      </p:sp>
      <p:sp>
        <p:nvSpPr>
          <p:cNvPr id="8" name="TextBox 7">
            <a:extLst>
              <a:ext uri="{FF2B5EF4-FFF2-40B4-BE49-F238E27FC236}">
                <a16:creationId xmlns:a16="http://schemas.microsoft.com/office/drawing/2014/main" id="{4F439653-F6BA-30B7-1C23-E4DC5531DBA1}"/>
              </a:ext>
            </a:extLst>
          </p:cNvPr>
          <p:cNvSpPr txBox="1"/>
          <p:nvPr/>
        </p:nvSpPr>
        <p:spPr>
          <a:xfrm>
            <a:off x="454182" y="1224508"/>
            <a:ext cx="4584826"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Four-phase function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Output voltage regulation</a:t>
            </a:r>
          </a:p>
          <a:p>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Non-overlapping phases</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ea typeface="Calibri" panose="020F0502020204030204" pitchFamily="34" charset="0"/>
                <a:cs typeface="SimSun" panose="02010600030101010101" pitchFamily="2" charset="-122"/>
              </a:rPr>
              <a:t>B</a:t>
            </a:r>
            <a:r>
              <a:rPr lang="en-US" sz="1800" dirty="0">
                <a:effectLst/>
                <a:ea typeface="Calibri" panose="020F0502020204030204" pitchFamily="34" charset="0"/>
                <a:cs typeface="SimSun" panose="02010600030101010101" pitchFamily="2" charset="-122"/>
              </a:rPr>
              <a:t>urst-mode pulse frequency modulation</a:t>
            </a:r>
          </a:p>
          <a:p>
            <a:pPr marL="285750" indent="-285750">
              <a:buFont typeface="Wingdings" panose="05000000000000000000" pitchFamily="2" charset="2"/>
              <a:buChar char="§"/>
            </a:pPr>
            <a:endParaRPr lang="en-US" dirty="0">
              <a:ea typeface="Calibri" panose="020F0502020204030204" pitchFamily="34" charset="0"/>
              <a:cs typeface="SimSun" panose="02010600030101010101" pitchFamily="2" charset="-122"/>
            </a:endParaRPr>
          </a:p>
          <a:p>
            <a:pPr marL="285750" indent="-285750">
              <a:buFont typeface="Wingdings" panose="05000000000000000000" pitchFamily="2" charset="2"/>
              <a:buChar char="§"/>
            </a:pPr>
            <a:r>
              <a:rPr lang="en-US" dirty="0">
                <a:cs typeface="Calibri" panose="020F0502020204030204" pitchFamily="34" charset="0"/>
              </a:rPr>
              <a:t>Tank capacitor</a:t>
            </a:r>
          </a:p>
          <a:p>
            <a:pPr marL="285750" indent="-285750">
              <a:buFont typeface="Wingdings" panose="05000000000000000000" pitchFamily="2" charset="2"/>
              <a:buChar char="§"/>
            </a:pPr>
            <a:endParaRPr lang="en-US" dirty="0">
              <a:cs typeface="Calibri" panose="020F0502020204030204" pitchFamily="34" charset="0"/>
            </a:endParaRPr>
          </a:p>
          <a:p>
            <a:pPr marL="285750" indent="-285750">
              <a:buFont typeface="Wingdings" panose="05000000000000000000" pitchFamily="2" charset="2"/>
              <a:buChar char="§"/>
            </a:pPr>
            <a:endParaRPr lang="en-US" dirty="0">
              <a:cs typeface="Calibri" panose="020F0502020204030204" pitchFamily="34" charset="0"/>
            </a:endParaRPr>
          </a:p>
        </p:txBody>
      </p:sp>
      <p:sp>
        <p:nvSpPr>
          <p:cNvPr id="2" name="Τίτλος 1">
            <a:extLst>
              <a:ext uri="{FF2B5EF4-FFF2-40B4-BE49-F238E27FC236}">
                <a16:creationId xmlns:a16="http://schemas.microsoft.com/office/drawing/2014/main" id="{6809A854-7F89-98F3-EADE-6E5F8334172E}"/>
              </a:ext>
            </a:extLst>
          </p:cNvPr>
          <p:cNvSpPr>
            <a:spLocks noGrp="1"/>
          </p:cNvSpPr>
          <p:nvPr>
            <p:ph type="title"/>
          </p:nvPr>
        </p:nvSpPr>
        <p:spPr>
          <a:xfrm>
            <a:off x="0" y="0"/>
            <a:ext cx="12192000" cy="963750"/>
          </a:xfrm>
        </p:spPr>
        <p:txBody>
          <a:bodyPr>
            <a:normAutofit/>
          </a:bodyPr>
          <a:lstStyle/>
          <a:p>
            <a:pPr algn="ctr"/>
            <a:r>
              <a:rPr lang="en-US" sz="2800" dirty="0"/>
              <a:t>Switched Capacitor Circuit</a:t>
            </a:r>
          </a:p>
        </p:txBody>
      </p:sp>
    </p:spTree>
    <p:extLst>
      <p:ext uri="{BB962C8B-B14F-4D97-AF65-F5344CB8AC3E}">
        <p14:creationId xmlns:p14="http://schemas.microsoft.com/office/powerpoint/2010/main" val="98337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υποσέλιδου 3">
            <a:extLst>
              <a:ext uri="{FF2B5EF4-FFF2-40B4-BE49-F238E27FC236}">
                <a16:creationId xmlns:a16="http://schemas.microsoft.com/office/drawing/2014/main" id="{6A6AC7E0-D92A-B079-E167-2A701F3D7ADA}"/>
              </a:ext>
            </a:extLst>
          </p:cNvPr>
          <p:cNvSpPr>
            <a:spLocks noGrp="1"/>
          </p:cNvSpPr>
          <p:nvPr>
            <p:ph type="ftr" sz="quarter" idx="11"/>
          </p:nvPr>
        </p:nvSpPr>
        <p:spPr/>
        <p:txBody>
          <a:bodyPr/>
          <a:lstStyle/>
          <a:p>
            <a:r>
              <a:rPr lang="en-US"/>
              <a:t>Aristotle University of Thessaloniki</a:t>
            </a:r>
          </a:p>
        </p:txBody>
      </p:sp>
      <p:sp>
        <p:nvSpPr>
          <p:cNvPr id="5" name="Θέση αριθμού διαφάνειας 4">
            <a:extLst>
              <a:ext uri="{FF2B5EF4-FFF2-40B4-BE49-F238E27FC236}">
                <a16:creationId xmlns:a16="http://schemas.microsoft.com/office/drawing/2014/main" id="{0A07A0A1-98E1-3C0B-19CC-30CE6B0B1331}"/>
              </a:ext>
            </a:extLst>
          </p:cNvPr>
          <p:cNvSpPr>
            <a:spLocks noGrp="1"/>
          </p:cNvSpPr>
          <p:nvPr>
            <p:ph type="sldNum" sz="quarter" idx="12"/>
          </p:nvPr>
        </p:nvSpPr>
        <p:spPr/>
        <p:txBody>
          <a:bodyPr/>
          <a:lstStyle/>
          <a:p>
            <a:fld id="{FDF3ACA6-FFF8-4A3A-BC23-64772088573D}" type="slidenum">
              <a:rPr lang="en-US" smtClean="0"/>
              <a:t>9</a:t>
            </a:fld>
            <a:endParaRPr lang="en-US"/>
          </a:p>
        </p:txBody>
      </p:sp>
      <p:sp>
        <p:nvSpPr>
          <p:cNvPr id="7" name="Τίτλος 1">
            <a:extLst>
              <a:ext uri="{FF2B5EF4-FFF2-40B4-BE49-F238E27FC236}">
                <a16:creationId xmlns:a16="http://schemas.microsoft.com/office/drawing/2014/main" id="{C715107E-5583-0806-0E58-36340A55E858}"/>
              </a:ext>
            </a:extLst>
          </p:cNvPr>
          <p:cNvSpPr txBox="1">
            <a:spLocks/>
          </p:cNvSpPr>
          <p:nvPr/>
        </p:nvSpPr>
        <p:spPr bwMode="black">
          <a:xfrm>
            <a:off x="0" y="2913184"/>
            <a:ext cx="12192000" cy="1031631"/>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simulation results and verification</a:t>
            </a:r>
          </a:p>
        </p:txBody>
      </p:sp>
    </p:spTree>
    <p:extLst>
      <p:ext uri="{BB962C8B-B14F-4D97-AF65-F5344CB8AC3E}">
        <p14:creationId xmlns:p14="http://schemas.microsoft.com/office/powerpoint/2010/main" val="2533584843"/>
      </p:ext>
    </p:extLst>
  </p:cSld>
  <p:clrMapOvr>
    <a:masterClrMapping/>
  </p:clrMapOvr>
</p:sld>
</file>

<file path=ppt/theme/theme1.xml><?xml version="1.0" encoding="utf-8"?>
<a:theme xmlns:a="http://schemas.openxmlformats.org/drawingml/2006/main" name="Δέμα">
  <a:themeElements>
    <a:clrScheme name="Δέμα">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Δέ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Δέμα">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TM10001115[[fn=Δέμα]]</Template>
  <TotalTime>448</TotalTime>
  <Words>992</Words>
  <Application>Microsoft Office PowerPoint</Application>
  <PresentationFormat>Ευρεία οθόνη</PresentationFormat>
  <Paragraphs>183</Paragraphs>
  <Slides>21</Slides>
  <Notes>12</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21</vt:i4>
      </vt:variant>
    </vt:vector>
  </HeadingPairs>
  <TitlesOfParts>
    <vt:vector size="28" baseType="lpstr">
      <vt:lpstr>Arial</vt:lpstr>
      <vt:lpstr>Calibri</vt:lpstr>
      <vt:lpstr>Calibri Light</vt:lpstr>
      <vt:lpstr>Corbel</vt:lpstr>
      <vt:lpstr>Gill Sans MT</vt:lpstr>
      <vt:lpstr>Wingdings</vt:lpstr>
      <vt:lpstr>Δέμα</vt:lpstr>
      <vt:lpstr>PICO SSCS Aristotle University of Thessaloniki  novel boost converter for battery-powered IoT applications </vt:lpstr>
      <vt:lpstr>State-of-the-art LDO/DC-dc converters</vt:lpstr>
      <vt:lpstr>Design Summary and Goals</vt:lpstr>
      <vt:lpstr>System Block Diagram</vt:lpstr>
      <vt:lpstr>Non-PWM Boost Converter</vt:lpstr>
      <vt:lpstr>Low Dropout Regulator</vt:lpstr>
      <vt:lpstr>PWM Boost Converter</vt:lpstr>
      <vt:lpstr>Switched Capacitor Circuit</vt:lpstr>
      <vt:lpstr>Παρουσίαση του PowerPoint</vt:lpstr>
      <vt:lpstr>Non-PWM Boost Converter</vt:lpstr>
      <vt:lpstr>Low Dropout Regulator</vt:lpstr>
      <vt:lpstr>PWM Boost Converter</vt:lpstr>
      <vt:lpstr>Switched Capacitor Circuit</vt:lpstr>
      <vt:lpstr>Devices</vt:lpstr>
      <vt:lpstr>Devices</vt:lpstr>
      <vt:lpstr>Monte Carlo Simulation</vt:lpstr>
      <vt:lpstr>Area estimate</vt:lpstr>
      <vt:lpstr>Pin-list</vt:lpstr>
      <vt:lpstr>Caravel Sharing</vt:lpstr>
      <vt:lpstr>Schedule and milestones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PICO SSCS Aristotle University of Thessaloniki  PWM-free novel boost converter for battery-powered IoT applications </dc:title>
  <dc:creator>Stefanos Kontogiannis</dc:creator>
  <cp:lastModifiedBy>Stephan Kontogiannis</cp:lastModifiedBy>
  <cp:revision>146</cp:revision>
  <dcterms:created xsi:type="dcterms:W3CDTF">2022-06-16T16:06:51Z</dcterms:created>
  <dcterms:modified xsi:type="dcterms:W3CDTF">2022-09-30T13:22:53Z</dcterms:modified>
</cp:coreProperties>
</file>