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82" r:id="rId3"/>
    <p:sldId id="283" r:id="rId4"/>
    <p:sldId id="276" r:id="rId5"/>
    <p:sldId id="277" r:id="rId6"/>
    <p:sldId id="280" r:id="rId7"/>
    <p:sldId id="278" r:id="rId8"/>
    <p:sldId id="281" r:id="rId9"/>
    <p:sldId id="279" r:id="rId10"/>
    <p:sldId id="261" r:id="rId11"/>
    <p:sldId id="25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73" r:id="rId23"/>
    <p:sldId id="274" r:id="rId24"/>
    <p:sldId id="275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3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A1F5-5AB7-41A7-8530-9A81FE7C962B}" type="datetimeFigureOut">
              <a:rPr lang="de-DE" smtClean="0"/>
              <a:pPr/>
              <a:t>28.05.2025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0356E-C971-404A-83C3-0063D53B503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I:\Privat\Daniel\_Studium\BSC_6\DDC\project1\presentation\title_background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29058" y="642918"/>
            <a:ext cx="4914880" cy="235745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29058" y="3357562"/>
            <a:ext cx="4829164" cy="2681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28.05.2025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266" name="AutoShape 2" descr="White circuit wallpaper - Stock Image - Everypixel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268" name="AutoShape 4" descr="White circuit wallpaper - Stock Image - Everypixel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270" name="AutoShape 6" descr="White circuit wallpaper - Stock Image - Everypixel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28.05.2025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28.05.2025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I:\Privat\Daniel\_Studium\BSC_6\DDC\project1\presentation\background.jpg"/>
          <p:cNvPicPr>
            <a:picLocks noChangeAspect="1" noChangeArrowheads="1"/>
          </p:cNvPicPr>
          <p:nvPr userDrawn="1"/>
        </p:nvPicPr>
        <p:blipFill>
          <a:blip r:embed="rId2"/>
          <a:srcRect l="38249" t="29840" r="37038" b="2990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0166" y="428604"/>
            <a:ext cx="6215106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1600200"/>
            <a:ext cx="7358114" cy="45259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28.05.2025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ivat\_Studium\BSC_6\DDC\project1\presentation\background_2.jpg"/>
          <p:cNvPicPr>
            <a:picLocks noChangeAspect="1" noChangeArrowheads="1"/>
          </p:cNvPicPr>
          <p:nvPr userDrawn="1"/>
        </p:nvPicPr>
        <p:blipFill>
          <a:blip r:embed="rId2"/>
          <a:srcRect l="2188" t="8750" r="2187" b="87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09867"/>
            <a:ext cx="9144000" cy="1362075"/>
          </a:xfrm>
        </p:spPr>
        <p:txBody>
          <a:bodyPr anchor="t">
            <a:normAutofit/>
          </a:bodyPr>
          <a:lstStyle>
            <a:lvl1pPr algn="ctr">
              <a:defRPr sz="36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4442" y="535783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28.05.2025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28.05.2025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28.05.2025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28.05.2025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28.05.2025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28.05.2025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28.05.2025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5B46C-1E65-4676-9833-45B8FEC312A7}" type="datetimeFigureOut">
              <a:rPr lang="de-DE" smtClean="0"/>
              <a:pPr/>
              <a:t>28.05.2025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00430" y="642918"/>
            <a:ext cx="5500726" cy="2357454"/>
          </a:xfrm>
        </p:spPr>
        <p:txBody>
          <a:bodyPr>
            <a:normAutofit/>
          </a:bodyPr>
          <a:lstStyle/>
          <a:p>
            <a:r>
              <a:rPr lang="de-DE" sz="4800" dirty="0" smtClean="0"/>
              <a:t>Project 1: ALU </a:t>
            </a:r>
            <a:br>
              <a:rPr lang="de-DE" sz="4800" dirty="0" smtClean="0"/>
            </a:br>
            <a:r>
              <a:rPr lang="de-DE" sz="4800" dirty="0" err="1" smtClean="0"/>
              <a:t>Arithmetic</a:t>
            </a:r>
            <a:r>
              <a:rPr lang="de-DE" sz="4800" dirty="0" smtClean="0"/>
              <a:t> </a:t>
            </a:r>
            <a:r>
              <a:rPr lang="de-DE" sz="4800" dirty="0" err="1" smtClean="0"/>
              <a:t>Logic</a:t>
            </a:r>
            <a:r>
              <a:rPr lang="de-DE" sz="4800" dirty="0" smtClean="0"/>
              <a:t> Unit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err="1" smtClean="0"/>
              <a:t>by</a:t>
            </a:r>
            <a:endParaRPr lang="de-DE" dirty="0" smtClean="0"/>
          </a:p>
          <a:p>
            <a:r>
              <a:rPr lang="de-DE" dirty="0" err="1" smtClean="0"/>
              <a:t>Nnamani</a:t>
            </a:r>
            <a:r>
              <a:rPr lang="de-DE" dirty="0" smtClean="0"/>
              <a:t> Stephen </a:t>
            </a:r>
            <a:r>
              <a:rPr lang="de-DE" dirty="0" err="1" smtClean="0"/>
              <a:t>Obumnaeme</a:t>
            </a:r>
            <a:endParaRPr lang="de-DE" dirty="0" smtClean="0"/>
          </a:p>
          <a:p>
            <a:r>
              <a:rPr lang="de-DE" dirty="0" smtClean="0"/>
              <a:t>Daniel Maria Emanuel Dworski</a:t>
            </a:r>
          </a:p>
          <a:p>
            <a:r>
              <a:rPr lang="de-DE" dirty="0" err="1" smtClean="0"/>
              <a:t>Shanmugapriya</a:t>
            </a:r>
            <a:r>
              <a:rPr lang="de-DE" dirty="0" smtClean="0"/>
              <a:t> </a:t>
            </a:r>
            <a:r>
              <a:rPr lang="de-DE" dirty="0" err="1" smtClean="0"/>
              <a:t>Sathiyamoorthi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3</a:t>
            </a:r>
            <a:br>
              <a:rPr lang="de-DE" dirty="0" smtClean="0"/>
            </a:br>
            <a:r>
              <a:rPr lang="de-DE" dirty="0" err="1" smtClean="0"/>
              <a:t>Arithmetic</a:t>
            </a:r>
            <a:r>
              <a:rPr lang="de-DE" dirty="0" smtClean="0"/>
              <a:t> Unit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3.1: B-</a:t>
            </a:r>
            <a:r>
              <a:rPr lang="de-DE" dirty="0" err="1" smtClean="0"/>
              <a:t>input</a:t>
            </a:r>
            <a:r>
              <a:rPr lang="de-DE" dirty="0" smtClean="0"/>
              <a:t>-</a:t>
            </a:r>
            <a:r>
              <a:rPr lang="de-DE" dirty="0" err="1" smtClean="0"/>
              <a:t>logic</a:t>
            </a:r>
            <a:r>
              <a:rPr lang="de-DE" dirty="0" smtClean="0"/>
              <a:t> 1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2051" name="Picture 3" descr="C:\Privat\_Studium\BSC_6\DDC\project1\DDC-Assignment\B_input_logic\tt_k-map_boolean-expression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49"/>
            <a:ext cx="9144000" cy="3295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3.1: B-</a:t>
            </a:r>
            <a:r>
              <a:rPr lang="de-DE" dirty="0" err="1" smtClean="0"/>
              <a:t>input</a:t>
            </a:r>
            <a:r>
              <a:rPr lang="de-DE" dirty="0" smtClean="0"/>
              <a:t>-</a:t>
            </a:r>
            <a:r>
              <a:rPr lang="de-DE" dirty="0" err="1" smtClean="0"/>
              <a:t>logic</a:t>
            </a:r>
            <a:r>
              <a:rPr lang="de-DE" dirty="0" smtClean="0"/>
              <a:t> 1 </a:t>
            </a:r>
            <a:r>
              <a:rPr lang="de-DE" dirty="0" err="1" smtClean="0"/>
              <a:t>bit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3074" name="Picture 2" descr="C:\Privat\_Studium\BSC_6\DDC\project1\DDC-Assignment\B_input_logic\logism_1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39518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3.2: B-</a:t>
            </a:r>
            <a:r>
              <a:rPr lang="de-DE" dirty="0" err="1" smtClean="0"/>
              <a:t>input</a:t>
            </a:r>
            <a:r>
              <a:rPr lang="de-DE" dirty="0" smtClean="0"/>
              <a:t>-</a:t>
            </a:r>
            <a:r>
              <a:rPr lang="de-DE" dirty="0" err="1" smtClean="0"/>
              <a:t>logic</a:t>
            </a:r>
            <a:r>
              <a:rPr lang="de-DE" dirty="0" smtClean="0"/>
              <a:t> n </a:t>
            </a:r>
            <a:r>
              <a:rPr lang="de-DE" dirty="0" err="1" smtClean="0"/>
              <a:t>bit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4098" name="Picture 2" descr="C:\Privat\_Studium\BSC_6\DDC\project1\DDC-Assignment\B_input_logic\logism_n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15985"/>
            <a:ext cx="8143900" cy="55420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678661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3.3: </a:t>
            </a:r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1 </a:t>
            </a:r>
            <a:r>
              <a:rPr lang="de-DE" dirty="0" err="1" smtClean="0"/>
              <a:t>bit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5122" name="Picture 2" descr="C:\Privat\_Studium\BSC_6\DDC\project1\DDC-Assignment\arithmetic_unit\logism_1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144000" cy="3741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678661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3.4: </a:t>
            </a:r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n </a:t>
            </a:r>
            <a:r>
              <a:rPr lang="de-DE" dirty="0" err="1" smtClean="0"/>
              <a:t>bit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6146" name="Picture 2" descr="C:\Privat\_Studium\BSC_6\DDC\project1\DDC-Assignment\arithmetic_unit\logism_n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472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4</a:t>
            </a:r>
            <a:br>
              <a:rPr lang="de-DE" dirty="0" smtClean="0"/>
            </a:br>
            <a:r>
              <a:rPr lang="de-DE" dirty="0" smtClean="0"/>
              <a:t>Logical </a:t>
            </a:r>
            <a:r>
              <a:rPr lang="de-DE" dirty="0" err="1" smtClean="0"/>
              <a:t>unit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671517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4.1: Logical Unit 1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7170" name="Picture 2" descr="C:\Privat\_Studium\BSC_6\DDC\project1\DDC-Assignment\Logical_Unit\logism_1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53448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671517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4.2: Logical Unit n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8194" name="Picture 2" descr="C:\Privat\_Studium\BSC_6\DDC\project1\DDC-Assignment\Logical_Unit\logism_n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7543820" cy="5500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5</a:t>
            </a:r>
            <a:br>
              <a:rPr lang="de-DE" dirty="0" smtClean="0"/>
            </a:br>
            <a:r>
              <a:rPr lang="de-DE" dirty="0" smtClean="0"/>
              <a:t>Multiplexer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1</a:t>
            </a:r>
            <a:br>
              <a:rPr lang="de-DE" dirty="0" smtClean="0"/>
            </a:b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logisim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6715172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5: Multiplexer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9218" name="Picture 2" descr="C:\Privat\_Studium\BSC_6\DDC\project1\DDC-Assignment\Multiplexer\tt_k-map_boolean-express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364041"/>
            <a:ext cx="3357586" cy="5493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6715172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5: Multiplexer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10242" name="Picture 2" descr="C:\Privat\_Studium\BSC_6\DDC\project1\DDC-Assignment\Multiplexer\logis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517"/>
            <a:ext cx="9144000" cy="4143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6</a:t>
            </a:r>
            <a:br>
              <a:rPr lang="de-DE" dirty="0" smtClean="0"/>
            </a:br>
            <a:r>
              <a:rPr lang="de-DE" dirty="0" smtClean="0"/>
              <a:t>ALU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6715172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6.1: ALU 1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11266" name="Picture 2" descr="C:\Privat\_Studium\BSC_6\DDC\project1\DDC-Assignment\logism_1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69941"/>
            <a:ext cx="9144000" cy="4302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6715172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6.2: ALU n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12290" name="Picture 2" descr="C:\Privat\_Studium\BSC_6\DDC\project1\DDC-Assignment\logism_n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48038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00430" y="642918"/>
            <a:ext cx="5500726" cy="2357454"/>
          </a:xfrm>
        </p:spPr>
        <p:txBody>
          <a:bodyPr>
            <a:normAutofit/>
          </a:bodyPr>
          <a:lstStyle/>
          <a:p>
            <a:r>
              <a:rPr lang="de-DE" sz="4800" dirty="0" err="1" smtClean="0"/>
              <a:t>Thank</a:t>
            </a:r>
            <a:r>
              <a:rPr lang="de-DE" sz="4800" dirty="0" smtClean="0"/>
              <a:t> </a:t>
            </a:r>
            <a:r>
              <a:rPr lang="de-DE" sz="4800" dirty="0" err="1" smtClean="0"/>
              <a:t>you</a:t>
            </a:r>
            <a:r>
              <a:rPr lang="de-DE" sz="4800" dirty="0" smtClean="0"/>
              <a:t> </a:t>
            </a:r>
            <a:r>
              <a:rPr lang="de-DE" sz="4800" dirty="0" err="1" smtClean="0"/>
              <a:t>for</a:t>
            </a:r>
            <a:r>
              <a:rPr lang="de-DE" sz="4800" dirty="0" smtClean="0"/>
              <a:t> </a:t>
            </a:r>
            <a:r>
              <a:rPr lang="de-DE" sz="4800" dirty="0" err="1" smtClean="0"/>
              <a:t>your</a:t>
            </a:r>
            <a:r>
              <a:rPr lang="de-DE" sz="4800" dirty="0" smtClean="0"/>
              <a:t> </a:t>
            </a:r>
            <a:r>
              <a:rPr lang="de-DE" sz="4800" dirty="0" err="1" smtClean="0"/>
              <a:t>attention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err="1" smtClean="0"/>
              <a:t>by</a:t>
            </a:r>
            <a:endParaRPr lang="de-DE" dirty="0" smtClean="0"/>
          </a:p>
          <a:p>
            <a:r>
              <a:rPr lang="de-DE" dirty="0" err="1" smtClean="0"/>
              <a:t>Nnamani</a:t>
            </a:r>
            <a:r>
              <a:rPr lang="de-DE" dirty="0" smtClean="0"/>
              <a:t> Stephen </a:t>
            </a:r>
            <a:r>
              <a:rPr lang="de-DE" dirty="0" err="1" smtClean="0"/>
              <a:t>Obumnaeme</a:t>
            </a:r>
            <a:endParaRPr lang="de-DE" dirty="0" smtClean="0"/>
          </a:p>
          <a:p>
            <a:r>
              <a:rPr lang="de-DE" dirty="0" smtClean="0"/>
              <a:t>Daniel Maria Emanuel Dworski</a:t>
            </a:r>
          </a:p>
          <a:p>
            <a:r>
              <a:rPr lang="de-DE" dirty="0" err="1" smtClean="0"/>
              <a:t>Shanmugapriya</a:t>
            </a:r>
            <a:r>
              <a:rPr lang="de-DE" dirty="0" smtClean="0"/>
              <a:t> </a:t>
            </a:r>
            <a:r>
              <a:rPr lang="de-DE" dirty="0" err="1" smtClean="0"/>
              <a:t>Sathiyamoorthi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00430" y="642918"/>
            <a:ext cx="5500726" cy="2357454"/>
          </a:xfrm>
        </p:spPr>
        <p:txBody>
          <a:bodyPr>
            <a:normAutofit/>
          </a:bodyPr>
          <a:lstStyle/>
          <a:p>
            <a:r>
              <a:rPr lang="de-DE" sz="4800" dirty="0" smtClean="0"/>
              <a:t>Other Data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err="1" smtClean="0"/>
              <a:t>by</a:t>
            </a:r>
            <a:endParaRPr lang="de-DE" dirty="0" smtClean="0"/>
          </a:p>
          <a:p>
            <a:r>
              <a:rPr lang="de-DE" dirty="0" err="1" smtClean="0"/>
              <a:t>Nnamani</a:t>
            </a:r>
            <a:r>
              <a:rPr lang="de-DE" dirty="0" smtClean="0"/>
              <a:t> Stephen </a:t>
            </a:r>
            <a:r>
              <a:rPr lang="de-DE" dirty="0" err="1" smtClean="0"/>
              <a:t>Obumnaeme</a:t>
            </a:r>
            <a:endParaRPr lang="de-DE" dirty="0" smtClean="0"/>
          </a:p>
          <a:p>
            <a:r>
              <a:rPr lang="de-DE" dirty="0" smtClean="0"/>
              <a:t>Daniel Maria Emanuel Dworski</a:t>
            </a:r>
          </a:p>
          <a:p>
            <a:r>
              <a:rPr lang="de-DE" dirty="0" err="1" smtClean="0"/>
              <a:t>Shanmugapriya</a:t>
            </a:r>
            <a:r>
              <a:rPr lang="de-DE" dirty="0" smtClean="0"/>
              <a:t> </a:t>
            </a:r>
            <a:r>
              <a:rPr lang="de-DE" dirty="0" err="1" smtClean="0"/>
              <a:t>Sathiyamoorthi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1: </a:t>
            </a:r>
            <a:r>
              <a:rPr lang="de-DE" dirty="0" err="1" smtClean="0"/>
              <a:t>Exercise</a:t>
            </a:r>
            <a:r>
              <a:rPr lang="de-DE" dirty="0" smtClean="0"/>
              <a:t> 1.5.a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1600200"/>
            <a:ext cx="2286016" cy="4525963"/>
          </a:xfrm>
        </p:spPr>
        <p:txBody>
          <a:bodyPr>
            <a:normAutofit fontScale="92500" lnSpcReduction="10000"/>
          </a:bodyPr>
          <a:lstStyle/>
          <a:p>
            <a:r>
              <a:rPr lang="de-DE" sz="2800" dirty="0" err="1" smtClean="0"/>
              <a:t>Truth</a:t>
            </a:r>
            <a:r>
              <a:rPr lang="de-DE" sz="2800" dirty="0" smtClean="0"/>
              <a:t> </a:t>
            </a:r>
            <a:r>
              <a:rPr lang="de-DE" sz="2800" dirty="0" err="1" smtClean="0"/>
              <a:t>table</a:t>
            </a:r>
            <a:r>
              <a:rPr lang="de-DE" sz="2800" dirty="0" smtClean="0"/>
              <a:t>:</a:t>
            </a:r>
          </a:p>
          <a:p>
            <a:pPr>
              <a:buNone/>
            </a:pPr>
            <a:r>
              <a:rPr lang="pl-PL" sz="2800" dirty="0" smtClean="0"/>
              <a:t>X Y Z F</a:t>
            </a:r>
          </a:p>
          <a:p>
            <a:pPr>
              <a:buNone/>
            </a:pPr>
            <a:r>
              <a:rPr lang="pl-PL" sz="2800" dirty="0" smtClean="0"/>
              <a:t>0 0 0 0</a:t>
            </a:r>
          </a:p>
          <a:p>
            <a:pPr>
              <a:buNone/>
            </a:pPr>
            <a:r>
              <a:rPr lang="pl-PL" sz="2800" dirty="0" smtClean="0"/>
              <a:t>0 0 1 1</a:t>
            </a:r>
          </a:p>
          <a:p>
            <a:pPr>
              <a:buNone/>
            </a:pPr>
            <a:r>
              <a:rPr lang="pl-PL" sz="2800" dirty="0" smtClean="0"/>
              <a:t>0 1 0 0 </a:t>
            </a:r>
          </a:p>
          <a:p>
            <a:pPr>
              <a:buNone/>
            </a:pPr>
            <a:r>
              <a:rPr lang="pl-PL" sz="2800" dirty="0" smtClean="0"/>
              <a:t>0 1 1 1</a:t>
            </a:r>
          </a:p>
          <a:p>
            <a:pPr>
              <a:buNone/>
            </a:pPr>
            <a:r>
              <a:rPr lang="pl-PL" sz="2800" dirty="0" smtClean="0"/>
              <a:t>1 0 0 0</a:t>
            </a:r>
          </a:p>
          <a:p>
            <a:pPr>
              <a:buNone/>
            </a:pPr>
            <a:r>
              <a:rPr lang="pl-PL" sz="2800" dirty="0" smtClean="0"/>
              <a:t>1 0 1 1</a:t>
            </a:r>
          </a:p>
          <a:p>
            <a:pPr>
              <a:buNone/>
            </a:pPr>
            <a:r>
              <a:rPr lang="pl-PL" sz="2800" dirty="0" smtClean="0"/>
              <a:t>1 1 0 1</a:t>
            </a:r>
          </a:p>
          <a:p>
            <a:pPr>
              <a:buNone/>
            </a:pPr>
            <a:r>
              <a:rPr lang="pl-PL" sz="2800" dirty="0" smtClean="0"/>
              <a:t>1 1 1 1</a:t>
            </a:r>
            <a:endParaRPr lang="de-DE" sz="2800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428992" y="1785926"/>
            <a:ext cx="492922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800" dirty="0" smtClean="0"/>
              <a:t>- </a:t>
            </a:r>
            <a:r>
              <a:rPr lang="de-DE" sz="2800" dirty="0" err="1" smtClean="0"/>
              <a:t>Getting</a:t>
            </a:r>
            <a:r>
              <a:rPr lang="de-DE" sz="2800" dirty="0" smtClean="0"/>
              <a:t> </a:t>
            </a:r>
            <a:r>
              <a:rPr lang="de-DE" sz="2800" dirty="0" err="1" smtClean="0"/>
              <a:t>truth</a:t>
            </a:r>
            <a:r>
              <a:rPr lang="de-DE" sz="2800" dirty="0" smtClean="0"/>
              <a:t> </a:t>
            </a:r>
            <a:r>
              <a:rPr lang="de-DE" sz="2800" dirty="0" err="1" smtClean="0"/>
              <a:t>table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Automatic</a:t>
            </a:r>
            <a:r>
              <a:rPr lang="de-DE" sz="2800" dirty="0" smtClean="0"/>
              <a:t> Circuit Generation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800" dirty="0" smtClean="0"/>
              <a:t>Not </a:t>
            </a:r>
            <a:r>
              <a:rPr lang="de-DE" sz="2800" dirty="0" err="1" smtClean="0"/>
              <a:t>having</a:t>
            </a:r>
            <a:r>
              <a:rPr lang="de-DE" sz="2800" dirty="0" smtClean="0"/>
              <a:t> </a:t>
            </a:r>
            <a:r>
              <a:rPr lang="de-DE" sz="2800" dirty="0" err="1" smtClean="0"/>
              <a:t>immediate</a:t>
            </a:r>
            <a:r>
              <a:rPr lang="de-DE" sz="2800" dirty="0" smtClean="0"/>
              <a:t> </a:t>
            </a:r>
            <a:r>
              <a:rPr lang="de-DE" sz="2800" dirty="0" err="1" smtClean="0"/>
              <a:t>Minimization</a:t>
            </a:r>
            <a:r>
              <a:rPr lang="de-DE" sz="2800" dirty="0" smtClean="0"/>
              <a:t> </a:t>
            </a:r>
            <a:r>
              <a:rPr lang="de-DE" sz="2800" dirty="0" err="1" smtClean="0"/>
              <a:t>through</a:t>
            </a:r>
            <a:r>
              <a:rPr lang="de-DE" sz="2800" dirty="0" smtClean="0"/>
              <a:t> K-</a:t>
            </a:r>
            <a:r>
              <a:rPr lang="de-DE" sz="2800" dirty="0" err="1" smtClean="0"/>
              <a:t>Maps</a:t>
            </a:r>
            <a:endParaRPr lang="de-DE" sz="2800" dirty="0" smtClean="0"/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useful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Chronograms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2.1: half </a:t>
            </a:r>
            <a:r>
              <a:rPr lang="de-DE" dirty="0" err="1" smtClean="0"/>
              <a:t>adder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142984"/>
            <a:ext cx="2571736" cy="900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800" dirty="0" smtClean="0"/>
              <a:t>Block </a:t>
            </a:r>
            <a:r>
              <a:rPr lang="de-DE" sz="2800" dirty="0" err="1" smtClean="0"/>
              <a:t>Diagram</a:t>
            </a:r>
            <a:r>
              <a:rPr lang="de-DE" sz="2800" dirty="0" smtClean="0"/>
              <a:t>:</a:t>
            </a:r>
          </a:p>
        </p:txBody>
      </p:sp>
      <p:pic>
        <p:nvPicPr>
          <p:cNvPr id="19458" name="Picture 2" descr="C:\Privat\_Studium\BSC_6\DDC\project1\DDC-Assignment\Adders\sketch_half_ad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5067300" cy="3400425"/>
          </a:xfrm>
          <a:prstGeom prst="rect">
            <a:avLst/>
          </a:prstGeom>
          <a:noFill/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5143504" y="1285860"/>
            <a:ext cx="2571736" cy="2786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2800" dirty="0" smtClean="0"/>
              <a:t>Test-</a:t>
            </a:r>
            <a:r>
              <a:rPr lang="de-DE" sz="2800" dirty="0" err="1" smtClean="0"/>
              <a:t>Vectors</a:t>
            </a:r>
            <a:r>
              <a:rPr lang="de-DE" sz="28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800" dirty="0" smtClean="0"/>
              <a:t>A B </a:t>
            </a:r>
            <a:r>
              <a:rPr lang="de-DE" sz="2800" dirty="0" err="1" smtClean="0"/>
              <a:t>Sum</a:t>
            </a:r>
            <a:r>
              <a:rPr lang="de-DE" sz="2800" dirty="0" smtClean="0"/>
              <a:t> </a:t>
            </a:r>
            <a:r>
              <a:rPr lang="de-DE" sz="2800" dirty="0" err="1" smtClean="0"/>
              <a:t>Cout</a:t>
            </a:r>
            <a:endParaRPr lang="de-DE" sz="2800" dirty="0" smtClean="0"/>
          </a:p>
          <a:p>
            <a:pPr marL="342900" lvl="0" indent="-342900">
              <a:spcBef>
                <a:spcPct val="20000"/>
              </a:spcBef>
            </a:pPr>
            <a:r>
              <a:rPr lang="de-DE" sz="2800" dirty="0" smtClean="0"/>
              <a:t>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800" dirty="0" smtClean="0"/>
              <a:t>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800" dirty="0" smtClean="0"/>
              <a:t>1 0 1 0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800" dirty="0" smtClean="0"/>
              <a:t>1 1 0 1</a:t>
            </a:r>
          </a:p>
        </p:txBody>
      </p:sp>
      <p:pic>
        <p:nvPicPr>
          <p:cNvPr id="19459" name="Picture 3" descr="C:\Privat\_Studium\BSC_6\DDC\project1\DDC-Assignment\Adders\chronogram_half_ad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57826"/>
            <a:ext cx="3278952" cy="1500174"/>
          </a:xfrm>
          <a:prstGeom prst="rect">
            <a:avLst/>
          </a:prstGeom>
          <a:noFill/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0" y="4929198"/>
            <a:ext cx="257173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000496" y="4643446"/>
            <a:ext cx="5143504" cy="221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800" dirty="0" smtClean="0"/>
              <a:t>- 2 K-</a:t>
            </a:r>
            <a:r>
              <a:rPr lang="de-DE" sz="2800" dirty="0" err="1" smtClean="0"/>
              <a:t>maps</a:t>
            </a:r>
            <a:r>
              <a:rPr lang="de-DE" sz="2800" dirty="0" smtClean="0"/>
              <a:t> </a:t>
            </a:r>
            <a:r>
              <a:rPr lang="de-DE" sz="2800" dirty="0" err="1" smtClean="0"/>
              <a:t>instead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1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2.2: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adder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142984"/>
            <a:ext cx="2571736" cy="900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800" dirty="0" smtClean="0"/>
              <a:t>Block </a:t>
            </a:r>
            <a:r>
              <a:rPr lang="de-DE" sz="2800" dirty="0" err="1" smtClean="0"/>
              <a:t>Diagram</a:t>
            </a:r>
            <a:r>
              <a:rPr lang="de-DE" sz="2800" dirty="0" smtClean="0"/>
              <a:t>: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572264" y="785794"/>
            <a:ext cx="2571736" cy="2786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2400" dirty="0" smtClean="0"/>
              <a:t>Test-</a:t>
            </a:r>
            <a:r>
              <a:rPr lang="de-DE" sz="2400" dirty="0" err="1" smtClean="0"/>
              <a:t>Vectors</a:t>
            </a:r>
            <a:r>
              <a:rPr lang="de-DE" sz="24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A B </a:t>
            </a:r>
            <a:r>
              <a:rPr lang="fr-FR" sz="2400" dirty="0" err="1" smtClean="0"/>
              <a:t>Cin</a:t>
            </a:r>
            <a:r>
              <a:rPr lang="fr-FR" sz="2400" dirty="0" smtClean="0"/>
              <a:t> </a:t>
            </a:r>
            <a:r>
              <a:rPr lang="fr-FR" sz="2400" dirty="0" err="1" smtClean="0"/>
              <a:t>Res</a:t>
            </a:r>
            <a:r>
              <a:rPr lang="fr-FR" sz="2400" dirty="0" smtClean="0"/>
              <a:t> Cout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0 0 1 1 0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0 1 0 1 0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0 1 1 0 1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1 0 0 1 0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1 1 0 0 1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1 1 1 1 1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4857760"/>
            <a:ext cx="257173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pic>
        <p:nvPicPr>
          <p:cNvPr id="20482" name="Picture 2" descr="C:\Privat\_Studium\BSC_6\DDC\project1\DDC-Assignment\Adders\sketch_full_ad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3"/>
            <a:ext cx="5812195" cy="3429024"/>
          </a:xfrm>
          <a:prstGeom prst="rect">
            <a:avLst/>
          </a:prstGeom>
          <a:noFill/>
        </p:spPr>
      </p:pic>
      <p:pic>
        <p:nvPicPr>
          <p:cNvPr id="20483" name="Picture 3" descr="C:\Privat\_Studium\BSC_6\DDC\project1\DDC-Assignment\Adders\chronogram_full_ad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05918"/>
            <a:ext cx="4071934" cy="1552082"/>
          </a:xfrm>
          <a:prstGeom prst="rect">
            <a:avLst/>
          </a:prstGeom>
          <a:noFill/>
        </p:spPr>
      </p:pic>
      <p:sp>
        <p:nvSpPr>
          <p:cNvPr id="10" name="Inhaltsplatzhalter 2"/>
          <p:cNvSpPr txBox="1">
            <a:spLocks/>
          </p:cNvSpPr>
          <p:nvPr/>
        </p:nvSpPr>
        <p:spPr>
          <a:xfrm>
            <a:off x="4071934" y="5072074"/>
            <a:ext cx="5072066" cy="1785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800" dirty="0" err="1" smtClean="0"/>
              <a:t>Using</a:t>
            </a:r>
            <a:r>
              <a:rPr lang="de-DE" sz="2800" dirty="0" smtClean="0"/>
              <a:t> </a:t>
            </a:r>
            <a:r>
              <a:rPr lang="de-DE" sz="2800" dirty="0" err="1" smtClean="0"/>
              <a:t>Subcircuits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first</a:t>
            </a:r>
            <a:r>
              <a:rPr lang="de-DE" sz="2800" dirty="0" smtClean="0"/>
              <a:t> time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800" dirty="0" err="1" smtClean="0"/>
              <a:t>Having</a:t>
            </a:r>
            <a:r>
              <a:rPr lang="de-DE" sz="2800" dirty="0" smtClean="0"/>
              <a:t> 2 </a:t>
            </a:r>
            <a:r>
              <a:rPr lang="de-DE" sz="2800" dirty="0" err="1" smtClean="0"/>
              <a:t>outputs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2684" y="4000505"/>
            <a:ext cx="6771316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1: </a:t>
            </a:r>
            <a:r>
              <a:rPr lang="de-DE" dirty="0" err="1" smtClean="0"/>
              <a:t>Exercise</a:t>
            </a:r>
            <a:r>
              <a:rPr lang="de-DE" dirty="0" smtClean="0"/>
              <a:t> 1.5.a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Circuit </a:t>
            </a:r>
            <a:r>
              <a:rPr lang="de-DE" sz="2800" dirty="0" err="1" smtClean="0"/>
              <a:t>Implementation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Simulation</a:t>
            </a:r>
          </a:p>
          <a:p>
            <a:r>
              <a:rPr lang="de-DE" sz="2800" dirty="0" err="1" smtClean="0"/>
              <a:t>Automatic</a:t>
            </a:r>
            <a:r>
              <a:rPr lang="de-DE" sz="2800" dirty="0" smtClean="0"/>
              <a:t> Circuit Generation</a:t>
            </a:r>
          </a:p>
          <a:p>
            <a:r>
              <a:rPr lang="de-DE" sz="2800" dirty="0" err="1" smtClean="0"/>
              <a:t>Verification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through</a:t>
            </a:r>
            <a:r>
              <a:rPr lang="de-DE" sz="2800" dirty="0" smtClean="0"/>
              <a:t> Test </a:t>
            </a:r>
            <a:r>
              <a:rPr lang="de-DE" sz="2800" dirty="0" err="1" smtClean="0"/>
              <a:t>Vectors</a:t>
            </a:r>
            <a:endParaRPr lang="de-DE" sz="2800" dirty="0" smtClean="0"/>
          </a:p>
          <a:p>
            <a:r>
              <a:rPr lang="de-DE" sz="2800" dirty="0" err="1" smtClean="0"/>
              <a:t>Minimization</a:t>
            </a:r>
            <a:r>
              <a:rPr lang="de-DE" sz="2800" dirty="0" smtClean="0"/>
              <a:t> </a:t>
            </a:r>
            <a:r>
              <a:rPr lang="de-DE" sz="2800" dirty="0" err="1" smtClean="0"/>
              <a:t>through</a:t>
            </a:r>
            <a:r>
              <a:rPr lang="de-DE" sz="2800" dirty="0" smtClean="0"/>
              <a:t> K-</a:t>
            </a:r>
            <a:r>
              <a:rPr lang="de-DE" sz="2800" dirty="0" err="1" smtClean="0"/>
              <a:t>Maps</a:t>
            </a:r>
            <a:endParaRPr lang="de-DE" sz="2800" dirty="0" smtClean="0"/>
          </a:p>
          <a:p>
            <a:r>
              <a:rPr lang="de-DE" sz="2800" dirty="0" err="1" smtClean="0"/>
              <a:t>Chronograms</a:t>
            </a: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7290" y="142852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2.3: </a:t>
            </a:r>
            <a:r>
              <a:rPr lang="de-DE" dirty="0" err="1" smtClean="0"/>
              <a:t>Carry</a:t>
            </a:r>
            <a:r>
              <a:rPr lang="de-DE" dirty="0" smtClean="0"/>
              <a:t>-Ripple-</a:t>
            </a:r>
            <a:r>
              <a:rPr lang="de-DE" dirty="0" err="1" smtClean="0"/>
              <a:t>Adder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86446" y="2928934"/>
            <a:ext cx="2571736" cy="900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800" dirty="0" smtClean="0"/>
              <a:t>Block </a:t>
            </a:r>
            <a:r>
              <a:rPr lang="de-DE" sz="2800" dirty="0" err="1" smtClean="0"/>
              <a:t>Diagram</a:t>
            </a:r>
            <a:r>
              <a:rPr lang="de-DE" sz="2800" dirty="0" smtClean="0"/>
              <a:t>: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0" y="714356"/>
            <a:ext cx="6929486" cy="2786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1600" dirty="0" smtClean="0"/>
              <a:t>Test-</a:t>
            </a:r>
            <a:r>
              <a:rPr lang="de-DE" sz="1600" dirty="0" err="1" smtClean="0"/>
              <a:t>Vectors</a:t>
            </a:r>
            <a:r>
              <a:rPr lang="de-DE" sz="16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Cin A3 A2 A1 A0 B3 B2 B1 B0 Sum3 Sum2 Sum1 Sum0 Cout</a:t>
            </a:r>
          </a:p>
          <a:p>
            <a:pPr marL="342900" lvl="0" indent="-342900">
              <a:spcBef>
                <a:spcPct val="20000"/>
              </a:spcBef>
            </a:pPr>
            <a:endParaRPr lang="pt-BR" sz="1600" dirty="0" smtClean="0"/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0 0 0 0 1 0 0 0 1 0 0 1 0 0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1 0 0 0 1 0 0 0 1 0 0 1 1 0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0 0 0 0 1 0 0 1 0 0 0 1 1 0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1 0 0 0 1 0 0 1 0 0 1 0 0 0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0 1 1 1 1 0 0 0 1 0 0 0 0 1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0 1 1 1 1 1 1 1 1 1 1 1 0 1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1 1 1 1 1 1 1 1 1 1 1 1 1 1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0 1 1 0 0 1 0 1 0 0 1 1 0 1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1 1 0 0 0 0 1 1 1 0 0 0 0 1</a:t>
            </a:r>
            <a:endParaRPr lang="fr-FR" sz="160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571736" y="3714752"/>
            <a:ext cx="257173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pic>
        <p:nvPicPr>
          <p:cNvPr id="21506" name="Picture 2" descr="C:\Privat\_Studium\BSC_6\DDC\project1\DDC-Assignment\Adders\sketch_CarryLookAhead_ad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3397766"/>
            <a:ext cx="3500430" cy="3460234"/>
          </a:xfrm>
          <a:prstGeom prst="rect">
            <a:avLst/>
          </a:prstGeom>
          <a:noFill/>
        </p:spPr>
      </p:pic>
      <p:pic>
        <p:nvPicPr>
          <p:cNvPr id="21507" name="Picture 3" descr="C:\Privat\_Studium\BSC_6\DDC\project1\DDC-Assignment\Adders\chronogram_CarryLookAhead_ad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10335"/>
            <a:ext cx="5572132" cy="2647665"/>
          </a:xfrm>
          <a:prstGeom prst="rect">
            <a:avLst/>
          </a:prstGeom>
          <a:noFill/>
        </p:spPr>
      </p:pic>
      <p:sp>
        <p:nvSpPr>
          <p:cNvPr id="10" name="Inhaltsplatzhalter 2"/>
          <p:cNvSpPr txBox="1">
            <a:spLocks/>
          </p:cNvSpPr>
          <p:nvPr/>
        </p:nvSpPr>
        <p:spPr>
          <a:xfrm>
            <a:off x="4929190" y="1000108"/>
            <a:ext cx="4071934" cy="192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400" dirty="0" err="1" smtClean="0"/>
              <a:t>Creating</a:t>
            </a:r>
            <a:r>
              <a:rPr lang="de-DE" sz="2400" dirty="0" smtClean="0"/>
              <a:t> „N“ </a:t>
            </a:r>
            <a:r>
              <a:rPr lang="de-DE" sz="2400" dirty="0" err="1" smtClean="0"/>
              <a:t>bit</a:t>
            </a:r>
            <a:r>
              <a:rPr lang="de-DE" sz="2400" dirty="0" smtClean="0"/>
              <a:t> </a:t>
            </a:r>
            <a:r>
              <a:rPr lang="de-DE" sz="2400" dirty="0" err="1" smtClean="0"/>
              <a:t>circuit</a:t>
            </a:r>
            <a:endParaRPr lang="de-DE" sz="2400" dirty="0" smtClean="0"/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impossible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=&gt;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chose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3.1: B-</a:t>
            </a:r>
            <a:r>
              <a:rPr lang="de-DE" dirty="0" err="1" smtClean="0"/>
              <a:t>input</a:t>
            </a:r>
            <a:r>
              <a:rPr lang="de-DE" dirty="0" smtClean="0"/>
              <a:t>-</a:t>
            </a:r>
            <a:r>
              <a:rPr lang="de-DE" dirty="0" err="1" smtClean="0"/>
              <a:t>logic</a:t>
            </a:r>
            <a:r>
              <a:rPr lang="de-DE" dirty="0" smtClean="0"/>
              <a:t> 1bit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643802" y="1285860"/>
            <a:ext cx="1500198" cy="4643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Test-</a:t>
            </a:r>
            <a:r>
              <a:rPr lang="de-DE" dirty="0" err="1" smtClean="0"/>
              <a:t>Vectors</a:t>
            </a:r>
            <a:r>
              <a:rPr lang="de-DE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S0 S1 B 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# all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# -B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# 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# all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1 1 1 1</a:t>
            </a:r>
            <a:endParaRPr lang="fr-FR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5429264"/>
            <a:ext cx="257173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pic>
        <p:nvPicPr>
          <p:cNvPr id="22531" name="Picture 3" descr="C:\Privat\_Studium\BSC_6\DDC\project1\DDC-Assignment\B_input_logic\chronogram_1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36007"/>
            <a:ext cx="9144000" cy="921993"/>
          </a:xfrm>
          <a:prstGeom prst="rect">
            <a:avLst/>
          </a:prstGeom>
          <a:noFill/>
        </p:spPr>
      </p:pic>
      <p:pic>
        <p:nvPicPr>
          <p:cNvPr id="22532" name="Picture 4" descr="C:\Privat\_Studium\BSC_6\DDC\project1\DDC-Assignment\B_input_logic\tt_k-map_boolean-expression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43050"/>
            <a:ext cx="5505450" cy="1984375"/>
          </a:xfrm>
          <a:prstGeom prst="rect">
            <a:avLst/>
          </a:prstGeom>
          <a:noFill/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0" y="1214422"/>
            <a:ext cx="550072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Truth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Table, K-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boolean</a:t>
            </a:r>
            <a:r>
              <a:rPr lang="de-DE" sz="2400" dirty="0" smtClean="0"/>
              <a:t> </a:t>
            </a:r>
            <a:r>
              <a:rPr lang="de-DE" sz="2400" dirty="0" err="1" smtClean="0"/>
              <a:t>expression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530" name="Picture 2" descr="C:\Privat\_Studium\BSC_6\DDC\project1\DDC-Assignment\B_input_logic\block_diagram_desig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3000372"/>
            <a:ext cx="4752592" cy="2782800"/>
          </a:xfrm>
          <a:prstGeom prst="rect">
            <a:avLst/>
          </a:prstGeom>
          <a:noFill/>
        </p:spPr>
      </p:pic>
      <p:sp>
        <p:nvSpPr>
          <p:cNvPr id="14" name="Inhaltsplatzhalter 2"/>
          <p:cNvSpPr txBox="1">
            <a:spLocks/>
          </p:cNvSpPr>
          <p:nvPr/>
        </p:nvSpPr>
        <p:spPr>
          <a:xfrm>
            <a:off x="0" y="3571876"/>
            <a:ext cx="2571736" cy="200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/>
              <a:t>- Understanding b̄ </a:t>
            </a:r>
            <a:r>
              <a:rPr lang="de-DE" sz="2000" dirty="0" err="1" smtClean="0"/>
              <a:t>is</a:t>
            </a:r>
            <a:r>
              <a:rPr lang="de-DE" sz="2000" dirty="0" smtClean="0"/>
              <a:t> not negative </a:t>
            </a:r>
            <a:r>
              <a:rPr lang="de-DE" sz="2000" dirty="0" err="1" smtClean="0"/>
              <a:t>number</a:t>
            </a:r>
            <a:r>
              <a:rPr lang="de-DE" sz="2000" dirty="0" smtClean="0"/>
              <a:t> but </a:t>
            </a:r>
            <a:r>
              <a:rPr lang="de-DE" sz="2000" dirty="0" err="1" smtClean="0"/>
              <a:t>logic</a:t>
            </a:r>
            <a:r>
              <a:rPr lang="de-DE" sz="2000" dirty="0" smtClean="0"/>
              <a:t> „not“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Privat\_Studium\BSC_6\DDC\project1\DDC-Assignment\B_input_logic\chronogram_n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72094"/>
            <a:ext cx="6429388" cy="268590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7290" y="0"/>
            <a:ext cx="6429420" cy="64291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3.2: B-</a:t>
            </a:r>
            <a:r>
              <a:rPr lang="de-DE" dirty="0" err="1" smtClean="0"/>
              <a:t>input</a:t>
            </a:r>
            <a:r>
              <a:rPr lang="de-DE" dirty="0" smtClean="0"/>
              <a:t>-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nbit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0" y="0"/>
            <a:ext cx="2714644" cy="2500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1050" dirty="0" smtClean="0"/>
              <a:t>Test-</a:t>
            </a:r>
            <a:r>
              <a:rPr lang="de-DE" sz="1050" dirty="0" err="1" smtClean="0"/>
              <a:t>Vectors</a:t>
            </a:r>
            <a:r>
              <a:rPr lang="de-DE" sz="105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S0 S1 B0 B1 B2 B3 Y0 Y1 Y2 Y3</a:t>
            </a:r>
          </a:p>
          <a:p>
            <a:pPr marL="342900" lvl="0" indent="-342900">
              <a:spcBef>
                <a:spcPct val="20000"/>
              </a:spcBef>
            </a:pPr>
            <a:endParaRPr lang="en-US" sz="105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# all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0 0 0 0 0 0 0 0 0 0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0 0 0 0 0 1 0 0 0 0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0 0 0 0 1 0 0 0 0 0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0 0 0 0 1 1 0 0 0 0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0 0 0 1 0 0 0 0 0 0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0 0 0 1 0 1 0 0 0 0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0 0 0 1 1 0 0 0 0 0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0 0 0 1 1 1 0 0 0 0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0 0 1 0 0 0 0 0 0 0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0 0 1 0 0 1 0 0 0 0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0 0 1 0 1 0 0 0 0 0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0 0 1 0 1 1 0 0 0 0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0 0 1 1 0 0 0 0 0 0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0 0 1 1 0 1 0 0 0 0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0 0 1 1 1 0 0 0 0 0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0 0 1 1 1 1 0 0 0 0</a:t>
            </a:r>
          </a:p>
          <a:p>
            <a:pPr marL="342900" lvl="0" indent="-342900">
              <a:spcBef>
                <a:spcPct val="20000"/>
              </a:spcBef>
            </a:pPr>
            <a:endParaRPr lang="en-US" sz="105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3643314"/>
            <a:ext cx="257173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0" name="Rechteck 9"/>
          <p:cNvSpPr/>
          <p:nvPr/>
        </p:nvSpPr>
        <p:spPr>
          <a:xfrm>
            <a:off x="1643042" y="571480"/>
            <a:ext cx="4572000" cy="33563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# -B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0 1 0 0 0 0 1 1 1 1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0 1 0 0 0 1 1 1 1 0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0 1 0 0 1 0 1 1 0 1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0 1 0 0 1 1 1 1 0 0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0 1 0 1 0 0 1 0 1 1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0 1 0 1 0 1 1 0 1 0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0 1 0 1 1 0 1 0 0 1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0 1 0 1 1 1 1 0 0 0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0 1 1 0 0 0 0 1 1 1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0 1 1 0 0 1 0 1 1 0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0 1 1 0 1 0 0 1 0 1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0 1 1 0 1 1 0 1 0 0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0 1 1 1 0 0 0 0 1 1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0 1 1 1 0 1 0 0 1 0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0 1 1 1 1 0 0 0 0 1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0 1 1 1 1 1 0 0 0 0</a:t>
            </a:r>
          </a:p>
        </p:txBody>
      </p:sp>
      <p:sp>
        <p:nvSpPr>
          <p:cNvPr id="11" name="Rechteck 10"/>
          <p:cNvSpPr/>
          <p:nvPr/>
        </p:nvSpPr>
        <p:spPr>
          <a:xfrm>
            <a:off x="4286248" y="500042"/>
            <a:ext cx="4572000" cy="33563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## all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1 1 0 0 0 0 1 1 1 1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1 1 0 0 0 1 1 1 1 1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1 1 0 0 1 0 1 1 1 1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1 1 0 0 1 1 1 1 1 1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1 1 0 1 0 0 1 1 1 1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1 1 0 1 0 1 1 1 1 1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1 1 0 1 1 0 1 1 1 1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1 1 0 1 1 1 1 1 1 1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1 1 1 0 0 0 1 1 1 1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1 1 1 0 0 1 1 1 1 1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1 1 1 0 1 0 1 1 1 1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1 1 1 0 1 1 1 1 1 1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1 1 1 1 0 0 1 1 1 1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1 1 1 1 0 1 1 1 1 1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1 1 1 1 1 0 1 1 1 1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1 1 1 1 1 1 1 1 1 1</a:t>
            </a:r>
            <a:endParaRPr lang="de-DE" sz="105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3000364" y="500042"/>
            <a:ext cx="4572000" cy="33563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##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1 0 0 0 0 0 0 0 0 0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1 0 0 0 0 1 0 0 0 1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1 0 0 0 1 0 0 0 1 0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1 0 0 0 1 1 0 0 1 1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1 0 0 1 0 0 0 1 0 0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1 0 0 1 0 1 0 1 0 1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1 0 0 1 1 0 0 1 1 0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1 0 0 1 1 1 0 1 1 1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1 0 1 0 0 0 1 0 0 0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1 0 1 0 0 1 1 0 0 1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1 0 1 0 1 0 1 0 1 0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1 0 1 0 1 1 1 0 1 1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1 0 1 1 0 0 1 1 0 0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1 0 1 1 0 1 1 1 0 1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1 0 1 1 1 0 1 1 1 0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1 0 1 1 1 1 1 1 1 1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6000760" y="785794"/>
            <a:ext cx="3143240" cy="235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/>
              <a:t>- „N“ </a:t>
            </a:r>
            <a:r>
              <a:rPr lang="de-DE" sz="2000" dirty="0" err="1" smtClean="0"/>
              <a:t>bit</a:t>
            </a:r>
            <a:r>
              <a:rPr lang="de-DE" sz="2000" dirty="0" smtClean="0"/>
              <a:t> =&gt; </a:t>
            </a:r>
            <a:r>
              <a:rPr lang="de-DE" sz="2000" dirty="0" err="1" smtClean="0"/>
              <a:t>chose</a:t>
            </a:r>
            <a:r>
              <a:rPr lang="de-DE" sz="2000" dirty="0" smtClean="0"/>
              <a:t> 4 </a:t>
            </a:r>
            <a:r>
              <a:rPr lang="de-DE" sz="2000" dirty="0" err="1" smtClean="0"/>
              <a:t>bit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n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Privat\_Studium\BSC_6\DDC\project1\DDC-Assignment\arithmetic_unit\chronogram_1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068110"/>
            <a:ext cx="9144000" cy="178988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3.3: </a:t>
            </a:r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1bit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072198" y="0"/>
            <a:ext cx="3071802" cy="4643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1200" dirty="0" smtClean="0"/>
              <a:t>Test-</a:t>
            </a:r>
            <a:r>
              <a:rPr lang="de-DE" sz="1200" dirty="0" err="1" smtClean="0"/>
              <a:t>Vectors</a:t>
            </a:r>
            <a:r>
              <a:rPr lang="de-DE" sz="12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S1 S0 </a:t>
            </a:r>
            <a:r>
              <a:rPr lang="en-US" sz="1200" dirty="0" err="1" smtClean="0"/>
              <a:t>C_in</a:t>
            </a:r>
            <a:r>
              <a:rPr lang="en-US" sz="1200" dirty="0" smtClean="0"/>
              <a:t> A B G </a:t>
            </a:r>
            <a:r>
              <a:rPr lang="en-US" sz="1200" dirty="0" err="1" smtClean="0"/>
              <a:t>C_out</a:t>
            </a:r>
            <a:endParaRPr lang="en-US" sz="1200" dirty="0" smtClean="0"/>
          </a:p>
          <a:p>
            <a:pPr marL="342900" lvl="0" indent="-342900">
              <a:spcBef>
                <a:spcPct val="20000"/>
              </a:spcBef>
            </a:pPr>
            <a:endParaRPr lang="en-US" sz="1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#A transfer (1)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0 0 0 0 1 0 0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0 0 0 1 1 1 0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0 0 0 1 0 1 0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#A increment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0 0 1 0 0 1 0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0 0 1 1 0 0 1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0 0 1 0 1 1 0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#A+B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0 1 0 0 0 0 0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0 1 0 1 0 1 0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0 1 0 0 1 1 0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0 1 0 1 1 0 1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#A+B+1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0 1 1 0 0 1 0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0 1 1 1 0 0 1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0 1 1 0 1 0 1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0 1 1 1 1 1 1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4572008"/>
            <a:ext cx="257173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0" y="1214422"/>
            <a:ext cx="550072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</a:p>
        </p:txBody>
      </p:sp>
      <p:pic>
        <p:nvPicPr>
          <p:cNvPr id="24578" name="Picture 2" descr="C:\Privat\_Studium\BSC_6\DDC\project1\DDC-Assignment\arithmetic_unit\block_diagram_from_project_descrip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571612"/>
            <a:ext cx="5766133" cy="3143272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/>
        </p:nvSpPr>
        <p:spPr>
          <a:xfrm>
            <a:off x="7429504" y="500042"/>
            <a:ext cx="1714496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#A+-B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1 0 0 0 0 1 0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1 0 0 1 0 0 1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1 0 0 0 1 0 0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1 0 0 1 1 1 0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#subtract (A+-B+1)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1 0 1 0 0 0 1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1 0 1 1 0 1 1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1 0 1 0 1 1 0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1 0 1 1 1 0 1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#decrement (A-1)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1 1 0 0 0 1 0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1 1 0 1 0 0 1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1 1 0 1 1 0 1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#A transfer (2)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 carry over: 1 =&gt; positive number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1 1 1 0 1 0 1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1 1 1 1 1 1 1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1 1 1 1 0 1 1</a:t>
            </a:r>
            <a:endParaRPr lang="fr-FR" sz="1200" dirty="0" smtClean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3357554" y="785794"/>
            <a:ext cx="2571768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000" dirty="0" err="1" smtClean="0"/>
              <a:t>Using</a:t>
            </a:r>
            <a:r>
              <a:rPr lang="de-DE" sz="2000" dirty="0" smtClean="0"/>
              <a:t> 2 </a:t>
            </a:r>
            <a:r>
              <a:rPr lang="de-DE" sz="2000" dirty="0" err="1" smtClean="0"/>
              <a:t>subcircuits</a:t>
            </a:r>
            <a:endParaRPr lang="de-DE" sz="2000" dirty="0" smtClean="0"/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negative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3.4: </a:t>
            </a:r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nbit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0" y="857232"/>
            <a:ext cx="3643306" cy="400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1100" dirty="0" smtClean="0"/>
              <a:t>Test-</a:t>
            </a:r>
            <a:r>
              <a:rPr lang="de-DE" sz="1100" dirty="0" err="1" smtClean="0"/>
              <a:t>Vectors</a:t>
            </a:r>
            <a:r>
              <a:rPr lang="de-DE" sz="11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S1 S0 </a:t>
            </a:r>
            <a:r>
              <a:rPr lang="en-US" sz="1100" dirty="0" err="1" smtClean="0"/>
              <a:t>C_in</a:t>
            </a:r>
            <a:r>
              <a:rPr lang="en-US" sz="1100" dirty="0" smtClean="0"/>
              <a:t> A3 A2 A1 A0 B3 B2 B1 B0 G3 G2 G1 G0 </a:t>
            </a:r>
            <a:r>
              <a:rPr lang="en-US" sz="1100" dirty="0" err="1" smtClean="0"/>
              <a:t>C_out</a:t>
            </a:r>
            <a:endParaRPr lang="en-US" sz="11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#-conf---- ----A------ -----B----- ----G------ -</a:t>
            </a:r>
            <a:r>
              <a:rPr lang="en-US" sz="1100" dirty="0" err="1" smtClean="0"/>
              <a:t>carry_over</a:t>
            </a:r>
            <a:r>
              <a:rPr lang="en-US" sz="1100" dirty="0" smtClean="0"/>
              <a:t>-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 A,B and G are right to left to easily see them as numbers</a:t>
            </a:r>
          </a:p>
          <a:p>
            <a:pPr marL="342900" lvl="0" indent="-342900">
              <a:spcBef>
                <a:spcPct val="20000"/>
              </a:spcBef>
            </a:pPr>
            <a:endParaRPr lang="en-US" sz="11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 A transfer (1)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0 0 0 1 0 1 0 0 0 0 0 1 0 1 0 0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0 0 0 1 1 1 1 0 0 0 0 1 1 1 1 0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0 0 0 0 0 1 1 0 0 0 0 0 0 1 1 0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0 0 0 1 1 1 1 1 1 1 1 1 1 1 1 0</a:t>
            </a:r>
          </a:p>
          <a:p>
            <a:pPr marL="342900" lvl="0" indent="-342900">
              <a:spcBef>
                <a:spcPct val="20000"/>
              </a:spcBef>
            </a:pPr>
            <a:endParaRPr lang="en-US" sz="11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#increment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0 0 1 1 0 1 0 0 0 0 0 1 0 1 1 0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0 0 1 1 1 1 1 0 0 0 0 0 0 0 0 1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0 0 1 0 0 1 1 0 0 0 0 0 1 0 0 0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0 0 1 1 1 1 1 1 1 1 1 0 0 0 0 1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de-DE" sz="110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4814910"/>
            <a:ext cx="257173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6572232" y="0"/>
            <a:ext cx="2571768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000" dirty="0" err="1" smtClean="0"/>
              <a:t>Testing</a:t>
            </a:r>
            <a:r>
              <a:rPr lang="de-DE" sz="2000" dirty="0" smtClean="0"/>
              <a:t> </a:t>
            </a:r>
            <a:r>
              <a:rPr lang="de-DE" sz="2000" dirty="0" err="1" smtClean="0"/>
              <a:t>proficiently</a:t>
            </a:r>
            <a:endParaRPr lang="de-DE" sz="2000" dirty="0" smtClean="0"/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602" name="Picture 2" descr="C:\Privat\_Studium\BSC_6\DDC\project1\DDC-Assignment\arithmetic_unit\chronogram_n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78726"/>
            <a:ext cx="9144000" cy="1579274"/>
          </a:xfrm>
          <a:prstGeom prst="rect">
            <a:avLst/>
          </a:prstGeom>
          <a:noFill/>
        </p:spPr>
      </p:pic>
      <p:sp>
        <p:nvSpPr>
          <p:cNvPr id="13" name="Inhaltsplatzhalter 2"/>
          <p:cNvSpPr txBox="1">
            <a:spLocks/>
          </p:cNvSpPr>
          <p:nvPr/>
        </p:nvSpPr>
        <p:spPr>
          <a:xfrm>
            <a:off x="3357586" y="857232"/>
            <a:ext cx="3643306" cy="400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#add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0 1 0 1 0 0 1 0 1 1 1 1 1 0 # 10 + 5 = 15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0 1 0 1 0 0 0 1 1 1 1 0 1 0 # 10 + 3 = 13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0 0 1 1 0 0 1 1 0 1 1 0 0 0 # 6 + 6 = 12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0 0 0 0 0 0 0 0 0 0 0 0 0 0 # 0...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0 1 1 1 1 1 1 1 1 1 1 1 0 1 # 15 + 15 = 14 + carry over</a:t>
            </a:r>
          </a:p>
          <a:p>
            <a:pPr marL="342900" lvl="0" indent="-342900">
              <a:spcBef>
                <a:spcPct val="20000"/>
              </a:spcBef>
            </a:pPr>
            <a:endParaRPr lang="en-US" sz="1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 add +1 (all tests from add)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1 1 0 1 0 0 1 0 1 0 0 0 0 1 # 10 + 5 +1 = 0 + carry over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1 1 0 1 0 0 0 1 1 1 1 1 0 0 # 10 + 3 +1 = 14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1 0 1 1 0 0 1 1 0 1 1 0 1 0 # 6 + 6 +1 = 13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1 0 0 0 0 0 0 0 0 0 0 0 1 0 # 0 +1 =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1 1 1 1 1 1 1 1 1 1 1 1 1 1 # 15 + 15 +1 = 15 + carry over</a:t>
            </a:r>
          </a:p>
          <a:p>
            <a:pPr marL="342900" lvl="0" indent="-342900">
              <a:spcBef>
                <a:spcPct val="20000"/>
              </a:spcBef>
            </a:pPr>
            <a:endParaRPr lang="en-US" sz="1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 subtract (A + -B + 1)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 (positive numbers: always carry over active)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 (negative numbers in 1-komplement layout without carry over)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1 1 0 1 0 0 1 0 1 0 1 0 1 1 # 10 - 5 = 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1 1 0 1 0 0 0 1 1 0 1 1 1 1 # 10 - 3 = 7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1 0 1 1 0 0 1 1 0 0 0 0 0 1 # 6 - 6 =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1 1 1 1 1 1 1 1 1 0 0 0 0 1 # 15 - 15 =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1 0 0 0 0 0 0 0 1 1 1 1 1 0 # 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1 0 1 0 1 1 0 1 0 1 0 1 1 0 # 5 - 10 = -5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1 0 1 1 1 1 1 1 1 1 0 0 0 0 # 7 - 15 = -8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6429420" y="857232"/>
            <a:ext cx="3643306" cy="400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 A + -B (subtraction -1 )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0 1 0 1 0 0 1 0 1 0 1 0 0 1 # 10 - 5 = 5-1 = 4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0 1 0 1 0 0 0 1 1 0 1 1 0 1 # 10 - 3 = 7-1 = 6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0 0 1 1 0 0 1 1 0 1 1 1 1 0 # 6 - 6 = 0-1 = 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0 1 1 1 1 1 1 1 1 1 1 1 1 0 # 15 - 15 = 0-1 = 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0 0 0 0 0 0 0 0 1 1 1 1 0 0 # -1-1 = -2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0 0 1 0 1 1 0 1 0 1 0 1 0 0 # 5 - 10 = -5-1 = -6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0 0 1 1 1 1 1 1 1 0 1 1 1 0 # 7 - 15 = -8-1 = -9</a:t>
            </a:r>
          </a:p>
          <a:p>
            <a:pPr marL="342900" lvl="0" indent="-342900">
              <a:spcBef>
                <a:spcPct val="20000"/>
              </a:spcBef>
            </a:pPr>
            <a:endParaRPr lang="en-US" sz="1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 decrement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 carry over: 1 =&gt; positive number; 0=&gt; negative number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1 1 0 1 0 1 0 0 0 0 0 1 0 0 1 1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1 1 0 1 1 1 1 0 0 0 0 1 1 1 0 1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1 1 0 0 0 0 0 0 0 0 0 1 1 1 1 0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1 1 0 0 1 1 0 0 0 0 0 0 1 0 1 1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1 1 0 0 0 0 1 0 0 0 0 0 0 0 0 1 </a:t>
            </a:r>
          </a:p>
          <a:p>
            <a:pPr marL="342900" lvl="0" indent="-342900">
              <a:spcBef>
                <a:spcPct val="20000"/>
              </a:spcBef>
            </a:pPr>
            <a:endParaRPr lang="en-US" sz="1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#transfer (2)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 carry over: 1 =&gt; positive number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1 1 1 1 0 1 0 0 0 0 0 1 0 1 0 1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1 1 1 1 1 1 1 0 0 0 0 1 1 1 1 1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1 1 1 0 0 1 1 0 0 0 0 0 0 1 1 1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1 1 1 1 1 1 1 1 1 1 1 1 1 1 1 1</a:t>
            </a:r>
            <a:endParaRPr lang="de-DE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-71462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4.1: Logical Unit 1bit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1428728" y="857232"/>
            <a:ext cx="4714876" cy="414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de-DE" dirty="0" smtClean="0"/>
              <a:t>Test-</a:t>
            </a:r>
            <a:r>
              <a:rPr lang="de-DE" dirty="0" err="1" smtClean="0"/>
              <a:t>Vectors</a:t>
            </a:r>
            <a:r>
              <a:rPr lang="de-DE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S1 S0 A B Result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# AND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0 0 1 1 1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# OR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0 1 0 0 0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0 1 1 1 1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4786322"/>
            <a:ext cx="2571736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4786314" y="857232"/>
            <a:ext cx="4357686" cy="25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000" dirty="0" smtClean="0"/>
              <a:t>Not </a:t>
            </a:r>
            <a:r>
              <a:rPr lang="de-DE" sz="2000" dirty="0" err="1" smtClean="0"/>
              <a:t>using</a:t>
            </a:r>
            <a:r>
              <a:rPr lang="de-DE" sz="2000" dirty="0" smtClean="0"/>
              <a:t> Boolean </a:t>
            </a:r>
            <a:r>
              <a:rPr lang="de-DE" sz="2000" dirty="0" err="1" smtClean="0"/>
              <a:t>expressions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get</a:t>
            </a:r>
            <a:r>
              <a:rPr lang="de-DE" sz="2000" dirty="0" smtClean="0"/>
              <a:t> </a:t>
            </a:r>
            <a:r>
              <a:rPr lang="de-DE" sz="2000" dirty="0" err="1" smtClean="0"/>
              <a:t>circuit</a:t>
            </a:r>
            <a:r>
              <a:rPr lang="de-DE" sz="2000" dirty="0" smtClean="0"/>
              <a:t> </a:t>
            </a:r>
            <a:r>
              <a:rPr lang="de-DE" sz="2000" dirty="0" err="1" smtClean="0"/>
              <a:t>idea</a:t>
            </a:r>
            <a:endParaRPr lang="de-DE" sz="2000" dirty="0" smtClean="0"/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4:1 Multiplexer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without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having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implemented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6" name="Picture 2" descr="C:\Privat\_Studium\BSC_6\DDC\project1\DDC-Assignment\Logical_Unit\chronogram_1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38750"/>
            <a:ext cx="7105650" cy="1619250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/>
        </p:nvSpPr>
        <p:spPr>
          <a:xfrm>
            <a:off x="3500462" y="1568278"/>
            <a:ext cx="4572000" cy="3360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# XOR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1 0 0 1 1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# NOT 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1 1 1 0 0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1 1 1 1 0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Privat\_Studium\BSC_6\DDC\project1\DDC-Assignment\Logical_Unit\chronogram_n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96434"/>
            <a:ext cx="9144000" cy="286156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-71462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4.2: Logical Unit </a:t>
            </a:r>
            <a:r>
              <a:rPr lang="de-DE" dirty="0" err="1" smtClean="0"/>
              <a:t>nbit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0" y="-71462"/>
            <a:ext cx="4714876" cy="414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de-DE" sz="1200" dirty="0" smtClean="0"/>
              <a:t>Test-</a:t>
            </a:r>
            <a:r>
              <a:rPr lang="de-DE" sz="1200" dirty="0" err="1" smtClean="0"/>
              <a:t>Vectors</a:t>
            </a:r>
            <a:r>
              <a:rPr lang="de-DE" sz="12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S1 S0 A0 A1 A2 A3 B0 B1 B2 B3 R0 R1 R2 R3</a:t>
            </a:r>
          </a:p>
          <a:p>
            <a:pPr marL="342900" lvl="0" indent="-342900">
              <a:spcBef>
                <a:spcPct val="20000"/>
              </a:spcBef>
            </a:pPr>
            <a:endParaRPr lang="pt-BR" sz="1200" dirty="0" smtClean="0"/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# AND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0 0 1 0 1 0 1 1 0 0 1 0 0 0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0 0 0 1 1 1 1 1 1 1 0 1 1 1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0 0 0 1 0 0 1 1 0 0 0 1 0 0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0 0 0 1 0 0 0 0 0 0 0 0 0 0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0 0 0 0 1 1 0 1 0 1 0 0 0 1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0 0 0 0 0 0 0 1 1 0 0 0 0 0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0 0 1 1 0 1 0 1 0 0 0 1 0 0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# OR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0 1 1 0 1 1 0 0 0 1 1 0 1 1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0 1 0 1 0 1 1 0 0 1 1 1 0 1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0 1 1 1 1 0 1 0 0 0 1 1 1 0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0 1 1 1 0 0 1 1 0 1 1 1 0 1</a:t>
            </a:r>
            <a:endParaRPr lang="en-US" sz="120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3571876"/>
            <a:ext cx="2571736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4786314" y="857232"/>
            <a:ext cx="4357686" cy="25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000" dirty="0" smtClean="0"/>
              <a:t>N </a:t>
            </a:r>
            <a:r>
              <a:rPr lang="de-DE" sz="2000" dirty="0" err="1" smtClean="0"/>
              <a:t>bit</a:t>
            </a:r>
            <a:r>
              <a:rPr lang="de-DE" sz="2000" dirty="0" smtClean="0"/>
              <a:t> (</a:t>
            </a:r>
            <a:r>
              <a:rPr lang="de-DE" sz="2000" dirty="0" err="1" smtClean="0"/>
              <a:t>chose</a:t>
            </a:r>
            <a:r>
              <a:rPr lang="de-DE" sz="2000" dirty="0" smtClean="0"/>
              <a:t> 4)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000" dirty="0" err="1" smtClean="0"/>
              <a:t>Many</a:t>
            </a:r>
            <a:r>
              <a:rPr lang="de-DE" sz="2000" dirty="0" smtClean="0"/>
              <a:t> </a:t>
            </a:r>
            <a:r>
              <a:rPr lang="de-DE" sz="2000" dirty="0" err="1" smtClean="0"/>
              <a:t>wires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071670" y="857232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# XOR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1 0 1 0 0 0 0 1 1 0 1 1 1 0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1 0 1 0 1 0 1 0 0 1 0 0 1 1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1 0 1 1 1 0 0 0 0 0 1 1 1 0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1 0 0 1 0 0 1 0 0 1 1 1 0 1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# NOT A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1 1 1 1 0 0 0 0 0 1 0 0 1 1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1 1 1 0 0 1 1 0 1 1 0 1 1 0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1 1 1 0 1 0 1 1 0 1 0 1 0 1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1 1 0 1 1 0 0 0 1 0 1 0 0 1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1 1 0 1 1 1 1 0 0 1 1 0 0 0</a:t>
            </a:r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Privat\_Studium\BSC_6\DDC\project1\DDC-Assignment\Multiplexer\block_diagram_desig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3734442" cy="187165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-71462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5: Multiplexer 2:1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857884" y="3214662"/>
            <a:ext cx="4714876" cy="3643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de-DE" dirty="0" smtClean="0"/>
              <a:t>Test-</a:t>
            </a:r>
            <a:r>
              <a:rPr lang="de-DE" dirty="0" err="1" smtClean="0"/>
              <a:t>Vectors</a:t>
            </a:r>
            <a:r>
              <a:rPr lang="de-DE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S0 A B Result</a:t>
            </a:r>
          </a:p>
          <a:p>
            <a:pPr marL="342900" lvl="0" indent="-342900">
              <a:spcBef>
                <a:spcPct val="20000"/>
              </a:spcBef>
            </a:pPr>
            <a:endParaRPr lang="en-US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1 1 1 1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5072074"/>
            <a:ext cx="2571736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5500694" y="714356"/>
            <a:ext cx="4357686" cy="25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None, </a:t>
            </a:r>
            <a:b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because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shows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Block Diagram:</a:t>
            </a:r>
            <a:endParaRPr lang="fr-FR" dirty="0" smtClean="0"/>
          </a:p>
        </p:txBody>
      </p:sp>
      <p:pic>
        <p:nvPicPr>
          <p:cNvPr id="28675" name="Picture 3" descr="C:\Privat\_Studium\BSC_6\DDC\project1\DDC-Assignment\Multiplexer\chrono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524500"/>
            <a:ext cx="4438650" cy="1333500"/>
          </a:xfrm>
          <a:prstGeom prst="rect">
            <a:avLst/>
          </a:prstGeom>
          <a:noFill/>
        </p:spPr>
      </p:pic>
      <p:pic>
        <p:nvPicPr>
          <p:cNvPr id="28676" name="Picture 4" descr="C:\Privat\_Studium\BSC_6\DDC\project1\DDC-Assignment\Multiplexer\tt_k-map_boolean-expression.jpg"/>
          <p:cNvPicPr>
            <a:picLocks noChangeAspect="1" noChangeArrowheads="1"/>
          </p:cNvPicPr>
          <p:nvPr/>
        </p:nvPicPr>
        <p:blipFill>
          <a:blip r:embed="rId4"/>
          <a:srcRect b="35784"/>
          <a:stretch>
            <a:fillRect/>
          </a:stretch>
        </p:blipFill>
        <p:spPr bwMode="auto">
          <a:xfrm>
            <a:off x="0" y="2571744"/>
            <a:ext cx="2500298" cy="2627185"/>
          </a:xfrm>
          <a:prstGeom prst="rect">
            <a:avLst/>
          </a:prstGeom>
          <a:noFill/>
        </p:spPr>
      </p:pic>
      <p:sp>
        <p:nvSpPr>
          <p:cNvPr id="11" name="Rechteck 10"/>
          <p:cNvSpPr/>
          <p:nvPr/>
        </p:nvSpPr>
        <p:spPr>
          <a:xfrm>
            <a:off x="0" y="2143116"/>
            <a:ext cx="5572132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Truth Table:                          K-Map +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			            Boolean expression</a:t>
            </a:r>
            <a:endParaRPr lang="fr-FR" dirty="0" smtClean="0"/>
          </a:p>
        </p:txBody>
      </p:sp>
      <p:pic>
        <p:nvPicPr>
          <p:cNvPr id="13" name="Picture 4" descr="C:\Privat\_Studium\BSC_6\DDC\project1\DDC-Assignment\Multiplexer\tt_k-map_boolean-expression.jpg"/>
          <p:cNvPicPr>
            <a:picLocks noChangeAspect="1" noChangeArrowheads="1"/>
          </p:cNvPicPr>
          <p:nvPr/>
        </p:nvPicPr>
        <p:blipFill>
          <a:blip r:embed="rId4"/>
          <a:srcRect t="65451"/>
          <a:stretch>
            <a:fillRect/>
          </a:stretch>
        </p:blipFill>
        <p:spPr bwMode="auto">
          <a:xfrm>
            <a:off x="1857356" y="2857496"/>
            <a:ext cx="3535362" cy="1998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-71462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6.1: ALU 1bit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0" y="0"/>
            <a:ext cx="4714876" cy="414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de-DE" sz="1100" dirty="0" smtClean="0"/>
              <a:t>Test-</a:t>
            </a:r>
            <a:r>
              <a:rPr lang="de-DE" sz="1100" dirty="0" err="1" smtClean="0"/>
              <a:t>Vectors</a:t>
            </a:r>
            <a:r>
              <a:rPr lang="de-DE" sz="11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S2 S1 S0 </a:t>
            </a:r>
            <a:r>
              <a:rPr lang="en-US" sz="1100" dirty="0" err="1" smtClean="0"/>
              <a:t>C_in</a:t>
            </a:r>
            <a:r>
              <a:rPr lang="en-US" sz="1100" dirty="0" smtClean="0"/>
              <a:t> A B G </a:t>
            </a:r>
            <a:r>
              <a:rPr lang="en-US" sz="1100" dirty="0" err="1" smtClean="0"/>
              <a:t>C_out</a:t>
            </a:r>
            <a:endParaRPr lang="en-US" sz="1100" dirty="0" smtClean="0"/>
          </a:p>
          <a:p>
            <a:pPr marL="342900" lvl="0" indent="-342900">
              <a:spcBef>
                <a:spcPct val="20000"/>
              </a:spcBef>
            </a:pPr>
            <a:endParaRPr lang="en-US" sz="11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#Arithmetic: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#A transfer (1)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0 0 0 0 0 1 0 0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0 0 0 0 1 1 1 0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0 0 0 0 1 0 1 0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#A increment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0 0 0 1 0 0 1 0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0 0 0 1 1 0 0 1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0 0 0 1 1 1 0 1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#A+B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0 0 1 0 0 0 0 0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0 0 1 0 1 0 1 0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0 0 1 0 0 1 1 0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0 0 1 0 1 1 0 1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#A+B+1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0 0 1 1 0 0 1 0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0 0 1 1 1 0 0 1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0 0 1 1 1 1 1 1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4786322"/>
            <a:ext cx="2571736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5500694" y="1000108"/>
            <a:ext cx="3643306" cy="25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2000" dirty="0" err="1" smtClean="0"/>
              <a:t>Using</a:t>
            </a:r>
            <a:r>
              <a:rPr lang="de-DE" sz="2000" dirty="0" smtClean="0"/>
              <a:t> all </a:t>
            </a:r>
            <a:r>
              <a:rPr lang="de-DE" sz="2000" dirty="0" err="1" smtClean="0"/>
              <a:t>subcircuits</a:t>
            </a:r>
            <a:endParaRPr lang="de-DE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everything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71736" y="714356"/>
            <a:ext cx="4572000" cy="45273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#Logic: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#(x = don´t care)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 AND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0 0 0 0 0 0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0 0 0 0 1 0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0 0 0 1 0 0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0 0 0 1 1 1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 OR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0 1 0 0 0 0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0 1 0 0 1 1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0 1 0 1 0 1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0 1 0 1 1 1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 XOR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1 0 0 0 0 0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1 0 0 0 1 1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1 0 0 1 0 1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1 0 0 1 1 0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 NOT 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1 1 0 0 0 1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1 1 0 0 1 1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1 1 0 1 0 0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1 1 0 1 1 0 x</a:t>
            </a:r>
            <a:endParaRPr lang="fr-FR" sz="1100" dirty="0" smtClean="0"/>
          </a:p>
        </p:txBody>
      </p:sp>
      <p:pic>
        <p:nvPicPr>
          <p:cNvPr id="29698" name="Picture 2" descr="C:\Privat\_Studium\BSC_6\DDC\project1\DDC-Assignment\chronogram_1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13850"/>
            <a:ext cx="9144000" cy="1644149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>
          <a:xfrm>
            <a:off x="3786182" y="1214422"/>
            <a:ext cx="4572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#same with </a:t>
            </a:r>
            <a:r>
              <a:rPr lang="en-US" sz="1100" dirty="0" err="1" smtClean="0"/>
              <a:t>C_in</a:t>
            </a:r>
            <a:r>
              <a:rPr lang="en-US" sz="1100" dirty="0" smtClean="0"/>
              <a:t> = 1:</a:t>
            </a:r>
          </a:p>
          <a:p>
            <a:r>
              <a:rPr lang="en-US" sz="1100" dirty="0" smtClean="0"/>
              <a:t># AND</a:t>
            </a:r>
          </a:p>
          <a:p>
            <a:r>
              <a:rPr lang="en-US" sz="1100" dirty="0" smtClean="0"/>
              <a:t>1 0 0 1 0 0 0 x</a:t>
            </a:r>
          </a:p>
          <a:p>
            <a:r>
              <a:rPr lang="en-US" sz="1100" dirty="0" smtClean="0"/>
              <a:t>1 0 0 1 0 1 0 x</a:t>
            </a:r>
          </a:p>
          <a:p>
            <a:r>
              <a:rPr lang="en-US" sz="1100" dirty="0" smtClean="0"/>
              <a:t>1 0 0 1 1 0 0 x</a:t>
            </a:r>
          </a:p>
          <a:p>
            <a:r>
              <a:rPr lang="en-US" sz="1100" dirty="0" smtClean="0"/>
              <a:t>1 0 0 1 1 1 1 x</a:t>
            </a:r>
          </a:p>
          <a:p>
            <a:r>
              <a:rPr lang="en-US" sz="1100" dirty="0" smtClean="0"/>
              <a:t># OR</a:t>
            </a:r>
          </a:p>
          <a:p>
            <a:r>
              <a:rPr lang="en-US" sz="1100" dirty="0" smtClean="0"/>
              <a:t>1 0 1 1 0 0 0 x</a:t>
            </a:r>
          </a:p>
          <a:p>
            <a:r>
              <a:rPr lang="en-US" sz="1100" dirty="0" smtClean="0"/>
              <a:t>1 0 1 1 0 1 1 x</a:t>
            </a:r>
          </a:p>
          <a:p>
            <a:r>
              <a:rPr lang="en-US" sz="1100" dirty="0" smtClean="0"/>
              <a:t>1 0 1 1 1 0 1 x</a:t>
            </a:r>
          </a:p>
          <a:p>
            <a:r>
              <a:rPr lang="en-US" sz="1100" dirty="0" smtClean="0"/>
              <a:t>1 0 1 1 1 1 1 x</a:t>
            </a:r>
          </a:p>
          <a:p>
            <a:r>
              <a:rPr lang="en-US" sz="1100" dirty="0" smtClean="0"/>
              <a:t># XOR</a:t>
            </a:r>
          </a:p>
          <a:p>
            <a:r>
              <a:rPr lang="en-US" sz="1100" dirty="0" smtClean="0"/>
              <a:t>1 1 0 1 0 0 0 x</a:t>
            </a:r>
          </a:p>
          <a:p>
            <a:r>
              <a:rPr lang="en-US" sz="1100" dirty="0" smtClean="0"/>
              <a:t>1 1 0 1 0 1 1 x</a:t>
            </a:r>
          </a:p>
          <a:p>
            <a:r>
              <a:rPr lang="en-US" sz="1100" dirty="0" smtClean="0"/>
              <a:t>1 1 0 1 1 0 1 x</a:t>
            </a:r>
          </a:p>
          <a:p>
            <a:r>
              <a:rPr lang="en-US" sz="1100" dirty="0" smtClean="0"/>
              <a:t>1 1 0 1 1 1 0 x</a:t>
            </a:r>
          </a:p>
          <a:p>
            <a:r>
              <a:rPr lang="en-US" sz="1100" dirty="0" smtClean="0"/>
              <a:t># NOT A</a:t>
            </a:r>
          </a:p>
          <a:p>
            <a:r>
              <a:rPr lang="en-US" sz="1100" dirty="0" smtClean="0"/>
              <a:t>1 1 1 1 0 0 1 x</a:t>
            </a:r>
          </a:p>
          <a:p>
            <a:r>
              <a:rPr lang="en-US" sz="1100" dirty="0" smtClean="0"/>
              <a:t>1 1 1 1 0 1 1 x</a:t>
            </a:r>
          </a:p>
          <a:p>
            <a:r>
              <a:rPr lang="en-US" sz="1100" dirty="0" smtClean="0"/>
              <a:t>1 1 1 1 1 0 0 x</a:t>
            </a:r>
          </a:p>
          <a:p>
            <a:r>
              <a:rPr lang="en-US" sz="1100" dirty="0" smtClean="0"/>
              <a:t>1 1 1 1 1 1 0 x</a:t>
            </a:r>
            <a:endParaRPr lang="de-DE" sz="1100" dirty="0"/>
          </a:p>
        </p:txBody>
      </p:sp>
      <p:sp>
        <p:nvSpPr>
          <p:cNvPr id="11" name="Rechteck 10"/>
          <p:cNvSpPr/>
          <p:nvPr/>
        </p:nvSpPr>
        <p:spPr>
          <a:xfrm>
            <a:off x="1142976" y="785794"/>
            <a:ext cx="4572000" cy="41211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#A+-B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0 1 0 0 0 0 1 0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0 1 0 0 1 0 0 1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0 1 0 0 0 1 0 0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0 1 0 0 1 1 1 0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#subtract (A+-B+1)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0 1 0 1 0 0 0 1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0 1 0 1 1 0 1 1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0 1 0 1 0 1 1 0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0 1 0 1 1 1 0 1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#decrement (A-1)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0 1 1 0 0 0 1 0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0 1 1 0 1 0 0 1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0 1 1 0 0 1 1 0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0 1 1 0 1 1 0 1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#A transfer (2)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0 1 1 1 0 0 0 1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0 1 1 1 0 1 0 1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0 1 1 1 1 1 1 1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0 1 1 1 1 0 1 1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-71462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6.2: ALU </a:t>
            </a:r>
            <a:r>
              <a:rPr lang="de-DE" dirty="0" err="1" smtClean="0"/>
              <a:t>nbit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-71470" y="0"/>
            <a:ext cx="4714876" cy="414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de-DE" sz="900" dirty="0" smtClean="0"/>
              <a:t>Test-</a:t>
            </a:r>
            <a:r>
              <a:rPr lang="de-DE" sz="900" dirty="0" err="1" smtClean="0"/>
              <a:t>Vectors</a:t>
            </a:r>
            <a:r>
              <a:rPr lang="de-DE" sz="9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#basically tests of arithmetic and logic unit together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S2 S1 S0 </a:t>
            </a:r>
            <a:r>
              <a:rPr lang="en-US" sz="900" dirty="0" err="1" smtClean="0"/>
              <a:t>C_in</a:t>
            </a:r>
            <a:r>
              <a:rPr lang="en-US" sz="900" dirty="0" smtClean="0"/>
              <a:t> A3 A2 A1 A0 B3 B2 B1 B0 G3 G2 G1 G0 </a:t>
            </a:r>
            <a:r>
              <a:rPr lang="en-US" sz="900" dirty="0" err="1" smtClean="0"/>
              <a:t>C_out</a:t>
            </a:r>
            <a:endParaRPr lang="en-US" sz="900" dirty="0" smtClean="0"/>
          </a:p>
          <a:p>
            <a:pPr marL="342900" lvl="0" indent="-342900">
              <a:spcBef>
                <a:spcPct val="20000"/>
              </a:spcBef>
            </a:pPr>
            <a:endParaRPr lang="en-US" sz="9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#arithmetic: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# A transfer (1)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0 0 0 0 1 0 1 0 0 0 0 0 1 0 1 0 0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0 0 0 0 1 1 1 1 0 0 0 0 1 1 1 1 0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0 0 0 0 0 0 1 1 0 0 0 0 0 0 1 1 0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0 0 0 0 1 1 1 1 1 1 1 1 1 1 1 1 0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#increment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0 0 0 1 1 0 1 0 0 0 0 0 1 0 1 1 0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0 0 0 1 1 1 1 1 0 0 0 0 0 0 0 0 1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0 0 0 1 0 0 1 1 0 0 0 0 0 1 0 0 0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0 0 0 1 1 1 1 1 1 1 1 1 0 0 0 0 1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#add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0 1 0 1 0 0 1 0 1 1 1 1 1 0 # 10 + 5 = 15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0 1 0 1 0 0 0 1 1 1 1 0 1 0 # 10 + 3 = 13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0 0 1 1 0 0 1 1 0 1 1 0 0 0 # 6 + 6 = 12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0 0 0 0 0 0 0 0 0 0 0 0 0 0 # 0...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0 1 1 1 1 1 1 1 1 1 1 1 0 1 # 15 + 15 = 14 + carry over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# add +1 (all tests from add)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1 1 0 1 0 0 1 0 1 0 0 0 0 1 # 10 + 5 +1 = 0 + carry over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1 1 0 1 0 0 0 1 1 1 1 1 0 0 # 10 + 3 +1 = 14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1 0 1 1 0 0 1 1 0 1 1 0 1 0 # 6 + 6 +1 = 13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1 0 0 0 0 0 0 0 0 0 0 0 1 0 # 0 +1 =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1 1 1 1 1 1 1 1 1 1 1 1 1 1 # 15 + 15 +1 = 15 + carry over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4857760"/>
            <a:ext cx="2571736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6215074" y="0"/>
            <a:ext cx="2928926" cy="1000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2000" dirty="0" err="1" smtClean="0"/>
              <a:t>Using</a:t>
            </a:r>
            <a:r>
              <a:rPr lang="de-DE" sz="2000" dirty="0" smtClean="0"/>
              <a:t> all </a:t>
            </a:r>
            <a:r>
              <a:rPr lang="de-DE" sz="2000" dirty="0" err="1" smtClean="0"/>
              <a:t>subcircuits</a:t>
            </a:r>
            <a:endParaRPr lang="de-DE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everything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643174" y="714356"/>
            <a:ext cx="4572000" cy="46474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# subtract (A + -B + 1)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# (positive numbers: always carry over active)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# (negative numbers in 1-komplement layout without carry over)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1 1 0 1 0 0 1 0 1 0 1 0 1 1 # 10 - 5 = 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1 1 0 1 0 0 0 1 1 0 1 1 1 1 # 10 - 3 = 7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1 0 1 1 0 0 1 1 0 0 0 0 0 1 # 6 - 6 =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1 1 1 1 1 1 1 1 1 0 0 0 0 1 # 15 - 15 =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1 0 0 0 0 0 0 0 1 1 1 1 1 0 # 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1 0 1 0 1 1 0 1 0 1 0 1 1 0 # 5 - 10 = -5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1 0 1 1 1 1 1 1 1 1 0 0 0 0 # 7 - 15 = -8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# A + -B (subtraction -1 )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0 1 0 1 0 0 1 0 1 0 1 0 0 1 # 10 - 5 = 5-1 = 4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0 1 0 1 0 0 0 1 1 0 1 1 0 1 # 10 - 3 = 7-1 = 6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0 0 1 1 0 0 1 1 0 1 1 1 1 0 # 6 - 6 = 0-1 = 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0 1 1 1 1 1 1 1 1 1 1 1 1 0 # 15 - 15 = 0-1 = 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0 0 0 0 0 0 0 0 1 1 1 1 0 0 # -1-1 = -2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0 0 1 0 1 1 0 1 0 1 0 1 0 0 # 5 - 10 = -5-1 = -6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0 0 1 1 1 1 1 1 1 0 1 1 1 0 # 7 - 15 = -8-1 = -9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# decrement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# carry over: 1 =&gt; positive number; 0=&gt; negative number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0 1 1 0 1 0 1 0 0 0 0 0 1 0 0 1 1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0 1 1 0 1 1 1 1 0 0 0 0 1 1 1 0 1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0 1 1 0 0 0 0 0 0 0 0 0 1 1 1 1 0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0 1 1 0 0 1 1 0 0 0 0 0 0 1 0 1 1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0 1 1 0 0 0 0 1 0 0 0 0 0 0 0 0 1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#transfer (2)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# carry over: 1 =&gt; positive number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0 1 1 1 1 0 1 0 0 0 0 0 1 0 1 0 1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0 1 1 1 1 1 1 1 0 0 0 0 1 1 1 1 1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0 1 1 1 0 0 1 1 0 0 0 0 0 0 1 1 1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0 1 1 1 1 1 1 1 1 1 1 1 1 1 1 1 1</a:t>
            </a:r>
          </a:p>
        </p:txBody>
      </p:sp>
      <p:pic>
        <p:nvPicPr>
          <p:cNvPr id="30722" name="Picture 2" descr="C:\Privat\_Studium\BSC_6\DDC\project1\DDC-Assignment\chronogram_n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6870"/>
            <a:ext cx="9144000" cy="1521130"/>
          </a:xfrm>
          <a:prstGeom prst="rect">
            <a:avLst/>
          </a:prstGeom>
          <a:noFill/>
        </p:spPr>
      </p:pic>
      <p:sp>
        <p:nvSpPr>
          <p:cNvPr id="13" name="Rechteck 12"/>
          <p:cNvSpPr/>
          <p:nvPr/>
        </p:nvSpPr>
        <p:spPr>
          <a:xfrm>
            <a:off x="5357818" y="642918"/>
            <a:ext cx="4572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100" dirty="0" smtClean="0"/>
          </a:p>
          <a:p>
            <a:r>
              <a:rPr lang="en-US" sz="1100" dirty="0" smtClean="0"/>
              <a:t>#logic:</a:t>
            </a:r>
          </a:p>
          <a:p>
            <a:r>
              <a:rPr lang="en-US" sz="1100" dirty="0" smtClean="0"/>
              <a:t>#(x = don´t care)</a:t>
            </a:r>
          </a:p>
          <a:p>
            <a:r>
              <a:rPr lang="en-US" sz="1100" dirty="0" smtClean="0"/>
              <a:t># AND</a:t>
            </a:r>
          </a:p>
          <a:p>
            <a:r>
              <a:rPr lang="en-US" sz="1100" dirty="0" smtClean="0"/>
              <a:t>1 0 0 0 1 0 1 0 1 1 0 0 1 0 0 0 x</a:t>
            </a:r>
          </a:p>
          <a:p>
            <a:r>
              <a:rPr lang="en-US" sz="1100" dirty="0" smtClean="0"/>
              <a:t>1 0 0 0 0 1 1 1 1 1 1 1 0 1 1 1 x</a:t>
            </a:r>
          </a:p>
          <a:p>
            <a:r>
              <a:rPr lang="en-US" sz="1100" dirty="0" smtClean="0"/>
              <a:t>1 0 0 0 0 1 0 0 1 1 0 0 0 1 0 0 x</a:t>
            </a:r>
          </a:p>
          <a:p>
            <a:r>
              <a:rPr lang="en-US" sz="1100" dirty="0" smtClean="0"/>
              <a:t>1 0 0 0 0 1 0 0 0 0 0 0 0 0 0 0 x</a:t>
            </a:r>
          </a:p>
          <a:p>
            <a:r>
              <a:rPr lang="en-US" sz="1100" dirty="0" smtClean="0"/>
              <a:t>1 0 0 0 0 0 1 1 0 1 0 1 0 0 0 1 x</a:t>
            </a:r>
          </a:p>
          <a:p>
            <a:r>
              <a:rPr lang="en-US" sz="1100" dirty="0" smtClean="0"/>
              <a:t>1 0 0 0 0 0 0 0 0 1 1 0 0 0 0 0 x</a:t>
            </a:r>
          </a:p>
          <a:p>
            <a:r>
              <a:rPr lang="en-US" sz="1100" dirty="0" smtClean="0"/>
              <a:t>1 0 0 0 1 1 0 1 0 1 0 0 0 1 0 0 x</a:t>
            </a:r>
          </a:p>
          <a:p>
            <a:r>
              <a:rPr lang="en-US" sz="1100" dirty="0" smtClean="0"/>
              <a:t># OR</a:t>
            </a:r>
          </a:p>
          <a:p>
            <a:r>
              <a:rPr lang="en-US" sz="1100" dirty="0" smtClean="0"/>
              <a:t>1 0 1 0 1 0 1 1 0 0 0 1 1 0 1 1 x</a:t>
            </a:r>
          </a:p>
          <a:p>
            <a:r>
              <a:rPr lang="en-US" sz="1100" dirty="0" smtClean="0"/>
              <a:t>1 0 1 0 0 1 0 1 1 0 0 1 1 1 0 1 x</a:t>
            </a:r>
          </a:p>
          <a:p>
            <a:r>
              <a:rPr lang="en-US" sz="1100" dirty="0" smtClean="0"/>
              <a:t>1 0 1 0 1 1 1 0 1 0 0 0 1 1 1 0 x</a:t>
            </a:r>
          </a:p>
          <a:p>
            <a:r>
              <a:rPr lang="en-US" sz="1100" dirty="0" smtClean="0"/>
              <a:t>1 0 1 0 1 1 0 0 1 1 0 1 1 1 0 1 x</a:t>
            </a:r>
          </a:p>
          <a:p>
            <a:r>
              <a:rPr lang="en-US" sz="1100" dirty="0" smtClean="0"/>
              <a:t># XOR</a:t>
            </a:r>
          </a:p>
          <a:p>
            <a:r>
              <a:rPr lang="en-US" sz="1100" dirty="0" smtClean="0"/>
              <a:t>1 1 0 0 1 0 0 0 0 1 1 0 1 1 1 0 x</a:t>
            </a:r>
          </a:p>
          <a:p>
            <a:r>
              <a:rPr lang="en-US" sz="1100" dirty="0" smtClean="0"/>
              <a:t>1 1 0 0 1 0 1 0 1 0 0 1 0 0 1 1 x</a:t>
            </a:r>
          </a:p>
          <a:p>
            <a:r>
              <a:rPr lang="en-US" sz="1100" dirty="0" smtClean="0"/>
              <a:t>1 1 0 0 1 1 1 0 0 0 0 0 1 1 1 0 x</a:t>
            </a:r>
          </a:p>
          <a:p>
            <a:r>
              <a:rPr lang="en-US" sz="1100" dirty="0" smtClean="0"/>
              <a:t>1 1 0 0 0 1 0 0 1 0 0 1 1 1 0 1 x</a:t>
            </a:r>
          </a:p>
          <a:p>
            <a:r>
              <a:rPr lang="en-US" sz="1100" dirty="0" smtClean="0"/>
              <a:t># NOT A </a:t>
            </a:r>
          </a:p>
          <a:p>
            <a:r>
              <a:rPr lang="en-US" sz="1100" dirty="0" smtClean="0"/>
              <a:t>1 1 1 0 1 1 0 0 0 0 0 1 0 0 1 1 x</a:t>
            </a:r>
          </a:p>
          <a:p>
            <a:r>
              <a:rPr lang="en-US" sz="1100" dirty="0" smtClean="0"/>
              <a:t>1 1 1 0 1 0 0 1 1 0 1 1 0 1 1 0 x</a:t>
            </a:r>
          </a:p>
          <a:p>
            <a:r>
              <a:rPr lang="en-US" sz="1100" dirty="0" smtClean="0"/>
              <a:t>1 1 1 0 1 0 1 0 1 1 0 1 0 1 0 1 x</a:t>
            </a:r>
          </a:p>
          <a:p>
            <a:r>
              <a:rPr lang="en-US" sz="1100" dirty="0" smtClean="0"/>
              <a:t>1 1 1 0 0 1 1 0 0 0 1 0 1 0 0 1 x</a:t>
            </a:r>
          </a:p>
          <a:p>
            <a:r>
              <a:rPr lang="en-US" sz="1100" dirty="0" smtClean="0"/>
              <a:t>1 1 1 0 0 1 1 1 1 0 0 1 1 0 0 0 x</a:t>
            </a:r>
            <a:endParaRPr lang="de-DE" sz="1100" dirty="0"/>
          </a:p>
        </p:txBody>
      </p:sp>
      <p:sp>
        <p:nvSpPr>
          <p:cNvPr id="15" name="Rechteck 14"/>
          <p:cNvSpPr/>
          <p:nvPr/>
        </p:nvSpPr>
        <p:spPr>
          <a:xfrm>
            <a:off x="7286644" y="1000108"/>
            <a:ext cx="4572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#same with </a:t>
            </a:r>
            <a:r>
              <a:rPr lang="en-US" sz="1100" dirty="0" err="1" smtClean="0"/>
              <a:t>C_in</a:t>
            </a:r>
            <a:r>
              <a:rPr lang="en-US" sz="1100" dirty="0" smtClean="0"/>
              <a:t> = 1:</a:t>
            </a:r>
          </a:p>
          <a:p>
            <a:r>
              <a:rPr lang="en-US" sz="1100" dirty="0" smtClean="0"/>
              <a:t># AND</a:t>
            </a:r>
          </a:p>
          <a:p>
            <a:r>
              <a:rPr lang="en-US" sz="1100" dirty="0" smtClean="0"/>
              <a:t>1 0 0 1 1 0 1 0 1 1 0 0 1 0 0 0 x</a:t>
            </a:r>
          </a:p>
          <a:p>
            <a:r>
              <a:rPr lang="en-US" sz="1100" dirty="0" smtClean="0"/>
              <a:t>1 0 0 1 0 1 1 1 1 1 1 1 0 1 1 1 x</a:t>
            </a:r>
          </a:p>
          <a:p>
            <a:r>
              <a:rPr lang="en-US" sz="1100" dirty="0" smtClean="0"/>
              <a:t>1 0 0 1 0 1 0 0 1 1 0 0 0 1 0 0 x</a:t>
            </a:r>
          </a:p>
          <a:p>
            <a:r>
              <a:rPr lang="en-US" sz="1100" dirty="0" smtClean="0"/>
              <a:t>1 0 0 1 0 1 0 0 0 0 0 0 0 0 0 0 x</a:t>
            </a:r>
          </a:p>
          <a:p>
            <a:r>
              <a:rPr lang="en-US" sz="1100" dirty="0" smtClean="0"/>
              <a:t>1 0 0 1 0 0 1 1 0 1 0 1 0 0 0 1 x</a:t>
            </a:r>
          </a:p>
          <a:p>
            <a:r>
              <a:rPr lang="en-US" sz="1100" dirty="0" smtClean="0"/>
              <a:t>1 0 0 1 0 0 0 0 0 1 1 0 0 0 0 0 x</a:t>
            </a:r>
          </a:p>
          <a:p>
            <a:r>
              <a:rPr lang="en-US" sz="1100" dirty="0" smtClean="0"/>
              <a:t>1 0 0 1 1 1 0 1 0 1 0 0 0 1 0 0 x</a:t>
            </a:r>
          </a:p>
          <a:p>
            <a:r>
              <a:rPr lang="en-US" sz="1100" dirty="0" smtClean="0"/>
              <a:t># OR</a:t>
            </a:r>
          </a:p>
          <a:p>
            <a:r>
              <a:rPr lang="en-US" sz="1100" dirty="0" smtClean="0"/>
              <a:t>1 0 1 1 1 0 1 1 0 0 0 1 1 0 1 1 x</a:t>
            </a:r>
          </a:p>
          <a:p>
            <a:r>
              <a:rPr lang="en-US" sz="1100" dirty="0" smtClean="0"/>
              <a:t>1 0 1 1 0 1 0 1 1 0 0 1 1 1 0 1 x</a:t>
            </a:r>
          </a:p>
          <a:p>
            <a:r>
              <a:rPr lang="en-US" sz="1100" dirty="0" smtClean="0"/>
              <a:t>1 0 1 1 1 1 1 0 1 0 0 0 1 1 1 0 x</a:t>
            </a:r>
          </a:p>
          <a:p>
            <a:r>
              <a:rPr lang="en-US" sz="1100" dirty="0" smtClean="0"/>
              <a:t>1 0 1 1 1 1 0 0 1 1 0 1 1 1 0 1 x</a:t>
            </a:r>
          </a:p>
          <a:p>
            <a:r>
              <a:rPr lang="en-US" sz="1100" dirty="0" smtClean="0"/>
              <a:t># XOR</a:t>
            </a:r>
          </a:p>
          <a:p>
            <a:r>
              <a:rPr lang="en-US" sz="1100" dirty="0" smtClean="0"/>
              <a:t>1 1 0 1 1 0 0 0 0 1 1 0 1 1 1 0 x</a:t>
            </a:r>
          </a:p>
          <a:p>
            <a:r>
              <a:rPr lang="en-US" sz="1100" dirty="0" smtClean="0"/>
              <a:t>1 1 0 1 1 0 1 0 1 0 0 1 0 0 1 1 x</a:t>
            </a:r>
          </a:p>
          <a:p>
            <a:r>
              <a:rPr lang="en-US" sz="1100" dirty="0" smtClean="0"/>
              <a:t>1 1 0 1 1 1 1 0 0 0 0 0 1 1 1 0 x</a:t>
            </a:r>
          </a:p>
          <a:p>
            <a:r>
              <a:rPr lang="en-US" sz="1100" dirty="0" smtClean="0"/>
              <a:t>1 1 0 1 0 1 0 0 1 0 0 1 1 1 0 1 x</a:t>
            </a:r>
          </a:p>
          <a:p>
            <a:r>
              <a:rPr lang="en-US" sz="1100" dirty="0" smtClean="0"/>
              <a:t># NOT A </a:t>
            </a:r>
          </a:p>
          <a:p>
            <a:r>
              <a:rPr lang="en-US" sz="1100" dirty="0" smtClean="0"/>
              <a:t>1 1 1 1 1 1 0 0 0 0 0 1 0 0 1 1 x</a:t>
            </a:r>
          </a:p>
          <a:p>
            <a:r>
              <a:rPr lang="en-US" sz="1100" dirty="0" smtClean="0"/>
              <a:t>1 1 1 1 1 0 0 1 1 0 1 1 0 1 1 0 x</a:t>
            </a:r>
          </a:p>
          <a:p>
            <a:r>
              <a:rPr lang="en-US" sz="1100" dirty="0" smtClean="0"/>
              <a:t>1 1 1 1 1 0 1 0 1 1 0 1 0 1 0 1 x</a:t>
            </a:r>
          </a:p>
          <a:p>
            <a:r>
              <a:rPr lang="en-US" sz="1100" dirty="0" smtClean="0"/>
              <a:t>1 1 1 1 0 1 1 0 0 0 1 0 1 0 0 1 x</a:t>
            </a:r>
          </a:p>
          <a:p>
            <a:r>
              <a:rPr lang="en-US" sz="1100" dirty="0" smtClean="0"/>
              <a:t>1 1 1 1 0 1 1 1 1 0 0 1 1 0 0 0 x</a:t>
            </a:r>
            <a:endParaRPr lang="de-DE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2</a:t>
            </a:r>
            <a:br>
              <a:rPr lang="de-DE" dirty="0" smtClean="0"/>
            </a:br>
            <a:r>
              <a:rPr lang="de-DE" dirty="0" err="1" smtClean="0"/>
              <a:t>Adders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2.1: Half </a:t>
            </a:r>
            <a:r>
              <a:rPr lang="de-DE" dirty="0" err="1" smtClean="0"/>
              <a:t>Adder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5" name="Content Placeholder 4" descr="A piece of paper with writing on it&#10;&#10;Description automatically generated">
            <a:extLst>
              <a:ext uri="{FF2B5EF4-FFF2-40B4-BE49-F238E27FC236}">
                <a16:creationId xmlns="" xmlns:a16="http://schemas.microsoft.com/office/drawing/2014/main" id="{AA8424CA-F217-6983-FCC4-E322FAC0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7161"/>
          <a:stretch>
            <a:fillRect/>
          </a:stretch>
        </p:blipFill>
        <p:spPr>
          <a:xfrm>
            <a:off x="0" y="1727383"/>
            <a:ext cx="9144000" cy="5130617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1" y="1714488"/>
            <a:ext cx="457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2.1: Half </a:t>
            </a:r>
            <a:r>
              <a:rPr lang="de-DE" dirty="0" err="1" smtClean="0"/>
              <a:t>Adder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1026" name="Picture 2" descr="C:\Privat\_Studium\BSC_6\DDC\project1\DDC-Assignment\Adders\logism_half_ad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1490"/>
            <a:ext cx="9144000" cy="35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2.2: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Adder</a:t>
            </a:r>
            <a:endParaRPr lang="de-DE" dirty="0"/>
          </a:p>
        </p:txBody>
      </p:sp>
      <p:pic>
        <p:nvPicPr>
          <p:cNvPr id="5" name="Content Placeholder 4" descr="A piece of paper with writing on it&#10;&#10;Description automatically generated">
            <a:extLst>
              <a:ext uri="{FF2B5EF4-FFF2-40B4-BE49-F238E27FC236}">
                <a16:creationId xmlns="" xmlns:a16="http://schemas.microsoft.com/office/drawing/2014/main" id="{AA8424CA-F217-6983-FCC4-E322FAC0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3014" b="25447"/>
          <a:stretch>
            <a:fillRect/>
          </a:stretch>
        </p:blipFill>
        <p:spPr>
          <a:xfrm>
            <a:off x="0" y="1889201"/>
            <a:ext cx="7000892" cy="4968800"/>
          </a:xfrm>
          <a:prstGeom prst="rect">
            <a:avLst/>
          </a:prstGeom>
        </p:spPr>
      </p:pic>
      <p:pic>
        <p:nvPicPr>
          <p:cNvPr id="6" name="Content Placeholder 4" descr="A piece of paper with writing on it&#10;&#10;Description automatically generated">
            <a:extLst>
              <a:ext uri="{FF2B5EF4-FFF2-40B4-BE49-F238E27FC236}">
                <a16:creationId xmlns="" xmlns:a16="http://schemas.microsoft.com/office/drawing/2014/main" id="{AA8424CA-F217-6983-FCC4-E322FAC0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594" t="78818" r="43478"/>
          <a:stretch>
            <a:fillRect/>
          </a:stretch>
        </p:blipFill>
        <p:spPr>
          <a:xfrm>
            <a:off x="5929322" y="1285859"/>
            <a:ext cx="3214678" cy="2589537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3714752"/>
            <a:ext cx="3143240" cy="46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2.2: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Adder</a:t>
            </a:r>
            <a:endParaRPr lang="de-DE" dirty="0"/>
          </a:p>
        </p:txBody>
      </p:sp>
      <p:pic>
        <p:nvPicPr>
          <p:cNvPr id="15362" name="Picture 2" descr="C:\Privat\_Studium\BSC_6\DDC\project1\DDC-Assignment\Adders\logism_full_ad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50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2.3: </a:t>
            </a:r>
            <a:r>
              <a:rPr lang="de-DE" dirty="0" err="1" smtClean="0"/>
              <a:t>Carry</a:t>
            </a:r>
            <a:r>
              <a:rPr lang="de-DE" dirty="0" smtClean="0"/>
              <a:t>-Ripple </a:t>
            </a:r>
            <a:r>
              <a:rPr lang="de-DE" dirty="0" err="1" smtClean="0"/>
              <a:t>Adder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16387" name="Picture 3" descr="C:\Privat\_Studium\BSC_6\DDC\project1\DDC-Assignment\Adders\logism_CarryLookAhead_ad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36446"/>
            <a:ext cx="9144000" cy="5035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5315</Words>
  <Application>Microsoft Office PowerPoint</Application>
  <PresentationFormat>Bildschirmpräsentation (4:3)</PresentationFormat>
  <Paragraphs>594</Paragraphs>
  <Slides>39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Larissa-Design</vt:lpstr>
      <vt:lpstr>Project 1: ALU  Arithmetic Logic Unit</vt:lpstr>
      <vt:lpstr>Exercise 1 Introduction to logisim</vt:lpstr>
      <vt:lpstr>1: Exercise 1.5.a</vt:lpstr>
      <vt:lpstr>Exercise 2 Adders</vt:lpstr>
      <vt:lpstr>2.1: Half Adder</vt:lpstr>
      <vt:lpstr>2.1: Half Adder</vt:lpstr>
      <vt:lpstr>2.2: Full Adder</vt:lpstr>
      <vt:lpstr>2.2: Full Adder</vt:lpstr>
      <vt:lpstr>2.3: Carry-Ripple Adder</vt:lpstr>
      <vt:lpstr>Exercise 3 Arithmetic Unit</vt:lpstr>
      <vt:lpstr>3.1: B-input-logic 1 bit version</vt:lpstr>
      <vt:lpstr>3.1: B-input-logic 1 bit</vt:lpstr>
      <vt:lpstr>3.2: B-input-logic n bit</vt:lpstr>
      <vt:lpstr>3.3: arithmetic unit 1 bit</vt:lpstr>
      <vt:lpstr>3.4: arithmetic unit n bit</vt:lpstr>
      <vt:lpstr>Exercise 4 Logical unit</vt:lpstr>
      <vt:lpstr>4.1: Logical Unit 1 bit version</vt:lpstr>
      <vt:lpstr>4.2: Logical Unit n bit version</vt:lpstr>
      <vt:lpstr>Exercise 5 Multiplexer</vt:lpstr>
      <vt:lpstr>5: Multiplexer</vt:lpstr>
      <vt:lpstr>5: Multiplexer</vt:lpstr>
      <vt:lpstr>Exercise 6 ALU</vt:lpstr>
      <vt:lpstr>6.1: ALU 1 bit version</vt:lpstr>
      <vt:lpstr>6.2: ALU n bit version</vt:lpstr>
      <vt:lpstr>Thank you for your attention</vt:lpstr>
      <vt:lpstr>Other Data</vt:lpstr>
      <vt:lpstr>1: Exercise 1.5.a</vt:lpstr>
      <vt:lpstr>2.1: half adder</vt:lpstr>
      <vt:lpstr>2.2: full adder</vt:lpstr>
      <vt:lpstr>2.3: Carry-Ripple-Adder</vt:lpstr>
      <vt:lpstr>3.1: B-input-logic 1bit</vt:lpstr>
      <vt:lpstr>3.2: B-input-logic nbit</vt:lpstr>
      <vt:lpstr>3.3: arithmetic unit 1bit</vt:lpstr>
      <vt:lpstr>3.4: arithmetic unit nbit</vt:lpstr>
      <vt:lpstr>4.1: Logical Unit 1bit</vt:lpstr>
      <vt:lpstr>4.2: Logical Unit nbit</vt:lpstr>
      <vt:lpstr>5: Multiplexer 2:1</vt:lpstr>
      <vt:lpstr>6.1: ALU 1bit</vt:lpstr>
      <vt:lpstr>6.2: ALU nbit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daniel.dworski@aon.at</dc:creator>
  <cp:lastModifiedBy>daniel.dworski@aon.at</cp:lastModifiedBy>
  <cp:revision>31</cp:revision>
  <dcterms:created xsi:type="dcterms:W3CDTF">2025-05-27T19:18:58Z</dcterms:created>
  <dcterms:modified xsi:type="dcterms:W3CDTF">2025-05-28T09:36:27Z</dcterms:modified>
</cp:coreProperties>
</file>