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1"/>
  </p:notesMasterIdLst>
  <p:sldIdLst>
    <p:sldId id="256" r:id="rId2"/>
    <p:sldId id="282" r:id="rId3"/>
    <p:sldId id="283" r:id="rId4"/>
    <p:sldId id="276" r:id="rId5"/>
    <p:sldId id="277" r:id="rId6"/>
    <p:sldId id="280" r:id="rId7"/>
    <p:sldId id="278" r:id="rId8"/>
    <p:sldId id="281" r:id="rId9"/>
    <p:sldId id="279" r:id="rId10"/>
    <p:sldId id="261" r:id="rId11"/>
    <p:sldId id="259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2" r:id="rId22"/>
    <p:sldId id="273" r:id="rId23"/>
    <p:sldId id="274" r:id="rId24"/>
    <p:sldId id="275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88" y="-13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125" d="100"/>
          <a:sy n="125" d="100"/>
        </p:scale>
        <p:origin x="-4980" y="-108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E7A1F5-5AB7-41A7-8530-9A81FE7C962B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B0356E-C971-404A-83C3-0063D53B503A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72" name="Picture 8" descr="I:\Privat\Daniel\_Studium\BSC_6\DDC\project1\presentation\title_background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929058" y="642918"/>
            <a:ext cx="4914880" cy="2357454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3929058" y="3357562"/>
            <a:ext cx="4829164" cy="268129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 smtClean="0"/>
              <a:t>Formatvorlage des Untertitelmasters durch Klicken bearbeiten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  <p:sp>
        <p:nvSpPr>
          <p:cNvPr id="11266" name="AutoShape 2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68" name="AutoShape 4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11270" name="AutoShape 6" descr="White circuit wallpaper - Stock Image - Everypixel"/>
          <p:cNvSpPr>
            <a:spLocks noChangeAspect="1" noChangeArrowheads="1"/>
          </p:cNvSpPr>
          <p:nvPr userDrawn="1"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1" name="Picture 1" descr="I:\Privat\Daniel\_Studium\BSC_6\DDC\project1\presentation\background.jpg"/>
          <p:cNvPicPr>
            <a:picLocks noChangeAspect="1" noChangeArrowheads="1"/>
          </p:cNvPicPr>
          <p:nvPr userDrawn="1"/>
        </p:nvPicPr>
        <p:blipFill>
          <a:blip r:embed="rId2"/>
          <a:srcRect l="38249" t="29840" r="37038" b="29905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500166" y="428604"/>
            <a:ext cx="6215106" cy="1143000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1600200"/>
            <a:ext cx="7358114" cy="4525963"/>
          </a:xfrm>
        </p:spPr>
        <p:txBody>
          <a:bodyPr/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Privat\_Studium\BSC_6\DDC\project1\presentation\background_2.jpg"/>
          <p:cNvPicPr>
            <a:picLocks noChangeAspect="1" noChangeArrowheads="1"/>
          </p:cNvPicPr>
          <p:nvPr userDrawn="1"/>
        </p:nvPicPr>
        <p:blipFill>
          <a:blip r:embed="rId2"/>
          <a:srcRect l="2188" t="8750" r="2187" b="8750"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2709867"/>
            <a:ext cx="9144000" cy="1362075"/>
          </a:xfrm>
        </p:spPr>
        <p:txBody>
          <a:bodyPr anchor="t">
            <a:normAutofit/>
          </a:bodyPr>
          <a:lstStyle>
            <a:lvl1pPr algn="ctr">
              <a:defRPr sz="3600" b="1" cap="all"/>
            </a:lvl1pPr>
          </a:lstStyle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14442" y="535783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75B46C-1E65-4676-9833-45B8FEC312A7}" type="datetimeFigureOut">
              <a:rPr lang="de-DE" smtClean="0"/>
              <a:pPr/>
              <a:t>27.05.2025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D60DDC-4CB7-4B23-B738-0A5D76628CB0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smtClean="0"/>
              <a:t>Project 1: ALU </a:t>
            </a:r>
            <a:br>
              <a:rPr lang="de-DE" sz="4800" dirty="0" smtClean="0"/>
            </a:br>
            <a:r>
              <a:rPr lang="de-DE" sz="4800" dirty="0" err="1" smtClean="0"/>
              <a:t>Arithmetic</a:t>
            </a:r>
            <a:r>
              <a:rPr lang="de-DE" sz="4800" dirty="0" smtClean="0"/>
              <a:t> </a:t>
            </a:r>
            <a:r>
              <a:rPr lang="de-DE" sz="4800" dirty="0" err="1" smtClean="0"/>
              <a:t>Logic</a:t>
            </a:r>
            <a:r>
              <a:rPr lang="de-DE" sz="4800" dirty="0" smtClean="0"/>
              <a:t> Unit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3</a:t>
            </a:r>
            <a:br>
              <a:rPr lang="de-DE" dirty="0" smtClean="0"/>
            </a:br>
            <a:r>
              <a:rPr lang="de-DE" dirty="0" err="1" smtClean="0"/>
              <a:t>Arithmetic</a:t>
            </a:r>
            <a:r>
              <a:rPr lang="de-DE" dirty="0" smtClean="0"/>
              <a:t> Unit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3.1: </a:t>
            </a:r>
            <a:r>
              <a:rPr lang="de-DE" dirty="0" smtClean="0"/>
              <a:t>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smtClean="0"/>
              <a:t>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2051" name="Picture 3" descr="C:\Privat\_Studium\BSC_6\DDC\project1\DDC-Assignment\B_input_logic\tt_k-map_boolean-expression_1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49"/>
            <a:ext cx="9144000" cy="329584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3.1: </a:t>
            </a:r>
            <a:r>
              <a:rPr lang="de-DE" dirty="0" smtClean="0"/>
              <a:t>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smtClean="0"/>
              <a:t>1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3074" name="Picture 2" descr="C:\Privat\_Studium\BSC_6\DDC\project1\DDC-Assignment\B_input_logic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643050"/>
            <a:ext cx="9144000" cy="3951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3.2: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n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4098" name="Picture 2" descr="C:\Privat\_Studium\BSC_6\DDC\project1\DDC-Assignment\B_input_logic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1472" y="1315985"/>
            <a:ext cx="8143900" cy="554201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8661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3.3: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1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5122" name="Picture 2" descr="C:\Privat\_Studium\BSC_6\DDC\project1\DDC-Assignment\arithmetic_uni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488"/>
            <a:ext cx="9144000" cy="37414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8661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3.4: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n </a:t>
            </a:r>
            <a:r>
              <a:rPr lang="de-DE" dirty="0" err="1" smtClean="0"/>
              <a:t>bit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6146" name="Picture 2" descr="C:\Privat\_Studium\BSC_6\DDC\project1\DDC-Assignment\arithmetic_uni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728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smtClean="0"/>
              <a:t>4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Logical </a:t>
            </a:r>
            <a:r>
              <a:rPr lang="de-DE" dirty="0" err="1" smtClean="0"/>
              <a:t>unit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4.1</a:t>
            </a:r>
            <a:r>
              <a:rPr lang="de-DE" dirty="0" smtClean="0"/>
              <a:t>: </a:t>
            </a:r>
            <a:r>
              <a:rPr lang="de-DE" dirty="0" smtClean="0"/>
              <a:t>Logical Unit </a:t>
            </a:r>
            <a:r>
              <a:rPr lang="de-DE" dirty="0" smtClean="0"/>
              <a:t>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7170" name="Picture 2" descr="C:\Privat\_Studium\BSC_6\DDC\project1\DDC-Assignment\Logical_Uni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357298"/>
            <a:ext cx="9144000" cy="534488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4.2: Logical Unit 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8194" name="Picture 2" descr="C:\Privat\_Studium\BSC_6\DDC\project1\DDC-Assignment\Logical_Uni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57224" y="1357298"/>
            <a:ext cx="7543820" cy="550070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smtClean="0"/>
              <a:t>5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Multiplexer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smtClean="0"/>
              <a:t>1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err="1" smtClean="0"/>
              <a:t>Introduction</a:t>
            </a:r>
            <a:r>
              <a:rPr lang="de-DE" dirty="0" smtClean="0"/>
              <a:t>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logisim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5: Multiplexer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9218" name="Picture 2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28926" y="1364041"/>
            <a:ext cx="3357586" cy="549395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5: Multiplexer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0242" name="Picture 2" descr="C:\Privat\_Studium\BSC_6\DDC\project1\DDC-Assignment\Multiplexer\logism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14517"/>
            <a:ext cx="9144000" cy="414337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</a:t>
            </a:r>
            <a:r>
              <a:rPr lang="de-DE" dirty="0" smtClean="0"/>
              <a:t>6</a:t>
            </a:r>
            <a:r>
              <a:rPr lang="de-DE" dirty="0" smtClean="0"/>
              <a:t/>
            </a:r>
            <a:br>
              <a:rPr lang="de-DE" dirty="0" smtClean="0"/>
            </a:br>
            <a:r>
              <a:rPr lang="de-DE" dirty="0" smtClean="0"/>
              <a:t>ALU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6.1</a:t>
            </a:r>
            <a:r>
              <a:rPr lang="de-DE" dirty="0" smtClean="0"/>
              <a:t>: </a:t>
            </a:r>
            <a:r>
              <a:rPr lang="de-DE" dirty="0" smtClean="0"/>
              <a:t>ALU </a:t>
            </a:r>
            <a:r>
              <a:rPr lang="de-DE" dirty="0" smtClean="0"/>
              <a:t>1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1266" name="Picture 2" descr="C:\Privat\_Studium\BSC_6\DDC\project1\DDC-Assignment\logis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769941"/>
            <a:ext cx="9144000" cy="430226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285852" y="428604"/>
            <a:ext cx="6715172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6.2: </a:t>
            </a:r>
            <a:r>
              <a:rPr lang="de-DE" dirty="0" smtClean="0"/>
              <a:t>ALU </a:t>
            </a:r>
            <a:r>
              <a:rPr lang="de-DE" dirty="0" smtClean="0"/>
              <a:t>n </a:t>
            </a:r>
            <a:r>
              <a:rPr lang="de-DE" dirty="0" err="1" smtClean="0"/>
              <a:t>bit</a:t>
            </a:r>
            <a:r>
              <a:rPr lang="de-DE" dirty="0" smtClean="0"/>
              <a:t> </a:t>
            </a:r>
            <a:r>
              <a:rPr lang="de-DE" dirty="0" err="1" smtClean="0"/>
              <a:t>version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2290" name="Picture 2" descr="C:\Privat\_Studium\BSC_6\DDC\project1\DDC-Assignment\logis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9144000" cy="480380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err="1" smtClean="0"/>
              <a:t>Thank</a:t>
            </a:r>
            <a:r>
              <a:rPr lang="de-DE" sz="4800" dirty="0" smtClean="0"/>
              <a:t> </a:t>
            </a:r>
            <a:r>
              <a:rPr lang="de-DE" sz="4800" dirty="0" err="1" smtClean="0"/>
              <a:t>you</a:t>
            </a:r>
            <a:r>
              <a:rPr lang="de-DE" sz="4800" dirty="0" smtClean="0"/>
              <a:t> </a:t>
            </a:r>
            <a:r>
              <a:rPr lang="de-DE" sz="4800" dirty="0" err="1" smtClean="0"/>
              <a:t>for</a:t>
            </a:r>
            <a:r>
              <a:rPr lang="de-DE" sz="4800" dirty="0" smtClean="0"/>
              <a:t> </a:t>
            </a:r>
            <a:r>
              <a:rPr lang="de-DE" sz="4800" dirty="0" err="1" smtClean="0"/>
              <a:t>your</a:t>
            </a:r>
            <a:r>
              <a:rPr lang="de-DE" sz="4800" dirty="0" smtClean="0"/>
              <a:t> </a:t>
            </a:r>
            <a:r>
              <a:rPr lang="de-DE" sz="4800" dirty="0" err="1" smtClean="0"/>
              <a:t>attention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3500430" y="642918"/>
            <a:ext cx="5500726" cy="2357454"/>
          </a:xfrm>
        </p:spPr>
        <p:txBody>
          <a:bodyPr>
            <a:normAutofit/>
          </a:bodyPr>
          <a:lstStyle/>
          <a:p>
            <a:r>
              <a:rPr lang="de-DE" sz="4800" dirty="0" smtClean="0"/>
              <a:t>Other Data</a:t>
            </a:r>
            <a:endParaRPr lang="de-DE" sz="48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de-DE" dirty="0" err="1" smtClean="0"/>
              <a:t>by</a:t>
            </a:r>
            <a:endParaRPr lang="de-DE" dirty="0" smtClean="0"/>
          </a:p>
          <a:p>
            <a:r>
              <a:rPr lang="de-DE" dirty="0" err="1" smtClean="0"/>
              <a:t>Nnamani</a:t>
            </a:r>
            <a:r>
              <a:rPr lang="de-DE" dirty="0" smtClean="0"/>
              <a:t> Stephen </a:t>
            </a:r>
            <a:r>
              <a:rPr lang="de-DE" dirty="0" err="1" smtClean="0"/>
              <a:t>Obumnaeme</a:t>
            </a:r>
            <a:endParaRPr lang="de-DE" dirty="0" smtClean="0"/>
          </a:p>
          <a:p>
            <a:r>
              <a:rPr lang="de-DE" dirty="0" smtClean="0"/>
              <a:t>Daniel Maria Emanuel Dworski</a:t>
            </a:r>
          </a:p>
          <a:p>
            <a:r>
              <a:rPr lang="de-DE" dirty="0" err="1" smtClean="0"/>
              <a:t>Shanmugapriya</a:t>
            </a:r>
            <a:r>
              <a:rPr lang="de-DE" dirty="0" smtClean="0"/>
              <a:t> </a:t>
            </a:r>
            <a:r>
              <a:rPr lang="de-DE" dirty="0" err="1" smtClean="0"/>
              <a:t>Sathiyamoorthi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1: </a:t>
            </a:r>
            <a:r>
              <a:rPr lang="de-DE" dirty="0" err="1" smtClean="0"/>
              <a:t>Exercise</a:t>
            </a:r>
            <a:r>
              <a:rPr lang="de-DE" dirty="0" smtClean="0"/>
              <a:t> 1.5.a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57224" y="1600200"/>
            <a:ext cx="2286016" cy="4525963"/>
          </a:xfrm>
        </p:spPr>
        <p:txBody>
          <a:bodyPr>
            <a:normAutofit fontScale="92500" lnSpcReduction="10000"/>
          </a:bodyPr>
          <a:lstStyle/>
          <a:p>
            <a:r>
              <a:rPr lang="de-DE" sz="2800" dirty="0" err="1" smtClean="0"/>
              <a:t>Truth</a:t>
            </a:r>
            <a:r>
              <a:rPr lang="de-DE" sz="2800" dirty="0" smtClean="0"/>
              <a:t> </a:t>
            </a:r>
            <a:r>
              <a:rPr lang="de-DE" sz="2800" dirty="0" err="1" smtClean="0"/>
              <a:t>table</a:t>
            </a:r>
            <a:r>
              <a:rPr lang="de-DE" sz="2800" dirty="0" smtClean="0"/>
              <a:t>:</a:t>
            </a:r>
          </a:p>
          <a:p>
            <a:pPr>
              <a:buNone/>
            </a:pPr>
            <a:r>
              <a:rPr lang="pl-PL" sz="2800" dirty="0" smtClean="0"/>
              <a:t>X Y Z F</a:t>
            </a:r>
          </a:p>
          <a:p>
            <a:pPr>
              <a:buNone/>
            </a:pPr>
            <a:r>
              <a:rPr lang="pl-PL" sz="2800" dirty="0" smtClean="0"/>
              <a:t>0 0 0 0</a:t>
            </a:r>
          </a:p>
          <a:p>
            <a:pPr>
              <a:buNone/>
            </a:pPr>
            <a:r>
              <a:rPr lang="pl-PL" sz="2800" dirty="0" smtClean="0"/>
              <a:t>0 0 1 1</a:t>
            </a:r>
          </a:p>
          <a:p>
            <a:pPr>
              <a:buNone/>
            </a:pPr>
            <a:r>
              <a:rPr lang="pl-PL" sz="2800" dirty="0" smtClean="0"/>
              <a:t>0 1 0 0 </a:t>
            </a:r>
          </a:p>
          <a:p>
            <a:pPr>
              <a:buNone/>
            </a:pPr>
            <a:r>
              <a:rPr lang="pl-PL" sz="2800" dirty="0" smtClean="0"/>
              <a:t>0 1 1 1</a:t>
            </a:r>
          </a:p>
          <a:p>
            <a:pPr>
              <a:buNone/>
            </a:pPr>
            <a:r>
              <a:rPr lang="pl-PL" sz="2800" dirty="0" smtClean="0"/>
              <a:t>1 0 0 0</a:t>
            </a:r>
          </a:p>
          <a:p>
            <a:pPr>
              <a:buNone/>
            </a:pPr>
            <a:r>
              <a:rPr lang="pl-PL" sz="2800" dirty="0" smtClean="0"/>
              <a:t>1 0 1 1</a:t>
            </a:r>
          </a:p>
          <a:p>
            <a:pPr>
              <a:buNone/>
            </a:pPr>
            <a:r>
              <a:rPr lang="pl-PL" sz="2800" dirty="0" smtClean="0"/>
              <a:t>1 1 0 1</a:t>
            </a:r>
          </a:p>
          <a:p>
            <a:pPr>
              <a:buNone/>
            </a:pPr>
            <a:r>
              <a:rPr lang="pl-PL" sz="2800" dirty="0" smtClean="0"/>
              <a:t>1 1 1 1</a:t>
            </a:r>
            <a:endParaRPr lang="de-DE" sz="28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3428992" y="1785926"/>
            <a:ext cx="4929222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- </a:t>
            </a:r>
            <a:r>
              <a:rPr lang="de-DE" sz="2800" dirty="0" err="1" smtClean="0"/>
              <a:t>Getting</a:t>
            </a:r>
            <a:r>
              <a:rPr lang="de-DE" sz="2800" dirty="0" smtClean="0"/>
              <a:t> </a:t>
            </a:r>
            <a:r>
              <a:rPr lang="de-DE" sz="2800" dirty="0" err="1" smtClean="0"/>
              <a:t>truth</a:t>
            </a:r>
            <a:r>
              <a:rPr lang="de-DE" sz="2800" dirty="0" smtClean="0"/>
              <a:t> </a:t>
            </a:r>
            <a:r>
              <a:rPr lang="de-DE" sz="2800" dirty="0" err="1" smtClean="0"/>
              <a:t>table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Automatic</a:t>
            </a:r>
            <a:r>
              <a:rPr lang="de-DE" sz="2800" dirty="0" smtClean="0"/>
              <a:t> Circuit </a:t>
            </a:r>
            <a:r>
              <a:rPr lang="de-DE" sz="2800" dirty="0" smtClean="0"/>
              <a:t>Generation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smtClean="0"/>
              <a:t>Not </a:t>
            </a:r>
            <a:r>
              <a:rPr lang="de-DE" sz="2800" dirty="0" err="1" smtClean="0"/>
              <a:t>having</a:t>
            </a:r>
            <a:r>
              <a:rPr lang="de-DE" sz="2800" dirty="0" smtClean="0"/>
              <a:t> </a:t>
            </a:r>
            <a:r>
              <a:rPr lang="de-DE" sz="2800" dirty="0" err="1" smtClean="0"/>
              <a:t>immediate</a:t>
            </a:r>
            <a:r>
              <a:rPr lang="de-DE" sz="2800" dirty="0" smtClean="0"/>
              <a:t> </a:t>
            </a:r>
            <a:r>
              <a:rPr lang="de-DE" sz="2800" dirty="0" err="1" smtClean="0"/>
              <a:t>Minimization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dirty="0" smtClean="0"/>
              <a:t>K-</a:t>
            </a:r>
            <a:r>
              <a:rPr lang="de-DE" sz="2800" dirty="0" err="1" smtClean="0"/>
              <a:t>Maps</a:t>
            </a:r>
            <a:endParaRPr lang="de-DE" sz="28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useful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4298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  <a:endParaRPr lang="de-DE" sz="2800" dirty="0" smtClean="0"/>
          </a:p>
        </p:txBody>
      </p:sp>
      <p:pic>
        <p:nvPicPr>
          <p:cNvPr id="19458" name="Picture 2" descr="C:\Privat\_Studium\BSC_6\DDC\project1\DDC-Assignment\Adders\sketch_half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2"/>
            <a:ext cx="5067300" cy="3400425"/>
          </a:xfrm>
          <a:prstGeom prst="rect">
            <a:avLst/>
          </a:prstGeom>
          <a:noFill/>
        </p:spPr>
      </p:pic>
      <p:sp>
        <p:nvSpPr>
          <p:cNvPr id="5" name="Inhaltsplatzhalter 2"/>
          <p:cNvSpPr txBox="1">
            <a:spLocks/>
          </p:cNvSpPr>
          <p:nvPr/>
        </p:nvSpPr>
        <p:spPr>
          <a:xfrm>
            <a:off x="5143504" y="1285860"/>
            <a:ext cx="257173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800" dirty="0" smtClean="0"/>
              <a:t>Test-</a:t>
            </a:r>
            <a:r>
              <a:rPr lang="de-DE" sz="2800" dirty="0" err="1" smtClean="0"/>
              <a:t>Vectors</a:t>
            </a:r>
            <a:r>
              <a:rPr lang="de-DE" sz="28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A B </a:t>
            </a:r>
            <a:r>
              <a:rPr lang="de-DE" sz="2800" dirty="0" err="1" smtClean="0"/>
              <a:t>Sum</a:t>
            </a:r>
            <a:r>
              <a:rPr lang="de-DE" sz="2800" dirty="0" smtClean="0"/>
              <a:t> </a:t>
            </a:r>
            <a:r>
              <a:rPr lang="de-DE" sz="2800" dirty="0" err="1" smtClean="0"/>
              <a:t>Cout</a:t>
            </a:r>
            <a:endParaRPr lang="de-DE" sz="2800" dirty="0" smtClean="0"/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1 1 0 1</a:t>
            </a:r>
          </a:p>
        </p:txBody>
      </p:sp>
      <p:pic>
        <p:nvPicPr>
          <p:cNvPr id="19459" name="Picture 3" descr="C:\Privat\_Studium\BSC_6\DDC\project1\DDC-Assignment\Adders\chronogram_half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57826"/>
            <a:ext cx="3278952" cy="1500174"/>
          </a:xfrm>
          <a:prstGeom prst="rect">
            <a:avLst/>
          </a:prstGeom>
          <a:noFill/>
        </p:spPr>
      </p:pic>
      <p:sp>
        <p:nvSpPr>
          <p:cNvPr id="7" name="Inhaltsplatzhalter 2"/>
          <p:cNvSpPr txBox="1">
            <a:spLocks/>
          </p:cNvSpPr>
          <p:nvPr/>
        </p:nvSpPr>
        <p:spPr>
          <a:xfrm>
            <a:off x="0" y="4929198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8" name="Inhaltsplatzhalter 2"/>
          <p:cNvSpPr txBox="1">
            <a:spLocks/>
          </p:cNvSpPr>
          <p:nvPr/>
        </p:nvSpPr>
        <p:spPr>
          <a:xfrm>
            <a:off x="4000496" y="4643446"/>
            <a:ext cx="5143504" cy="22145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800" dirty="0" smtClean="0"/>
              <a:t>- 2 K-</a:t>
            </a:r>
            <a:r>
              <a:rPr lang="de-DE" sz="2800" dirty="0" err="1" smtClean="0"/>
              <a:t>maps</a:t>
            </a:r>
            <a:r>
              <a:rPr lang="de-DE" sz="2800" dirty="0" smtClean="0"/>
              <a:t> </a:t>
            </a:r>
            <a:r>
              <a:rPr lang="de-DE" sz="2800" dirty="0" err="1" smtClean="0"/>
              <a:t>instead</a:t>
            </a:r>
            <a:r>
              <a:rPr lang="de-DE" sz="2800" dirty="0" smtClean="0"/>
              <a:t> </a:t>
            </a:r>
            <a:r>
              <a:rPr lang="de-DE" sz="2800" dirty="0" err="1" smtClean="0"/>
              <a:t>of</a:t>
            </a:r>
            <a:r>
              <a:rPr lang="de-DE" sz="2800" dirty="0" smtClean="0"/>
              <a:t> 1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0" y="114298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  <a:endParaRPr lang="de-DE" sz="28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572264" y="785794"/>
            <a:ext cx="257173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2400" dirty="0" smtClean="0"/>
              <a:t>Test-</a:t>
            </a:r>
            <a:r>
              <a:rPr lang="de-DE" sz="2400" dirty="0" err="1" smtClean="0"/>
              <a:t>Vectors</a:t>
            </a:r>
            <a:r>
              <a:rPr lang="de-DE" sz="24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A B </a:t>
            </a:r>
            <a:r>
              <a:rPr lang="fr-FR" sz="2400" dirty="0" err="1" smtClean="0"/>
              <a:t>Cin</a:t>
            </a:r>
            <a:r>
              <a:rPr lang="fr-FR" sz="2400" dirty="0" smtClean="0"/>
              <a:t> </a:t>
            </a:r>
            <a:r>
              <a:rPr lang="fr-FR" sz="2400" dirty="0" err="1" smtClean="0"/>
              <a:t>Res</a:t>
            </a:r>
            <a:r>
              <a:rPr lang="fr-FR" sz="2400" dirty="0" smtClean="0"/>
              <a:t> Cout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fr-FR" sz="2400" dirty="0" smtClean="0"/>
              <a:t>1 1 1 1 1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57760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0482" name="Picture 2" descr="C:\Privat\_Studium\BSC_6\DDC\project1\DDC-Assignment\Adders\sketch_full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71613"/>
            <a:ext cx="5812195" cy="3429024"/>
          </a:xfrm>
          <a:prstGeom prst="rect">
            <a:avLst/>
          </a:prstGeom>
          <a:noFill/>
        </p:spPr>
      </p:pic>
      <p:pic>
        <p:nvPicPr>
          <p:cNvPr id="20483" name="Picture 3" descr="C:\Privat\_Studium\BSC_6\DDC\project1\DDC-Assignment\Adders\chronogram_full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305918"/>
            <a:ext cx="4071934" cy="1552082"/>
          </a:xfrm>
          <a:prstGeom prst="rect">
            <a:avLst/>
          </a:prstGeom>
          <a:noFill/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071934" y="5072074"/>
            <a:ext cx="5072066" cy="178592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err="1" smtClean="0"/>
              <a:t>Using</a:t>
            </a:r>
            <a:r>
              <a:rPr lang="de-DE" sz="2800" dirty="0" smtClean="0"/>
              <a:t> </a:t>
            </a:r>
            <a:r>
              <a:rPr lang="de-DE" sz="2800" dirty="0" err="1" smtClean="0"/>
              <a:t>Subcircuits</a:t>
            </a:r>
            <a:r>
              <a:rPr lang="de-DE" sz="2800" dirty="0" smtClean="0"/>
              <a:t> </a:t>
            </a:r>
            <a:r>
              <a:rPr lang="de-DE" sz="2800" dirty="0" err="1" smtClean="0"/>
              <a:t>for</a:t>
            </a:r>
            <a:r>
              <a:rPr lang="de-DE" sz="2800" dirty="0" smtClean="0"/>
              <a:t> </a:t>
            </a:r>
            <a:r>
              <a:rPr lang="de-DE" sz="2800" dirty="0" err="1" smtClean="0"/>
              <a:t>the</a:t>
            </a:r>
            <a:r>
              <a:rPr lang="de-DE" sz="2800" dirty="0" smtClean="0"/>
              <a:t> </a:t>
            </a:r>
            <a:r>
              <a:rPr lang="de-DE" sz="2800" dirty="0" err="1" smtClean="0"/>
              <a:t>first</a:t>
            </a:r>
            <a:r>
              <a:rPr lang="de-DE" sz="2800" dirty="0" smtClean="0"/>
              <a:t> time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800" dirty="0" err="1" smtClean="0"/>
              <a:t>Having</a:t>
            </a:r>
            <a:r>
              <a:rPr lang="de-DE" sz="2800" dirty="0" smtClean="0"/>
              <a:t> 2 </a:t>
            </a:r>
            <a:r>
              <a:rPr lang="de-DE" sz="2800" dirty="0" err="1" smtClean="0"/>
              <a:t>outputs</a:t>
            </a:r>
            <a:endParaRPr kumimoji="0" lang="de-DE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72684" y="4000505"/>
            <a:ext cx="6771316" cy="2857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1: </a:t>
            </a:r>
            <a:r>
              <a:rPr lang="de-DE" dirty="0" err="1" smtClean="0"/>
              <a:t>Exercise</a:t>
            </a:r>
            <a:r>
              <a:rPr lang="de-DE" dirty="0" smtClean="0"/>
              <a:t> 1.5.a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DE" sz="2800" dirty="0" smtClean="0"/>
              <a:t>Circuit </a:t>
            </a:r>
            <a:r>
              <a:rPr lang="de-DE" sz="2800" dirty="0" err="1" smtClean="0"/>
              <a:t>Implementation</a:t>
            </a:r>
            <a:r>
              <a:rPr lang="de-DE" sz="2800" dirty="0" smtClean="0"/>
              <a:t> </a:t>
            </a:r>
            <a:r>
              <a:rPr lang="de-DE" sz="2800" dirty="0" err="1" smtClean="0"/>
              <a:t>and</a:t>
            </a:r>
            <a:r>
              <a:rPr lang="de-DE" sz="2800" dirty="0" smtClean="0"/>
              <a:t> </a:t>
            </a:r>
            <a:r>
              <a:rPr lang="de-DE" sz="2800" dirty="0" smtClean="0"/>
              <a:t>Simulation</a:t>
            </a:r>
          </a:p>
          <a:p>
            <a:r>
              <a:rPr lang="de-DE" sz="2800" dirty="0" err="1" smtClean="0"/>
              <a:t>Automatic</a:t>
            </a:r>
            <a:r>
              <a:rPr lang="de-DE" sz="2800" dirty="0" smtClean="0"/>
              <a:t> Circuit </a:t>
            </a:r>
            <a:r>
              <a:rPr lang="de-DE" sz="2800" dirty="0" smtClean="0"/>
              <a:t>Generation</a:t>
            </a:r>
          </a:p>
          <a:p>
            <a:r>
              <a:rPr lang="de-DE" sz="2800" dirty="0" err="1" smtClean="0"/>
              <a:t>Verification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dirty="0" smtClean="0"/>
              <a:t>Test </a:t>
            </a:r>
            <a:r>
              <a:rPr lang="de-DE" sz="2800" dirty="0" err="1" smtClean="0"/>
              <a:t>Vectors</a:t>
            </a:r>
            <a:endParaRPr lang="de-DE" sz="2800" dirty="0" smtClean="0"/>
          </a:p>
          <a:p>
            <a:r>
              <a:rPr lang="de-DE" sz="2800" dirty="0" err="1" smtClean="0"/>
              <a:t>Minimization</a:t>
            </a:r>
            <a:r>
              <a:rPr lang="de-DE" sz="2800" dirty="0" smtClean="0"/>
              <a:t> </a:t>
            </a:r>
            <a:r>
              <a:rPr lang="de-DE" sz="2800" dirty="0" err="1" smtClean="0"/>
              <a:t>through</a:t>
            </a:r>
            <a:r>
              <a:rPr lang="de-DE" sz="2800" dirty="0" smtClean="0"/>
              <a:t> </a:t>
            </a:r>
            <a:r>
              <a:rPr lang="de-DE" sz="2800" dirty="0" smtClean="0"/>
              <a:t>K-</a:t>
            </a:r>
            <a:r>
              <a:rPr lang="de-DE" sz="2800" dirty="0" err="1" smtClean="0"/>
              <a:t>Maps</a:t>
            </a:r>
            <a:endParaRPr lang="de-DE" sz="2800" dirty="0" smtClean="0"/>
          </a:p>
          <a:p>
            <a:r>
              <a:rPr lang="de-DE" sz="2800" dirty="0" err="1" smtClean="0"/>
              <a:t>Chronograms</a:t>
            </a:r>
            <a:endParaRPr lang="de-DE" sz="28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7290" y="14285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2.3</a:t>
            </a:r>
            <a:r>
              <a:rPr lang="de-DE" dirty="0" smtClean="0"/>
              <a:t>: </a:t>
            </a:r>
            <a:r>
              <a:rPr lang="de-DE" dirty="0" err="1" smtClean="0"/>
              <a:t>Carry</a:t>
            </a:r>
            <a:r>
              <a:rPr lang="de-DE" dirty="0" smtClean="0"/>
              <a:t>-Ripple-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786446" y="2928934"/>
            <a:ext cx="2571736" cy="900106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de-DE" sz="2800" dirty="0" smtClean="0"/>
              <a:t>Block </a:t>
            </a:r>
            <a:r>
              <a:rPr lang="de-DE" sz="2800" dirty="0" err="1" smtClean="0"/>
              <a:t>Diagram</a:t>
            </a:r>
            <a:r>
              <a:rPr lang="de-DE" sz="2800" dirty="0" smtClean="0"/>
              <a:t>:</a:t>
            </a:r>
            <a:endParaRPr lang="de-DE" sz="2800" dirty="0" smtClean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714356"/>
            <a:ext cx="6929486" cy="278608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600" dirty="0" smtClean="0"/>
              <a:t>Test-</a:t>
            </a:r>
            <a:r>
              <a:rPr lang="de-DE" sz="1600" dirty="0" err="1" smtClean="0"/>
              <a:t>Vectors</a:t>
            </a:r>
            <a:r>
              <a:rPr lang="de-DE" sz="16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Cin A3 A2 A1 A0 B3 B2 B1 B0 Sum3 Sum2 Sum1 Sum0 Cout</a:t>
            </a:r>
          </a:p>
          <a:p>
            <a:pPr marL="342900" lvl="0" indent="-342900">
              <a:spcBef>
                <a:spcPct val="20000"/>
              </a:spcBef>
            </a:pPr>
            <a:endParaRPr lang="pt-BR" sz="1600" dirty="0" smtClean="0"/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0 0 0 0 1 0 0 0 1 0 0 1 0 0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1 0 0 0 1 0 0 0 1 0 0 1 1 0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0 0 0 0 1 0 0 1 0 0 0 1 1 0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1 0 0 0 1 0 0 1 0 0 1 0 0 0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0 1 1 1 1 0 0 0 1 0 0 0 0 1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0 1 1 1 1 1 1 1 1 1 1 1 0 1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1 1 1 1 1 1 1 1 1 1 1 1 1 1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0 1 1 0 0 1 0 1 0 0 1 1 0 1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600" dirty="0" smtClean="0"/>
              <a:t>1 1 0 0 0 0 1 1 1 0 0 0 0 1</a:t>
            </a:r>
            <a:endParaRPr lang="fr-FR" sz="16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2571736" y="3714752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1506" name="Picture 2" descr="C:\Privat\_Studium\BSC_6\DDC\project1\DDC-Assignment\Adders\sketch_CarryLookAhead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643570" y="3397766"/>
            <a:ext cx="3500430" cy="3460234"/>
          </a:xfrm>
          <a:prstGeom prst="rect">
            <a:avLst/>
          </a:prstGeom>
          <a:noFill/>
        </p:spPr>
      </p:pic>
      <p:pic>
        <p:nvPicPr>
          <p:cNvPr id="21507" name="Picture 3" descr="C:\Privat\_Studium\BSC_6\DDC\project1\DDC-Assignment\Adders\chronogram_CarryLookAhead_adder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210335"/>
            <a:ext cx="5572132" cy="2647665"/>
          </a:xfrm>
          <a:prstGeom prst="rect">
            <a:avLst/>
          </a:prstGeom>
          <a:noFill/>
        </p:spPr>
      </p:pic>
      <p:sp>
        <p:nvSpPr>
          <p:cNvPr id="10" name="Inhaltsplatzhalter 2"/>
          <p:cNvSpPr txBox="1">
            <a:spLocks/>
          </p:cNvSpPr>
          <p:nvPr/>
        </p:nvSpPr>
        <p:spPr>
          <a:xfrm>
            <a:off x="4929190" y="1000108"/>
            <a:ext cx="4071934" cy="19288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400" dirty="0" err="1" smtClean="0"/>
              <a:t>Creating</a:t>
            </a:r>
            <a:r>
              <a:rPr lang="de-DE" sz="2400" dirty="0" smtClean="0"/>
              <a:t> „N“ </a:t>
            </a:r>
            <a:r>
              <a:rPr lang="de-DE" sz="2400" dirty="0" err="1" smtClean="0"/>
              <a:t>bit</a:t>
            </a:r>
            <a:r>
              <a:rPr lang="de-DE" sz="2400" dirty="0" smtClean="0"/>
              <a:t> </a:t>
            </a:r>
            <a:r>
              <a:rPr lang="de-DE" sz="2400" dirty="0" err="1" smtClean="0"/>
              <a:t>circuit</a:t>
            </a:r>
            <a:endParaRPr lang="de-DE" sz="24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impossible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=&gt;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chose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4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bit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3.1</a:t>
            </a:r>
            <a:r>
              <a:rPr lang="de-DE" dirty="0" smtClean="0"/>
              <a:t>: </a:t>
            </a:r>
            <a:r>
              <a:rPr lang="de-DE" dirty="0" smtClean="0"/>
              <a:t>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7643802" y="1285860"/>
            <a:ext cx="1500198" cy="464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S0 S1 B </a:t>
            </a:r>
            <a:r>
              <a:rPr lang="en-US" dirty="0" smtClean="0"/>
              <a:t>Y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all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all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</a:t>
            </a:r>
            <a:endParaRPr lang="fr-FR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5429264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pic>
        <p:nvPicPr>
          <p:cNvPr id="22531" name="Picture 3" descr="C:\Privat\_Studium\BSC_6\DDC\project1\DDC-Assignment\B_input_logic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936007"/>
            <a:ext cx="9144000" cy="921993"/>
          </a:xfrm>
          <a:prstGeom prst="rect">
            <a:avLst/>
          </a:prstGeom>
          <a:noFill/>
        </p:spPr>
      </p:pic>
      <p:pic>
        <p:nvPicPr>
          <p:cNvPr id="22532" name="Picture 4" descr="C:\Privat\_Studium\BSC_6\DDC\project1\DDC-Assignment\B_input_logic\tt_k-map_boolean-expression_1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643050"/>
            <a:ext cx="5505450" cy="1984375"/>
          </a:xfrm>
          <a:prstGeom prst="rect">
            <a:avLst/>
          </a:prstGeom>
          <a:noFill/>
        </p:spPr>
      </p:pic>
      <p:sp>
        <p:nvSpPr>
          <p:cNvPr id="11" name="Inhaltsplatzhalter 2"/>
          <p:cNvSpPr txBox="1">
            <a:spLocks/>
          </p:cNvSpPr>
          <p:nvPr/>
        </p:nvSpPr>
        <p:spPr>
          <a:xfrm>
            <a:off x="0" y="1214422"/>
            <a:ext cx="550072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Truth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Table, K-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map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,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boolean</a:t>
            </a:r>
            <a:r>
              <a:rPr lang="de-DE" sz="2400" dirty="0" smtClean="0"/>
              <a:t> </a:t>
            </a:r>
            <a:r>
              <a:rPr lang="de-DE" sz="2400" dirty="0" err="1" smtClean="0"/>
              <a:t>expression</a:t>
            </a:r>
            <a:endParaRPr kumimoji="0" lang="de-DE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2530" name="Picture 2" descr="C:\Privat\_Studium\BSC_6\DDC\project1\DDC-Assignment\B_input_logic\block_diagram_design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571736" y="3000372"/>
            <a:ext cx="4752592" cy="2782800"/>
          </a:xfrm>
          <a:prstGeom prst="rect">
            <a:avLst/>
          </a:prstGeom>
          <a:noFill/>
        </p:spPr>
      </p:pic>
      <p:sp>
        <p:nvSpPr>
          <p:cNvPr id="14" name="Inhaltsplatzhalter 2"/>
          <p:cNvSpPr txBox="1">
            <a:spLocks/>
          </p:cNvSpPr>
          <p:nvPr/>
        </p:nvSpPr>
        <p:spPr>
          <a:xfrm>
            <a:off x="0" y="3571876"/>
            <a:ext cx="2571736" cy="2000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/>
              <a:t>- Understanding </a:t>
            </a:r>
            <a:r>
              <a:rPr lang="de-DE" sz="2000" dirty="0" smtClean="0"/>
              <a:t>b̄ </a:t>
            </a:r>
            <a:r>
              <a:rPr lang="de-DE" sz="2000" dirty="0" err="1" smtClean="0"/>
              <a:t>is</a:t>
            </a:r>
            <a:r>
              <a:rPr lang="de-DE" sz="2000" dirty="0" smtClean="0"/>
              <a:t> not negative </a:t>
            </a:r>
            <a:r>
              <a:rPr lang="de-DE" sz="2000" dirty="0" err="1" smtClean="0"/>
              <a:t>number</a:t>
            </a:r>
            <a:r>
              <a:rPr lang="de-DE" sz="2000" dirty="0" smtClean="0"/>
              <a:t> but </a:t>
            </a:r>
            <a:r>
              <a:rPr lang="de-DE" sz="2000" dirty="0" err="1" smtClean="0"/>
              <a:t>logic</a:t>
            </a:r>
            <a:r>
              <a:rPr lang="de-DE" sz="2000" dirty="0" smtClean="0"/>
              <a:t> „not“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C:\Privat\_Studium\BSC_6\DDC\project1\DDC-Assignment\B_input_logic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4172094"/>
            <a:ext cx="6429388" cy="268590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57290" y="0"/>
            <a:ext cx="6429420" cy="642918"/>
          </a:xfrm>
        </p:spPr>
        <p:txBody>
          <a:bodyPr>
            <a:normAutofit fontScale="90000"/>
          </a:bodyPr>
          <a:lstStyle/>
          <a:p>
            <a:r>
              <a:rPr lang="de-DE" dirty="0" smtClean="0"/>
              <a:t>3.2: B-</a:t>
            </a:r>
            <a:r>
              <a:rPr lang="de-DE" dirty="0" err="1" smtClean="0"/>
              <a:t>input</a:t>
            </a:r>
            <a:r>
              <a:rPr lang="de-DE" dirty="0" smtClean="0"/>
              <a:t>-</a:t>
            </a:r>
            <a:r>
              <a:rPr lang="de-DE" dirty="0" err="1" smtClean="0"/>
              <a:t>logic</a:t>
            </a:r>
            <a:r>
              <a:rPr lang="de-DE" dirty="0" smtClean="0"/>
              <a:t>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0"/>
            <a:ext cx="2714644" cy="250033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050" dirty="0" smtClean="0"/>
              <a:t>Test-</a:t>
            </a:r>
            <a:r>
              <a:rPr lang="de-DE" sz="1050" dirty="0" err="1" smtClean="0"/>
              <a:t>Vectors</a:t>
            </a:r>
            <a:r>
              <a:rPr lang="de-DE" sz="105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S0 S1 B0 B1 B2 B3 Y0 Y1 Y2 Y3</a:t>
            </a:r>
          </a:p>
          <a:p>
            <a:pPr marL="342900" lvl="0" indent="-342900">
              <a:spcBef>
                <a:spcPct val="20000"/>
              </a:spcBef>
            </a:pPr>
            <a:endParaRPr lang="en-US" sz="105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 all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0 0 0 0 1 1 0 0 0 0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0 0 0 1 1 1 0 0 0 0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0 0 1 0 1 1 0 0 0 0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0 0 1 1 0 1 0 0 0 0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0 0 1 1 1 1 0 0 0 0</a:t>
            </a:r>
          </a:p>
          <a:p>
            <a:pPr marL="342900" lvl="0" indent="-342900">
              <a:spcBef>
                <a:spcPct val="20000"/>
              </a:spcBef>
            </a:pPr>
            <a:endParaRPr lang="en-US" sz="105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3643314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0" name="Rechteck 9"/>
          <p:cNvSpPr/>
          <p:nvPr/>
        </p:nvSpPr>
        <p:spPr>
          <a:xfrm>
            <a:off x="1643042" y="571480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 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0 1 0 0 1 1 1 1 0 0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0 1 0 1 0 1 1 0 1 0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0 1 0 1 1 1 1 0 0 0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0 1 1 0 1 0 0 1 0 1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0 1 1 0 1 1 0 1 0 0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0 1 1 1 0 0 0 0 1 1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0 1 1 1 1 1 0 0 0 0</a:t>
            </a:r>
          </a:p>
        </p:txBody>
      </p:sp>
      <p:sp>
        <p:nvSpPr>
          <p:cNvPr id="11" name="Rechteck 10"/>
          <p:cNvSpPr/>
          <p:nvPr/>
        </p:nvSpPr>
        <p:spPr>
          <a:xfrm>
            <a:off x="4286248" y="500042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## all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1 1 0 0 1 1 1 1 1 1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1 1 0 1 1 1 1 1 1 1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1 1 1 0 1 1 1 1 1 1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1 1 1 1 0 0 1 1 1 1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1 1 1 1 1 0 1 1 1 1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50" dirty="0" smtClean="0"/>
              <a:t>1 1 1 1 1 1 1 1 1 1</a:t>
            </a:r>
            <a:endParaRPr lang="de-DE" sz="1050" dirty="0" smtClean="0"/>
          </a:p>
        </p:txBody>
      </p:sp>
      <p:sp>
        <p:nvSpPr>
          <p:cNvPr id="12" name="Rechteck 11"/>
          <p:cNvSpPr/>
          <p:nvPr/>
        </p:nvSpPr>
        <p:spPr>
          <a:xfrm>
            <a:off x="3000364" y="500042"/>
            <a:ext cx="4572000" cy="335630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## B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1 0 0 0 0 0 0 0 0 0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1 0 0 0 0 1 0 0 0 1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1 0 0 0 1 0 0 0 1 0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1 0 0 0 1 1 0 0 1 1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1 0 0 1 0 0 0 1 0 0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1 0 0 1 0 1 0 1 0 1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1 0 0 1 1 0 0 1 1 0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1 0 0 1 1 1 0 1 1 1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1 0 1 0 0 0 1 0 0 0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1 0 1 0 0 1 1 0 0 1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1 0 1 0 1 0 1 0 1 0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1 0 1 0 1 1 1 0 1 1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1 0 1 1 0 0 1 1 0 0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1 0 1 1 0 1 1 1 0 1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1 0 1 1 1 0 1 1 1 0</a:t>
            </a:r>
          </a:p>
          <a:p>
            <a:pPr marL="342900" indent="-342900">
              <a:spcBef>
                <a:spcPct val="20000"/>
              </a:spcBef>
            </a:pPr>
            <a:r>
              <a:rPr lang="en-US" sz="1050" dirty="0" smtClean="0"/>
              <a:t>1 0 1 1 1 1 1 1 1 1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000760" y="785794"/>
            <a:ext cx="3143240" cy="23574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de-DE" sz="2000" dirty="0" smtClean="0"/>
              <a:t>- </a:t>
            </a:r>
            <a:r>
              <a:rPr lang="de-DE" sz="2000" dirty="0" smtClean="0"/>
              <a:t>„N“ </a:t>
            </a:r>
            <a:r>
              <a:rPr lang="de-DE" sz="2000" dirty="0" err="1" smtClean="0"/>
              <a:t>bit</a:t>
            </a:r>
            <a:r>
              <a:rPr lang="de-DE" sz="2000" dirty="0" smtClean="0"/>
              <a:t> =&gt; </a:t>
            </a:r>
            <a:r>
              <a:rPr lang="de-DE" sz="2000" dirty="0" err="1" smtClean="0"/>
              <a:t>chose</a:t>
            </a:r>
            <a:r>
              <a:rPr lang="de-DE" sz="2000" dirty="0" smtClean="0"/>
              <a:t> 4 </a:t>
            </a:r>
            <a:r>
              <a:rPr lang="de-DE" sz="2000" dirty="0" err="1" smtClean="0"/>
              <a:t>bit</a:t>
            </a:r>
            <a:r>
              <a:rPr lang="de-DE" sz="2000" dirty="0" smtClean="0"/>
              <a:t> </a:t>
            </a:r>
            <a:r>
              <a:rPr lang="de-DE" sz="2000" dirty="0" err="1" smtClean="0"/>
              <a:t>as</a:t>
            </a:r>
            <a:r>
              <a:rPr lang="de-DE" sz="2000" dirty="0" smtClean="0"/>
              <a:t> n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9" name="Picture 3" descr="C:\Privat\_Studium\BSC_6\DDC\project1\DDC-Assignment\arithmetic_uni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" y="5068110"/>
            <a:ext cx="9144000" cy="1789889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3.3</a:t>
            </a:r>
            <a:r>
              <a:rPr lang="de-DE" dirty="0" smtClean="0"/>
              <a:t>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smtClean="0"/>
              <a:t>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6072198" y="0"/>
            <a:ext cx="3071802" cy="464347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200" dirty="0" smtClean="0"/>
              <a:t>Test-</a:t>
            </a:r>
            <a:r>
              <a:rPr lang="de-DE" sz="1200" dirty="0" err="1" smtClean="0"/>
              <a:t>Vectors</a:t>
            </a:r>
            <a:r>
              <a:rPr lang="de-DE" sz="1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S1 S0 </a:t>
            </a:r>
            <a:r>
              <a:rPr lang="en-US" sz="1200" dirty="0" err="1" smtClean="0"/>
              <a:t>C_in</a:t>
            </a:r>
            <a:r>
              <a:rPr lang="en-US" sz="1200" dirty="0" smtClean="0"/>
              <a:t> A B G </a:t>
            </a:r>
            <a:r>
              <a:rPr lang="en-US" sz="1200" dirty="0" err="1" smtClean="0"/>
              <a:t>C_out</a:t>
            </a:r>
            <a:endParaRPr lang="en-US" sz="1200" dirty="0" smtClean="0"/>
          </a:p>
          <a:p>
            <a:pPr marL="342900" lvl="0" indent="-342900">
              <a:spcBef>
                <a:spcPct val="20000"/>
              </a:spcBef>
            </a:pPr>
            <a:endParaRPr lang="en-US" sz="12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0 1 0 0 0 0 0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#A+B+1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0 1 1 0 0 1 0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0 1 1 1 1 1 </a:t>
            </a:r>
            <a:r>
              <a:rPr lang="en-US" sz="1200" dirty="0" smtClean="0"/>
              <a:t>1</a:t>
            </a:r>
            <a:endParaRPr lang="en-US" sz="12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572008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1" name="Inhaltsplatzhalter 2"/>
          <p:cNvSpPr txBox="1">
            <a:spLocks/>
          </p:cNvSpPr>
          <p:nvPr/>
        </p:nvSpPr>
        <p:spPr>
          <a:xfrm>
            <a:off x="0" y="1214422"/>
            <a:ext cx="550072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Block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Diagram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(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from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4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task</a:t>
            </a:r>
            <a:r>
              <a:rPr kumimoji="0" lang="de-DE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):</a:t>
            </a:r>
          </a:p>
        </p:txBody>
      </p:sp>
      <p:pic>
        <p:nvPicPr>
          <p:cNvPr id="24578" name="Picture 2" descr="C:\Privat\_Studium\BSC_6\DDC\project1\DDC-Assignment\arithmetic_unit\block_diagram_from_project_description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" y="1571612"/>
            <a:ext cx="5766133" cy="3143272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7429504" y="500042"/>
            <a:ext cx="1714496" cy="44504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#A+-B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#subtract (A+-B+1)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#decrement (A-1)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#A 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200" dirty="0" smtClean="0"/>
              <a:t>1 1 1 1 0 1 1</a:t>
            </a:r>
            <a:endParaRPr lang="fr-FR" sz="1200" dirty="0" smtClean="0"/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3357554" y="785794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Using</a:t>
            </a:r>
            <a:r>
              <a:rPr lang="de-DE" sz="2000" dirty="0" smtClean="0"/>
              <a:t> 2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Creating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negative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numbers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0" y="0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3.4: </a:t>
            </a:r>
            <a:r>
              <a:rPr lang="de-DE" dirty="0" err="1" smtClean="0"/>
              <a:t>arithmetic</a:t>
            </a:r>
            <a:r>
              <a:rPr lang="de-DE" dirty="0" smtClean="0"/>
              <a:t> </a:t>
            </a:r>
            <a:r>
              <a:rPr lang="de-DE" dirty="0" err="1" smtClean="0"/>
              <a:t>unit</a:t>
            </a:r>
            <a:r>
              <a:rPr lang="de-DE" dirty="0" smtClean="0"/>
              <a:t>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de-DE" sz="1100" dirty="0" smtClean="0"/>
              <a:t>Test-</a:t>
            </a:r>
            <a:r>
              <a:rPr lang="de-DE" sz="1100" dirty="0" err="1" smtClean="0"/>
              <a:t>Vectors</a:t>
            </a:r>
            <a:r>
              <a:rPr lang="de-DE" sz="11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S1 S0 </a:t>
            </a:r>
            <a:r>
              <a:rPr lang="en-US" sz="1100" dirty="0" err="1" smtClean="0"/>
              <a:t>C_in</a:t>
            </a:r>
            <a:r>
              <a:rPr lang="en-US" sz="1100" dirty="0" smtClean="0"/>
              <a:t> A3 A2 A1 A0 B3 B2 B1 B0 G3 G2 G1 G0 </a:t>
            </a:r>
            <a:r>
              <a:rPr lang="en-US" sz="1100" dirty="0" err="1" smtClean="0"/>
              <a:t>C_out</a:t>
            </a: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#-conf---- ----A------ -----B----- ----G------ -</a:t>
            </a:r>
            <a:r>
              <a:rPr lang="en-US" sz="1100" dirty="0" err="1" smtClean="0"/>
              <a:t>carry_over</a:t>
            </a:r>
            <a:r>
              <a:rPr lang="en-US" sz="1100" dirty="0" smtClean="0"/>
              <a:t>-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A,B and G are right to left to easily see them as numbers</a:t>
            </a:r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0 0 0 1 0 1 0 0 0 0 0 1 0 1 0 0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0 0 0 1 1 1 1 0 0 0 0 1 1 1 1 0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0 0 0 0 0 1 1 0 0 0 0 0 0 1 1 0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0 0 0 1 1 1 1 1 1 1 1 1 1 1 1 0</a:t>
            </a:r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0 0 1 1 0 1 0 0 0 0 0 1 0 1 1 0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0 0 1 1 1 1 1 0 0 0 0 0 0 0 0 1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0 0 1 0 0 1 1 0 0 0 0 0 1 0 0 0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0 0 1 1 1 1 1 1 1 1 1 0 0 0 0 1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endParaRPr lang="de-DE" sz="11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14910"/>
            <a:ext cx="2571736" cy="9001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572232" y="0"/>
            <a:ext cx="2571768" cy="785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Testing</a:t>
            </a:r>
            <a:r>
              <a:rPr lang="de-DE" sz="2000" dirty="0" smtClean="0"/>
              <a:t> </a:t>
            </a:r>
            <a:r>
              <a:rPr lang="de-DE" sz="2000" dirty="0" err="1" smtClean="0"/>
              <a:t>proficiently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5602" name="Picture 2" descr="C:\Privat\_Studium\BSC_6\DDC\project1\DDC-Assignment\arithmetic_uni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78726"/>
            <a:ext cx="9144000" cy="1579274"/>
          </a:xfrm>
          <a:prstGeom prst="rect">
            <a:avLst/>
          </a:prstGeom>
          <a:noFill/>
        </p:spPr>
      </p:pic>
      <p:sp>
        <p:nvSpPr>
          <p:cNvPr id="13" name="Inhaltsplatzhalter 2"/>
          <p:cNvSpPr txBox="1">
            <a:spLocks/>
          </p:cNvSpPr>
          <p:nvPr/>
        </p:nvSpPr>
        <p:spPr>
          <a:xfrm>
            <a:off x="3357586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#add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0 1 0 0 1 0 1 1 1 1 1 0 # 10 + 5 = 15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0 1 0 0 0 1 1 1 1 0 1 0 # 10 + 3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0 1 1 0 0 1 1 0 1 1 0 0 0 # 6 + 6 = 12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0 0 0 0 0 0 0 0 0 0 0 0 0 # 0...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0 1 1 1 1 1 1 1 1 1 1 1 0 1 # 15 + 15 = 14 + carry over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add +1 (all tests from add)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0 1 0 0 1 0 1 0 0 0 0 1 # 10 + 5 +1 = 0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0 1 0 0 0 1 1 1 1 1 0 0 # 10 + 3 +1 = 14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0 1 1 0 0 1 1 0 1 1 0 1 0 # 6 + 6 +1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0 0 0 0 0 0 0 0 0 0 0 1 0 # 0 +1 =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0 1 1 1 1 1 1 1 1 1 1 1 1 1 1 1 # 15 + 15 +1 = 15 + carry over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subtract (A + -B + 1)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(positive numbers: always carry over active)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(negative numbers in 1-komplement layout without carry over)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0 1 0 0 1 0 1 0 1 0 1 1 # 10 - 5 =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0 1 0 0 0 1 1 0 1 1 1 1 # 10 - 3 = 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1 0 0 1 1 0 0 0 0 0 1 # 6 - 6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1 1 1 1 1 1 1 1 0 0 0 0 1 # 15 - 15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0 0 0 0 0 0 1 1 1 1 1 0 #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0 1 1 0 1 0 1 0 1 1 0 # 5 - 10 = -5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1 0 1 1 1 1 1 1 1 1 0 0 0 0 # 7 - 15 = -8</a:t>
            </a:r>
          </a:p>
        </p:txBody>
      </p:sp>
      <p:sp>
        <p:nvSpPr>
          <p:cNvPr id="15" name="Inhaltsplatzhalter 2"/>
          <p:cNvSpPr txBox="1">
            <a:spLocks/>
          </p:cNvSpPr>
          <p:nvPr/>
        </p:nvSpPr>
        <p:spPr>
          <a:xfrm>
            <a:off x="6429420" y="857232"/>
            <a:ext cx="3643306" cy="400052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</a:t>
            </a:r>
            <a:r>
              <a:rPr lang="en-US" sz="1000" dirty="0" smtClean="0"/>
              <a:t>A + -B (subtraction -1 )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0 1 0 0 1 0 1 0 1 0 0 1 # 10 - 5 = 5-1 = 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0 1 0 0 0 1 1 0 1 1 0 1 # 10 - 3 = 7-1 = 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1 0 0 1 1 0 1 1 1 1 0 # 6 - 6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1 1 1 1 1 1 1 1 1 1 1 1 0 # 15 - 15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0 0 0 0 0 0 1 1 1 1 0 0 # -1-1 = -2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0 1 1 0 1 0 1 0 1 0 0 # 5 - 10 = -5-1 = -6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0 0 0 1 1 1 1 1 1 1 0 1 1 1 0 # 7 - 15 = -8-1 = -9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decrement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carry over: 1 =&gt; positive number; 0=&gt; negative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1 1 0 1 0 1 0 0 0 0 0 1 0 0 1 1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1 1 0 1 1 1 1 0 0 0 0 1 1 1 0 1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1 1 0 0 0 0 0 0 0 0 0 1 1 1 1 0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1 1 0 0 1 1 0 0 0 0 0 0 1 0 1 1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1 1 0 0 0 0 1 0 0 0 0 0 0 0 0 1 </a:t>
            </a:r>
          </a:p>
          <a:p>
            <a:pPr marL="342900" lvl="0" indent="-342900">
              <a:spcBef>
                <a:spcPct val="20000"/>
              </a:spcBef>
            </a:pPr>
            <a:endParaRPr lang="en-US" sz="10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1 1 1 1 0 1 0 0 0 0 0 1 0 1 0 1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1 1 1 1 1 1 1 0 0 0 0 1 1 1 1 1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1 1 1 0 0 1 1 0 0 0 0 0 0 1 1 1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000" dirty="0" smtClean="0"/>
              <a:t>1 1 1 1 1 1 1 1 1 1 1 1 1 1 1 1</a:t>
            </a:r>
            <a:endParaRPr lang="de-DE" sz="10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4.1</a:t>
            </a:r>
            <a:r>
              <a:rPr lang="de-DE" dirty="0" smtClean="0"/>
              <a:t>: </a:t>
            </a:r>
            <a:r>
              <a:rPr lang="de-DE" dirty="0" smtClean="0"/>
              <a:t>Logical Unit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1428728" y="857232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S1 </a:t>
            </a:r>
            <a:r>
              <a:rPr lang="en-US" dirty="0" smtClean="0"/>
              <a:t>S0 A B </a:t>
            </a:r>
            <a:r>
              <a:rPr lang="en-US" dirty="0" smtClean="0"/>
              <a:t>Result</a:t>
            </a: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0 1 1 1 </a:t>
            </a:r>
            <a:r>
              <a:rPr lang="en-US" dirty="0" smtClean="0"/>
              <a:t>1</a:t>
            </a:r>
            <a:endParaRPr lang="en-US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786322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786314" y="857232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smtClean="0"/>
              <a:t>Not </a:t>
            </a:r>
            <a:r>
              <a:rPr lang="de-DE" sz="2000" dirty="0" err="1" smtClean="0"/>
              <a:t>using</a:t>
            </a:r>
            <a:r>
              <a:rPr lang="de-DE" sz="2000" dirty="0" smtClean="0"/>
              <a:t> Boolean </a:t>
            </a:r>
            <a:r>
              <a:rPr lang="de-DE" sz="2000" dirty="0" err="1" smtClean="0"/>
              <a:t>expressions</a:t>
            </a:r>
            <a:r>
              <a:rPr lang="de-DE" sz="2000" dirty="0" smtClean="0"/>
              <a:t> </a:t>
            </a:r>
            <a:r>
              <a:rPr lang="de-DE" sz="2000" dirty="0" err="1" smtClean="0"/>
              <a:t>to</a:t>
            </a:r>
            <a:r>
              <a:rPr lang="de-DE" sz="2000" dirty="0" smtClean="0"/>
              <a:t> </a:t>
            </a:r>
            <a:r>
              <a:rPr lang="de-DE" sz="2000" dirty="0" err="1" smtClean="0"/>
              <a:t>get</a:t>
            </a:r>
            <a:r>
              <a:rPr lang="de-DE" sz="2000" dirty="0" smtClean="0"/>
              <a:t> </a:t>
            </a:r>
            <a:r>
              <a:rPr lang="de-DE" sz="2000" dirty="0" err="1" smtClean="0"/>
              <a:t>circuit</a:t>
            </a:r>
            <a:r>
              <a:rPr lang="de-DE" sz="2000" dirty="0" smtClean="0"/>
              <a:t> </a:t>
            </a:r>
            <a:r>
              <a:rPr lang="de-DE" sz="2000" dirty="0" err="1" smtClean="0"/>
              <a:t>idea</a:t>
            </a:r>
            <a:endParaRPr lang="de-DE" sz="2000" dirty="0" smtClean="0"/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Using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 4:1 Multiplexer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without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having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it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implemented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26626" name="Picture 2" descr="C:\Privat\_Studium\BSC_6\DDC\project1\DDC-Assignment\Logical_Uni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38750"/>
            <a:ext cx="7105650" cy="1619250"/>
          </a:xfrm>
          <a:prstGeom prst="rect">
            <a:avLst/>
          </a:prstGeom>
          <a:noFill/>
        </p:spPr>
      </p:pic>
      <p:sp>
        <p:nvSpPr>
          <p:cNvPr id="12" name="Rechteck 11"/>
          <p:cNvSpPr/>
          <p:nvPr/>
        </p:nvSpPr>
        <p:spPr>
          <a:xfrm>
            <a:off x="3500462" y="1568278"/>
            <a:ext cx="4572000" cy="336092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# NOT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1 1 1 1 0</a:t>
            </a: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 descr="C:\Privat\_Studium\BSC_6\DDC\project1\DDC-Assignment\Logical_Uni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3996434"/>
            <a:ext cx="9144000" cy="2861565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4.2: Logical Unit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-71462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1200" dirty="0" smtClean="0"/>
              <a:t>Test-</a:t>
            </a:r>
            <a:r>
              <a:rPr lang="de-DE" sz="1200" dirty="0" err="1" smtClean="0"/>
              <a:t>Vectors</a:t>
            </a:r>
            <a:r>
              <a:rPr lang="de-DE" sz="12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S1 S0 A0 A1 A2 A3 B0 B1 B2 B3 R0 R1 R2 R3</a:t>
            </a:r>
          </a:p>
          <a:p>
            <a:pPr marL="342900" lvl="0" indent="-342900">
              <a:spcBef>
                <a:spcPct val="20000"/>
              </a:spcBef>
            </a:pPr>
            <a:endParaRPr lang="pt-BR" sz="1200" dirty="0" smtClean="0"/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0 0 1 0 1 0 1 1 0 0 1 0 0 0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0 0 0 1 1 1 1 1 1 1 0 1 1 1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0 0 0 1 0 0 1 1 0 0 0 1 0 0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0 0 0 1 0 0 0 0 0 0 0 0 0 0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0 0 0 0 1 1 0 1 0 1 0 0 0 1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0 0 0 0 0 0 0 1 1 0 0 0 0 0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0 0 1 1 0 1 0 1 0 0 0 1 0 0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0 1 1 0 1 1 0 0 0 1 1 0 1 1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0 1 0 1 0 1 1 0 0 1 1 1 0 1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0 1 1 1 1 0 1 0 0 0 1 1 1 0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pt-BR" sz="1200" dirty="0" smtClean="0"/>
              <a:t>0 1 1 1 0 0 1 1 0 1 1 1 0 1</a:t>
            </a:r>
            <a:endParaRPr lang="en-US" sz="12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3571876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4786314" y="857232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smtClean="0"/>
              <a:t>N </a:t>
            </a:r>
            <a:r>
              <a:rPr lang="de-DE" sz="2000" dirty="0" err="1" smtClean="0"/>
              <a:t>bit</a:t>
            </a:r>
            <a:r>
              <a:rPr lang="de-DE" sz="2000" dirty="0" smtClean="0"/>
              <a:t> (</a:t>
            </a:r>
            <a:r>
              <a:rPr lang="de-DE" sz="2000" dirty="0" err="1" smtClean="0"/>
              <a:t>chose</a:t>
            </a:r>
            <a:r>
              <a:rPr lang="de-DE" sz="2000" dirty="0" smtClean="0"/>
              <a:t> 4)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lang="de-DE" sz="2000" dirty="0" err="1" smtClean="0"/>
              <a:t>Many</a:t>
            </a:r>
            <a:r>
              <a:rPr lang="de-DE" sz="2000" dirty="0" smtClean="0"/>
              <a:t> </a:t>
            </a:r>
            <a:r>
              <a:rPr lang="de-DE" sz="2000" dirty="0" err="1" smtClean="0"/>
              <a:t>wires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071670" y="857232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1 0 1 0 0 0 0 1 1 0 1 1 1 0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1 0 1 0 1 0 1 0 0 1 0 0 1 1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1 0 1 1 1 0 0 0 0 0 1 1 1 0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1 0 0 1 0 0 1 0 0 1 1 1 0 1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# NOT A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1 1 1 0 0 1 1 0 1 1 0 1 1 0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1 1 1 0 1 0 1 1 0 1 0 1 0 1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1 1 0 1 1 0 0 0 1 0 1 0 0 1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400" dirty="0" smtClean="0"/>
              <a:t>1 1 0 1 1 1 1 0 0 1 1 0 0 0</a:t>
            </a:r>
            <a:endParaRPr lang="fr-FR" sz="140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 descr="C:\Privat\_Studium\BSC_6\DDC\project1\DDC-Assignment\Multiplexer\block_diagram_design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85728"/>
            <a:ext cx="3734442" cy="1871656"/>
          </a:xfrm>
          <a:prstGeom prst="rect">
            <a:avLst/>
          </a:prstGeom>
          <a:noFill/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5</a:t>
            </a:r>
            <a:r>
              <a:rPr lang="de-DE" dirty="0" smtClean="0"/>
              <a:t>: </a:t>
            </a:r>
            <a:r>
              <a:rPr lang="de-DE" dirty="0" smtClean="0"/>
              <a:t>Multiplexer 2:1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5857884" y="3214662"/>
            <a:ext cx="4714876" cy="3643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dirty="0" smtClean="0"/>
              <a:t>Test-</a:t>
            </a:r>
            <a:r>
              <a:rPr lang="de-DE" dirty="0" err="1" smtClean="0"/>
              <a:t>Vectors</a:t>
            </a:r>
            <a:r>
              <a:rPr lang="de-DE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S0 A B Result</a:t>
            </a:r>
          </a:p>
          <a:p>
            <a:pPr marL="342900" lvl="0" indent="-342900">
              <a:spcBef>
                <a:spcPct val="20000"/>
              </a:spcBef>
            </a:pPr>
            <a:endParaRPr lang="en-US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1 1 1 1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5072074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5500694" y="714356"/>
            <a:ext cx="435768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lvl="0" indent="-342900">
              <a:spcBef>
                <a:spcPct val="20000"/>
              </a:spcBef>
              <a:buFontTx/>
              <a:buChar char="-"/>
            </a:pP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None, </a:t>
            </a:r>
            <a:b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because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VO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shows</a:t>
            </a:r>
            <a:r>
              <a:rPr kumimoji="0" lang="de-DE" sz="20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circuit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0" y="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Block Diagram:</a:t>
            </a:r>
            <a:endParaRPr lang="fr-FR" dirty="0" smtClean="0"/>
          </a:p>
        </p:txBody>
      </p:sp>
      <p:pic>
        <p:nvPicPr>
          <p:cNvPr id="28675" name="Picture 3" descr="C:\Privat\_Studium\BSC_6\DDC\project1\DDC-Assignment\Multiplexer\chronogram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5524500"/>
            <a:ext cx="4438650" cy="1333500"/>
          </a:xfrm>
          <a:prstGeom prst="rect">
            <a:avLst/>
          </a:prstGeom>
          <a:noFill/>
        </p:spPr>
      </p:pic>
      <p:pic>
        <p:nvPicPr>
          <p:cNvPr id="28676" name="Picture 4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4"/>
          <a:srcRect b="35784"/>
          <a:stretch>
            <a:fillRect/>
          </a:stretch>
        </p:blipFill>
        <p:spPr bwMode="auto">
          <a:xfrm>
            <a:off x="0" y="2571744"/>
            <a:ext cx="2500298" cy="2627185"/>
          </a:xfrm>
          <a:prstGeom prst="rect">
            <a:avLst/>
          </a:prstGeom>
          <a:noFill/>
        </p:spPr>
      </p:pic>
      <p:sp>
        <p:nvSpPr>
          <p:cNvPr id="11" name="Rechteck 10"/>
          <p:cNvSpPr/>
          <p:nvPr/>
        </p:nvSpPr>
        <p:spPr>
          <a:xfrm>
            <a:off x="0" y="2143116"/>
            <a:ext cx="5572132" cy="7017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Truth Table:                          K-Map +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dirty="0" smtClean="0"/>
              <a:t>	</a:t>
            </a:r>
            <a:r>
              <a:rPr lang="en-US" dirty="0" smtClean="0"/>
              <a:t>		</a:t>
            </a:r>
            <a:r>
              <a:rPr lang="en-US" dirty="0" smtClean="0"/>
              <a:t> </a:t>
            </a:r>
            <a:r>
              <a:rPr lang="en-US" dirty="0" smtClean="0"/>
              <a:t>           Boolean expression</a:t>
            </a:r>
            <a:endParaRPr lang="fr-FR" dirty="0" smtClean="0"/>
          </a:p>
        </p:txBody>
      </p:sp>
      <p:pic>
        <p:nvPicPr>
          <p:cNvPr id="13" name="Picture 4" descr="C:\Privat\_Studium\BSC_6\DDC\project1\DDC-Assignment\Multiplexer\tt_k-map_boolean-expression.jpg"/>
          <p:cNvPicPr>
            <a:picLocks noChangeAspect="1" noChangeArrowheads="1"/>
          </p:cNvPicPr>
          <p:nvPr/>
        </p:nvPicPr>
        <p:blipFill>
          <a:blip r:embed="rId4"/>
          <a:srcRect t="65451"/>
          <a:stretch>
            <a:fillRect/>
          </a:stretch>
        </p:blipFill>
        <p:spPr bwMode="auto">
          <a:xfrm>
            <a:off x="1857356" y="2857496"/>
            <a:ext cx="3535362" cy="199863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6.1</a:t>
            </a:r>
            <a:r>
              <a:rPr lang="de-DE" dirty="0" smtClean="0"/>
              <a:t>: </a:t>
            </a:r>
            <a:r>
              <a:rPr lang="de-DE" dirty="0" smtClean="0"/>
              <a:t>ALU 1bit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0" y="0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1100" dirty="0" smtClean="0"/>
              <a:t>Test-</a:t>
            </a:r>
            <a:r>
              <a:rPr lang="de-DE" sz="1100" dirty="0" err="1" smtClean="0"/>
              <a:t>Vectors</a:t>
            </a:r>
            <a:r>
              <a:rPr lang="de-DE" sz="11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S2 S1 S0 </a:t>
            </a:r>
            <a:r>
              <a:rPr lang="en-US" sz="1100" dirty="0" err="1" smtClean="0"/>
              <a:t>C_in</a:t>
            </a:r>
            <a:r>
              <a:rPr lang="en-US" sz="1100" dirty="0" smtClean="0"/>
              <a:t> A B G </a:t>
            </a:r>
            <a:r>
              <a:rPr lang="en-US" sz="1100" dirty="0" err="1" smtClean="0"/>
              <a:t>C_out</a:t>
            </a: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endParaRPr lang="en-US" sz="11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#Arithmetic: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0 0 1 0 0 0 0 0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0 0 1 0 1 0 1 0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#A+B+1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0 0 1 1 0 0 1 0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0 0 1 1 1 1 1 </a:t>
            </a:r>
            <a:r>
              <a:rPr lang="en-US" sz="1100" dirty="0" smtClean="0"/>
              <a:t>1</a:t>
            </a:r>
            <a:endParaRPr lang="en-US" sz="1100" dirty="0" smtClean="0"/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786322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5500694" y="1000108"/>
            <a:ext cx="3643306" cy="25717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000" dirty="0" err="1" smtClean="0"/>
              <a:t>Using</a:t>
            </a:r>
            <a:r>
              <a:rPr lang="de-DE" sz="2000" dirty="0" smtClean="0"/>
              <a:t> all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2" name="Rechteck 11"/>
          <p:cNvSpPr/>
          <p:nvPr/>
        </p:nvSpPr>
        <p:spPr>
          <a:xfrm>
            <a:off x="2571736" y="714356"/>
            <a:ext cx="4572000" cy="4527393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#Logic: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#(x = don´t care)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AND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0 1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1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0 0 1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1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0 1 0 1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XOR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0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1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0 0 1 1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 NOT A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0 0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0 1 1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1 0 0 x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1 1 1 0 1 1 0 x</a:t>
            </a:r>
            <a:endParaRPr lang="fr-FR" sz="1100" dirty="0" smtClean="0"/>
          </a:p>
        </p:txBody>
      </p:sp>
      <p:pic>
        <p:nvPicPr>
          <p:cNvPr id="29698" name="Picture 2" descr="C:\Privat\_Studium\BSC_6\DDC\project1\DDC-Assignment\chronogram_1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213850"/>
            <a:ext cx="9144000" cy="1644149"/>
          </a:xfrm>
          <a:prstGeom prst="rect">
            <a:avLst/>
          </a:prstGeom>
          <a:noFill/>
        </p:spPr>
      </p:pic>
      <p:sp>
        <p:nvSpPr>
          <p:cNvPr id="10" name="Rechteck 9"/>
          <p:cNvSpPr/>
          <p:nvPr/>
        </p:nvSpPr>
        <p:spPr>
          <a:xfrm>
            <a:off x="3786182" y="1214422"/>
            <a:ext cx="4572000" cy="36471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#same with </a:t>
            </a:r>
            <a:r>
              <a:rPr lang="en-US" sz="1100" dirty="0" err="1" smtClean="0"/>
              <a:t>C_in</a:t>
            </a:r>
            <a:r>
              <a:rPr lang="en-US" sz="1100" dirty="0" smtClean="0"/>
              <a:t> = 1: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1 0 0 0 x</a:t>
            </a:r>
          </a:p>
          <a:p>
            <a:r>
              <a:rPr lang="en-US" sz="1100" dirty="0" smtClean="0"/>
              <a:t>1 0 0 1 0 1 0 x</a:t>
            </a:r>
          </a:p>
          <a:p>
            <a:r>
              <a:rPr lang="en-US" sz="1100" dirty="0" smtClean="0"/>
              <a:t>1 0 0 1 1 0 0 x</a:t>
            </a:r>
          </a:p>
          <a:p>
            <a:r>
              <a:rPr lang="en-US" sz="1100" dirty="0" smtClean="0"/>
              <a:t>1 0 0 1 1 1 1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1 0 0 0 x</a:t>
            </a:r>
          </a:p>
          <a:p>
            <a:r>
              <a:rPr lang="en-US" sz="1100" dirty="0" smtClean="0"/>
              <a:t>1 0 1 1 0 1 1 x</a:t>
            </a:r>
          </a:p>
          <a:p>
            <a:r>
              <a:rPr lang="en-US" sz="1100" dirty="0" smtClean="0"/>
              <a:t>1 0 1 1 1 0 1 x</a:t>
            </a:r>
          </a:p>
          <a:p>
            <a:r>
              <a:rPr lang="en-US" sz="1100" dirty="0" smtClean="0"/>
              <a:t>1 0 1 1 1 1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1 0 0 0 x</a:t>
            </a:r>
          </a:p>
          <a:p>
            <a:r>
              <a:rPr lang="en-US" sz="1100" dirty="0" smtClean="0"/>
              <a:t>1 1 0 1 0 1 1 x</a:t>
            </a:r>
          </a:p>
          <a:p>
            <a:r>
              <a:rPr lang="en-US" sz="1100" dirty="0" smtClean="0"/>
              <a:t>1 1 0 1 1 0 1 x</a:t>
            </a:r>
          </a:p>
          <a:p>
            <a:r>
              <a:rPr lang="en-US" sz="1100" dirty="0" smtClean="0"/>
              <a:t>1 1 0 1 1 1 0 x</a:t>
            </a:r>
          </a:p>
          <a:p>
            <a:r>
              <a:rPr lang="en-US" sz="1100" dirty="0" smtClean="0"/>
              <a:t># NOT A</a:t>
            </a:r>
          </a:p>
          <a:p>
            <a:r>
              <a:rPr lang="en-US" sz="1100" dirty="0" smtClean="0"/>
              <a:t>1 1 1 1 0 0 1 x</a:t>
            </a:r>
          </a:p>
          <a:p>
            <a:r>
              <a:rPr lang="en-US" sz="1100" dirty="0" smtClean="0"/>
              <a:t>1 1 1 1 0 1 1 x</a:t>
            </a:r>
          </a:p>
          <a:p>
            <a:r>
              <a:rPr lang="en-US" sz="1100" dirty="0" smtClean="0"/>
              <a:t>1 1 1 1 1 0 0 x</a:t>
            </a:r>
          </a:p>
          <a:p>
            <a:r>
              <a:rPr lang="en-US" sz="1100" dirty="0" smtClean="0"/>
              <a:t>1 1 1 1 1 1 0 x</a:t>
            </a:r>
            <a:endParaRPr lang="de-DE" sz="1100" dirty="0"/>
          </a:p>
        </p:txBody>
      </p:sp>
      <p:sp>
        <p:nvSpPr>
          <p:cNvPr id="11" name="Rechteck 10"/>
          <p:cNvSpPr/>
          <p:nvPr/>
        </p:nvSpPr>
        <p:spPr>
          <a:xfrm>
            <a:off x="1142976" y="785794"/>
            <a:ext cx="4572000" cy="412112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#A+-B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0 1 0 0 1 1 1 0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#subtract (A+-B+1)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#decrement (A-1)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0 1 1 0 0 0 1 0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0 1 1 0 1 0 0 1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0 1 1 0 1 1 0 1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#A 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1100" dirty="0" smtClean="0"/>
              <a:t>0 1 1 1 1 0 1 1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-71462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6.2: ALU </a:t>
            </a:r>
            <a:r>
              <a:rPr lang="de-DE" dirty="0" err="1" smtClean="0"/>
              <a:t>nbit</a:t>
            </a:r>
            <a:endParaRPr lang="de-DE" dirty="0"/>
          </a:p>
        </p:txBody>
      </p:sp>
      <p:sp>
        <p:nvSpPr>
          <p:cNvPr id="5" name="Inhaltsplatzhalter 2"/>
          <p:cNvSpPr txBox="1">
            <a:spLocks/>
          </p:cNvSpPr>
          <p:nvPr/>
        </p:nvSpPr>
        <p:spPr>
          <a:xfrm>
            <a:off x="-71470" y="0"/>
            <a:ext cx="4714876" cy="41434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42900" indent="-342900">
              <a:spcBef>
                <a:spcPct val="20000"/>
              </a:spcBef>
            </a:pPr>
            <a:r>
              <a:rPr lang="de-DE" sz="900" dirty="0" smtClean="0"/>
              <a:t>Test-</a:t>
            </a:r>
            <a:r>
              <a:rPr lang="de-DE" sz="900" dirty="0" err="1" smtClean="0"/>
              <a:t>Vectors</a:t>
            </a:r>
            <a:r>
              <a:rPr lang="de-DE" sz="900" dirty="0" smtClean="0"/>
              <a:t>: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#basically tests of arithmetic and logic unit together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S2 S1 S0 </a:t>
            </a:r>
            <a:r>
              <a:rPr lang="en-US" sz="900" dirty="0" err="1" smtClean="0"/>
              <a:t>C_in</a:t>
            </a:r>
            <a:r>
              <a:rPr lang="en-US" sz="900" dirty="0" smtClean="0"/>
              <a:t> A3 A2 A1 A0 B3 B2 B1 B0 G3 G2 G1 G0 </a:t>
            </a:r>
            <a:r>
              <a:rPr lang="en-US" sz="900" dirty="0" err="1" smtClean="0"/>
              <a:t>C_out</a:t>
            </a:r>
            <a:endParaRPr lang="en-US" sz="900" dirty="0" smtClean="0"/>
          </a:p>
          <a:p>
            <a:pPr marL="342900" lvl="0" indent="-342900">
              <a:spcBef>
                <a:spcPct val="20000"/>
              </a:spcBef>
            </a:pPr>
            <a:endParaRPr lang="en-US" sz="900" dirty="0" smtClean="0"/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#arithmetic: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 A transfer (1)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0 0 0 0 1 0 1 0 0 0 0 0 1 0 1 0 0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0 0 0 0 1 1 1 1 0 0 0 0 1 1 1 1 0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0 0 0 0 0 0 1 1 0 0 0 0 0 0 1 1 0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0 0 0 0 1 1 1 1 1 1 1 1 1 1 1 1 0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#increment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0 0 0 1 1 0 1 0 0 0 0 0 1 0 1 1 0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0 0 0 1 1 1 1 1 0 0 0 0 0 0 0 0 1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0 0 0 1 0 0 1 1 0 0 0 0 0 1 0 0 0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0 0 0 1 1 1 1 1 1 1 1 1 0 0 0 0 1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#add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0 1 0 0 1 0 1 1 1 1 1 0 # 10 + 5 = 15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0 1 0 0 0 1 1 1 1 0 1 0 # 10 + 3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0 1 1 0 0 1 1 0 1 1 0 0 0 # 6 + 6 = 12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0 0 0 0 0 0 0 0 0 0 0 0 0 # 0...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0 1 1 1 1 1 1 1 1 1 1 1 0 1 # 15 + 15 = 14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# add +1 (all tests from add)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0 1 0 0 1 0 1 0 0 0 0 1 # 10 + 5 +1 = 0 + carry over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0 1 0 0 0 1 1 1 1 1 0 0 # 10 + 3 +1 = 14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0 1 1 0 0 1 1 0 1 1 0 1 0 # 6 + 6 +1 = 13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0 0 0 0 0 0 0 0 0 0 0 1 0 # 0 +1 =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900" dirty="0" smtClean="0"/>
              <a:t>0 0 1 1 1 1 1 1 1 1 1 1 1 1 1 1 1 # 15 + 15 +1 = 15 + carry over</a:t>
            </a:r>
          </a:p>
        </p:txBody>
      </p:sp>
      <p:sp>
        <p:nvSpPr>
          <p:cNvPr id="7" name="Inhaltsplatzhalter 2"/>
          <p:cNvSpPr txBox="1">
            <a:spLocks/>
          </p:cNvSpPr>
          <p:nvPr/>
        </p:nvSpPr>
        <p:spPr>
          <a:xfrm>
            <a:off x="0" y="4857760"/>
            <a:ext cx="2571736" cy="571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de-DE" sz="28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Chronogram</a:t>
            </a:r>
            <a:r>
              <a:rPr kumimoji="0" lang="de-DE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</p:txBody>
      </p:sp>
      <p:sp>
        <p:nvSpPr>
          <p:cNvPr id="14" name="Inhaltsplatzhalter 2"/>
          <p:cNvSpPr txBox="1">
            <a:spLocks/>
          </p:cNvSpPr>
          <p:nvPr/>
        </p:nvSpPr>
        <p:spPr>
          <a:xfrm>
            <a:off x="6215074" y="0"/>
            <a:ext cx="2928926" cy="100010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Difficulties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: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de-DE" sz="2000" dirty="0" err="1" smtClean="0"/>
              <a:t>Using</a:t>
            </a:r>
            <a:r>
              <a:rPr lang="de-DE" sz="2000" dirty="0" smtClean="0"/>
              <a:t> all </a:t>
            </a:r>
            <a:r>
              <a:rPr lang="de-DE" sz="2000" dirty="0" err="1" smtClean="0"/>
              <a:t>subcircuits</a:t>
            </a:r>
            <a:endParaRPr lang="de-DE" sz="20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Testing</a:t>
            </a:r>
            <a:r>
              <a:rPr kumimoji="0" lang="de-DE" sz="20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de-DE" sz="2000" b="0" i="0" u="none" strike="noStrike" kern="1200" cap="none" spc="0" normalizeH="0" baseline="0" noProof="0" dirty="0" err="1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everything</a:t>
            </a:r>
            <a:endParaRPr kumimoji="0" lang="de-DE" sz="20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Rechteck 10"/>
          <p:cNvSpPr/>
          <p:nvPr/>
        </p:nvSpPr>
        <p:spPr>
          <a:xfrm>
            <a:off x="2643174" y="714356"/>
            <a:ext cx="4572000" cy="4647426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subtract (A + -B + 1)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(positive numbers: always carry over active)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(negative numbers in 1-komplement layout without carry over)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0 1 0 0 1 0 1 0 1 0 1 1 # 10 - 5 = 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0 1 0 0 0 1 1 0 1 1 1 1 # 10 - 3 = 7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1 0 0 1 1 0 0 0 0 0 1 # 6 - 6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1 1 1 1 1 1 1 1 0 0 0 0 1 # 15 - 15 =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0 0 0 0 0 0 1 1 1 1 1 0 #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0 1 1 0 1 0 1 0 1 1 0 # 5 - 10 = -5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1 0 1 1 1 1 1 1 1 1 0 0 0 0 # 7 - 15 = -8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A + -B (subtraction -1 )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0 1 0 0 1 0 1 0 1 0 0 1 # 10 - 5 = 5-1 = 4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0 1 0 0 0 1 1 0 1 1 0 1 # 10 - 3 = 7-1 = 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1 0 0 1 1 0 1 1 1 1 0 # 6 - 6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1 1 1 1 1 1 1 1 1 1 1 1 0 # 15 - 15 = 0-1 = -1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0 0 0 0 0 0 1 1 1 1 0 0 # -1-1 = -2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0 1 1 0 1 0 1 0 1 0 0 # 5 - 10 = -5-1 = -6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0 0 0 1 1 1 1 1 1 1 0 1 1 1 0 # 7 - 15 = -8-1 = -9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decrement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carry over: 1 =&gt; positive number; 0=&gt; negative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0 1 1 0 1 0 1 0 0 0 0 0 1 0 0 1 1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0 1 1 0 1 1 1 1 0 0 0 0 1 1 1 0 1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0 1 1 0 0 0 0 0 0 0 0 0 1 1 1 1 0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0 1 1 0 0 1 1 0 0 0 0 0 0 1 0 1 1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0 1 1 0 0 0 0 1 0 0 0 0 0 0 0 0 1 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#transfer (2)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# carry over: 1 =&gt; positive number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0 1 1 1 1 0 1 0 0 0 0 0 1 0 1 0 1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0 1 1 1 1 1 1 1 0 0 0 0 1 1 1 1 1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0 1 1 1 0 0 1 1 0 0 0 0 0 0 1 1 1</a:t>
            </a:r>
          </a:p>
          <a:p>
            <a:pPr marL="342900" lvl="0" indent="-342900">
              <a:spcBef>
                <a:spcPct val="20000"/>
              </a:spcBef>
            </a:pPr>
            <a:r>
              <a:rPr lang="en-US" sz="800" dirty="0" smtClean="0"/>
              <a:t>0 1 1 1 1 1 1 1 1 1 1 1 1 1 1 1 1</a:t>
            </a:r>
          </a:p>
        </p:txBody>
      </p:sp>
      <p:pic>
        <p:nvPicPr>
          <p:cNvPr id="30722" name="Picture 2" descr="C:\Privat\_Studium\BSC_6\DDC\project1\DDC-Assignment\chronogram_nbit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5336870"/>
            <a:ext cx="9144000" cy="1521130"/>
          </a:xfrm>
          <a:prstGeom prst="rect">
            <a:avLst/>
          </a:prstGeom>
          <a:noFill/>
        </p:spPr>
      </p:pic>
      <p:sp>
        <p:nvSpPr>
          <p:cNvPr id="13" name="Rechteck 12"/>
          <p:cNvSpPr/>
          <p:nvPr/>
        </p:nvSpPr>
        <p:spPr>
          <a:xfrm>
            <a:off x="5357818" y="642918"/>
            <a:ext cx="4572000" cy="4662815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en-US" sz="1100" dirty="0" smtClean="0"/>
          </a:p>
          <a:p>
            <a:r>
              <a:rPr lang="en-US" sz="1100" dirty="0" smtClean="0"/>
              <a:t>#logic:</a:t>
            </a:r>
          </a:p>
          <a:p>
            <a:r>
              <a:rPr lang="en-US" sz="1100" dirty="0" smtClean="0"/>
              <a:t>#(x = don´t care)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0 1 0 1 0 1 1 0 0 1 0 0 0 x</a:t>
            </a:r>
          </a:p>
          <a:p>
            <a:r>
              <a:rPr lang="en-US" sz="1100" dirty="0" smtClean="0"/>
              <a:t>1 0 0 0 0 1 1 1 1 1 1 1 0 1 1 1 x</a:t>
            </a:r>
          </a:p>
          <a:p>
            <a:r>
              <a:rPr lang="en-US" sz="1100" dirty="0" smtClean="0"/>
              <a:t>1 0 0 0 0 1 0 0 1 1 0 0 0 1 0 0 x</a:t>
            </a:r>
          </a:p>
          <a:p>
            <a:r>
              <a:rPr lang="en-US" sz="1100" dirty="0" smtClean="0"/>
              <a:t>1 0 0 0 0 1 0 0 0 0 0 0 0 0 0 0 x</a:t>
            </a:r>
          </a:p>
          <a:p>
            <a:r>
              <a:rPr lang="en-US" sz="1100" dirty="0" smtClean="0"/>
              <a:t>1 0 0 0 0 0 1 1 0 1 0 1 0 0 0 1 x</a:t>
            </a:r>
          </a:p>
          <a:p>
            <a:r>
              <a:rPr lang="en-US" sz="1100" dirty="0" smtClean="0"/>
              <a:t>1 0 0 0 0 0 0 0 0 1 1 0 0 0 0 0 x</a:t>
            </a:r>
          </a:p>
          <a:p>
            <a:r>
              <a:rPr lang="en-US" sz="1100" dirty="0" smtClean="0"/>
              <a:t>1 0 0 0 1 1 0 1 0 1 0 0 0 1 0 0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0 1 0 1 1 0 0 0 1 1 0 1 1 x</a:t>
            </a:r>
          </a:p>
          <a:p>
            <a:r>
              <a:rPr lang="en-US" sz="1100" dirty="0" smtClean="0"/>
              <a:t>1 0 1 0 0 1 0 1 1 0 0 1 1 1 0 1 x</a:t>
            </a:r>
          </a:p>
          <a:p>
            <a:r>
              <a:rPr lang="en-US" sz="1100" dirty="0" smtClean="0"/>
              <a:t>1 0 1 0 1 1 1 0 1 0 0 0 1 1 1 0 x</a:t>
            </a:r>
          </a:p>
          <a:p>
            <a:r>
              <a:rPr lang="en-US" sz="1100" dirty="0" smtClean="0"/>
              <a:t>1 0 1 0 1 1 0 0 1 1 0 1 1 1 0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0 1 0 0 0 0 1 1 0 1 1 1 0 x</a:t>
            </a:r>
          </a:p>
          <a:p>
            <a:r>
              <a:rPr lang="en-US" sz="1100" dirty="0" smtClean="0"/>
              <a:t>1 1 0 0 1 0 1 0 1 0 0 1 0 0 1 1 x</a:t>
            </a:r>
          </a:p>
          <a:p>
            <a:r>
              <a:rPr lang="en-US" sz="1100" dirty="0" smtClean="0"/>
              <a:t>1 1 0 0 1 1 1 0 0 0 0 0 1 1 1 0 x</a:t>
            </a:r>
          </a:p>
          <a:p>
            <a:r>
              <a:rPr lang="en-US" sz="1100" dirty="0" smtClean="0"/>
              <a:t>1 1 0 0 0 1 0 0 1 0 0 1 1 1 0 1 x</a:t>
            </a:r>
          </a:p>
          <a:p>
            <a:r>
              <a:rPr lang="en-US" sz="1100" dirty="0" smtClean="0"/>
              <a:t># NOT A </a:t>
            </a:r>
          </a:p>
          <a:p>
            <a:r>
              <a:rPr lang="en-US" sz="1100" dirty="0" smtClean="0"/>
              <a:t>1 1 1 0 1 1 0 0 0 0 0 1 0 0 1 1 x</a:t>
            </a:r>
          </a:p>
          <a:p>
            <a:r>
              <a:rPr lang="en-US" sz="1100" dirty="0" smtClean="0"/>
              <a:t>1 1 1 0 1 0 0 1 1 0 1 1 0 1 1 0 x</a:t>
            </a:r>
          </a:p>
          <a:p>
            <a:r>
              <a:rPr lang="en-US" sz="1100" dirty="0" smtClean="0"/>
              <a:t>1 1 1 0 1 0 1 0 1 1 0 1 0 1 0 1 x</a:t>
            </a:r>
          </a:p>
          <a:p>
            <a:r>
              <a:rPr lang="en-US" sz="1100" dirty="0" smtClean="0"/>
              <a:t>1 1 1 0 0 1 1 0 0 0 1 0 1 0 0 1 x</a:t>
            </a:r>
          </a:p>
          <a:p>
            <a:r>
              <a:rPr lang="en-US" sz="1100" dirty="0" smtClean="0"/>
              <a:t>1 1 1 0 0 1 1 1 1 0 0 1 1 0 0 0 x</a:t>
            </a:r>
            <a:endParaRPr lang="de-DE" sz="1100" dirty="0"/>
          </a:p>
        </p:txBody>
      </p:sp>
      <p:sp>
        <p:nvSpPr>
          <p:cNvPr id="15" name="Rechteck 14"/>
          <p:cNvSpPr/>
          <p:nvPr/>
        </p:nvSpPr>
        <p:spPr>
          <a:xfrm>
            <a:off x="7286644" y="1000108"/>
            <a:ext cx="4572000" cy="432426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 smtClean="0"/>
              <a:t>#same with </a:t>
            </a:r>
            <a:r>
              <a:rPr lang="en-US" sz="1100" dirty="0" err="1" smtClean="0"/>
              <a:t>C_in</a:t>
            </a:r>
            <a:r>
              <a:rPr lang="en-US" sz="1100" dirty="0" smtClean="0"/>
              <a:t> = 1:</a:t>
            </a:r>
          </a:p>
          <a:p>
            <a:r>
              <a:rPr lang="en-US" sz="1100" dirty="0" smtClean="0"/>
              <a:t># AND</a:t>
            </a:r>
          </a:p>
          <a:p>
            <a:r>
              <a:rPr lang="en-US" sz="1100" dirty="0" smtClean="0"/>
              <a:t>1 0 0 1 1 0 1 0 1 1 0 0 1 0 0 0 x</a:t>
            </a:r>
          </a:p>
          <a:p>
            <a:r>
              <a:rPr lang="en-US" sz="1100" dirty="0" smtClean="0"/>
              <a:t>1 0 0 1 0 1 1 1 1 1 1 1 0 1 1 1 x</a:t>
            </a:r>
          </a:p>
          <a:p>
            <a:r>
              <a:rPr lang="en-US" sz="1100" dirty="0" smtClean="0"/>
              <a:t>1 0 0 1 0 1 0 0 1 1 0 0 0 1 0 0 x</a:t>
            </a:r>
          </a:p>
          <a:p>
            <a:r>
              <a:rPr lang="en-US" sz="1100" dirty="0" smtClean="0"/>
              <a:t>1 0 0 1 0 1 0 0 0 0 0 0 0 0 0 0 x</a:t>
            </a:r>
          </a:p>
          <a:p>
            <a:r>
              <a:rPr lang="en-US" sz="1100" dirty="0" smtClean="0"/>
              <a:t>1 0 0 1 0 0 1 1 0 1 0 1 0 0 0 1 x</a:t>
            </a:r>
          </a:p>
          <a:p>
            <a:r>
              <a:rPr lang="en-US" sz="1100" dirty="0" smtClean="0"/>
              <a:t>1 0 0 1 0 0 0 0 0 1 1 0 0 0 0 0 x</a:t>
            </a:r>
          </a:p>
          <a:p>
            <a:r>
              <a:rPr lang="en-US" sz="1100" dirty="0" smtClean="0"/>
              <a:t>1 0 0 1 1 1 0 1 0 1 0 0 0 1 0 0 x</a:t>
            </a:r>
          </a:p>
          <a:p>
            <a:r>
              <a:rPr lang="en-US" sz="1100" dirty="0" smtClean="0"/>
              <a:t># OR</a:t>
            </a:r>
          </a:p>
          <a:p>
            <a:r>
              <a:rPr lang="en-US" sz="1100" dirty="0" smtClean="0"/>
              <a:t>1 0 1 1 1 0 1 1 0 0 0 1 1 0 1 1 x</a:t>
            </a:r>
          </a:p>
          <a:p>
            <a:r>
              <a:rPr lang="en-US" sz="1100" dirty="0" smtClean="0"/>
              <a:t>1 0 1 1 0 1 0 1 1 0 0 1 1 1 0 1 x</a:t>
            </a:r>
          </a:p>
          <a:p>
            <a:r>
              <a:rPr lang="en-US" sz="1100" dirty="0" smtClean="0"/>
              <a:t>1 0 1 1 1 1 1 0 1 0 0 0 1 1 1 0 x</a:t>
            </a:r>
          </a:p>
          <a:p>
            <a:r>
              <a:rPr lang="en-US" sz="1100" dirty="0" smtClean="0"/>
              <a:t>1 0 1 1 1 1 0 0 1 1 0 1 1 1 0 1 x</a:t>
            </a:r>
          </a:p>
          <a:p>
            <a:r>
              <a:rPr lang="en-US" sz="1100" dirty="0" smtClean="0"/>
              <a:t># XOR</a:t>
            </a:r>
          </a:p>
          <a:p>
            <a:r>
              <a:rPr lang="en-US" sz="1100" dirty="0" smtClean="0"/>
              <a:t>1 1 0 1 1 0 0 0 0 1 1 0 1 1 1 0 x</a:t>
            </a:r>
          </a:p>
          <a:p>
            <a:r>
              <a:rPr lang="en-US" sz="1100" dirty="0" smtClean="0"/>
              <a:t>1 1 0 1 1 0 1 0 1 0 0 1 0 0 1 1 x</a:t>
            </a:r>
          </a:p>
          <a:p>
            <a:r>
              <a:rPr lang="en-US" sz="1100" dirty="0" smtClean="0"/>
              <a:t>1 1 0 1 1 1 1 0 0 0 0 0 1 1 1 0 x</a:t>
            </a:r>
          </a:p>
          <a:p>
            <a:r>
              <a:rPr lang="en-US" sz="1100" dirty="0" smtClean="0"/>
              <a:t>1 1 0 1 0 1 0 0 1 0 0 1 1 1 0 1 x</a:t>
            </a:r>
          </a:p>
          <a:p>
            <a:r>
              <a:rPr lang="en-US" sz="1100" dirty="0" smtClean="0"/>
              <a:t># NOT A </a:t>
            </a:r>
          </a:p>
          <a:p>
            <a:r>
              <a:rPr lang="en-US" sz="1100" dirty="0" smtClean="0"/>
              <a:t>1 1 1 1 1 1 0 0 0 0 0 1 0 0 1 1 x</a:t>
            </a:r>
          </a:p>
          <a:p>
            <a:r>
              <a:rPr lang="en-US" sz="1100" dirty="0" smtClean="0"/>
              <a:t>1 1 1 1 1 0 0 1 1 0 1 1 0 1 1 0 x</a:t>
            </a:r>
          </a:p>
          <a:p>
            <a:r>
              <a:rPr lang="en-US" sz="1100" dirty="0" smtClean="0"/>
              <a:t>1 1 1 1 1 0 1 0 1 1 0 1 0 1 0 1 x</a:t>
            </a:r>
          </a:p>
          <a:p>
            <a:r>
              <a:rPr lang="en-US" sz="1100" dirty="0" smtClean="0"/>
              <a:t>1 1 1 1 0 1 1 0 0 0 1 0 1 0 0 1 x</a:t>
            </a:r>
          </a:p>
          <a:p>
            <a:r>
              <a:rPr lang="en-US" sz="1100" dirty="0" smtClean="0"/>
              <a:t>1 1 1 1 0 1 1 1 1 0 0 1 1 0 0 0 x</a:t>
            </a:r>
            <a:endParaRPr lang="de-DE" sz="11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 smtClean="0"/>
              <a:t>Exercise</a:t>
            </a:r>
            <a:r>
              <a:rPr lang="de-DE" dirty="0" smtClean="0"/>
              <a:t> 2</a:t>
            </a:r>
            <a:br>
              <a:rPr lang="de-DE" dirty="0" smtClean="0"/>
            </a:br>
            <a:r>
              <a:rPr lang="de-DE" dirty="0" err="1" smtClean="0"/>
              <a:t>Adders</a:t>
            </a:r>
            <a:endParaRPr lang="de-D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xmlns="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b="67161"/>
          <a:stretch>
            <a:fillRect/>
          </a:stretch>
        </p:blipFill>
        <p:spPr>
          <a:xfrm>
            <a:off x="0" y="1727383"/>
            <a:ext cx="9144000" cy="5130617"/>
          </a:xfrm>
          <a:prstGeom prst="rect">
            <a:avLst/>
          </a:prstGeom>
        </p:spPr>
      </p:pic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1" y="1714488"/>
            <a:ext cx="4572000" cy="182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2.1: Half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4338" name="Picture 2" descr="C:\Privat\_Studium\BSC_6\DDC\project1\DDC-Assignment\Adders\logism_half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2000240"/>
            <a:ext cx="9144000" cy="370035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pic>
        <p:nvPicPr>
          <p:cNvPr id="5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xmlns="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t="33014" b="25447"/>
          <a:stretch>
            <a:fillRect/>
          </a:stretch>
        </p:blipFill>
        <p:spPr>
          <a:xfrm>
            <a:off x="0" y="1889201"/>
            <a:ext cx="7000892" cy="4968800"/>
          </a:xfrm>
          <a:prstGeom prst="rect">
            <a:avLst/>
          </a:prstGeom>
        </p:spPr>
      </p:pic>
      <p:pic>
        <p:nvPicPr>
          <p:cNvPr id="6" name="Content Placeholder 4" descr="A piece of paper with writing on it&#10;&#10;Description automatically generated">
            <a:extLst>
              <a:ext uri="{FF2B5EF4-FFF2-40B4-BE49-F238E27FC236}">
                <a16:creationId xmlns:a16="http://schemas.microsoft.com/office/drawing/2014/main" xmlns="" id="{AA8424CA-F217-6983-FCC4-E322FAC05A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11594" t="78818" r="43478"/>
          <a:stretch>
            <a:fillRect/>
          </a:stretch>
        </p:blipFill>
        <p:spPr>
          <a:xfrm>
            <a:off x="5929322" y="1285859"/>
            <a:ext cx="3214678" cy="2589537"/>
          </a:xfrm>
          <a:prstGeom prst="rect">
            <a:avLst/>
          </a:prstGeom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000760" y="3714752"/>
            <a:ext cx="3143240" cy="4630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2.2: </a:t>
            </a:r>
            <a:r>
              <a:rPr lang="de-DE" dirty="0" err="1" smtClean="0"/>
              <a:t>Full</a:t>
            </a:r>
            <a:r>
              <a:rPr lang="de-DE" dirty="0" smtClean="0"/>
              <a:t> </a:t>
            </a:r>
            <a:r>
              <a:rPr lang="de-DE" dirty="0" err="1" smtClean="0"/>
              <a:t>Adder</a:t>
            </a:r>
            <a:endParaRPr lang="de-DE" dirty="0"/>
          </a:p>
        </p:txBody>
      </p:sp>
      <p:pic>
        <p:nvPicPr>
          <p:cNvPr id="15362" name="Picture 2" descr="C:\Privat\_Studium\BSC_6\DDC\project1\DDC-Assignment\Adders\logism_full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00174"/>
            <a:ext cx="9144000" cy="50800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428728" y="428604"/>
            <a:ext cx="6429420" cy="1143000"/>
          </a:xfrm>
        </p:spPr>
        <p:txBody>
          <a:bodyPr>
            <a:normAutofit/>
          </a:bodyPr>
          <a:lstStyle/>
          <a:p>
            <a:r>
              <a:rPr lang="de-DE" dirty="0" smtClean="0"/>
              <a:t>2.3: </a:t>
            </a:r>
            <a:r>
              <a:rPr lang="de-DE" dirty="0" err="1" smtClean="0"/>
              <a:t>Carry</a:t>
            </a:r>
            <a:r>
              <a:rPr lang="de-DE" dirty="0" smtClean="0"/>
              <a:t>-Ripple </a:t>
            </a:r>
            <a:r>
              <a:rPr lang="de-DE" dirty="0" err="1" smtClean="0"/>
              <a:t>Adder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 dirty="0" smtClean="0"/>
          </a:p>
        </p:txBody>
      </p:sp>
      <p:pic>
        <p:nvPicPr>
          <p:cNvPr id="16387" name="Picture 3" descr="C:\Privat\_Studium\BSC_6\DDC\project1\DDC-Assignment\Adders\logism_CarryLookAhead_adder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536446"/>
            <a:ext cx="9144000" cy="5035826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5315</Words>
  <Application>Microsoft Office PowerPoint</Application>
  <PresentationFormat>Bildschirmpräsentation (4:3)</PresentationFormat>
  <Paragraphs>594</Paragraphs>
  <Slides>39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39</vt:i4>
      </vt:variant>
    </vt:vector>
  </HeadingPairs>
  <TitlesOfParts>
    <vt:vector size="40" baseType="lpstr">
      <vt:lpstr>Larissa-Design</vt:lpstr>
      <vt:lpstr>Project 1: ALU  Arithmetic Logic Unit</vt:lpstr>
      <vt:lpstr>Exercise 1 Introduction to logisim</vt:lpstr>
      <vt:lpstr>1: Exercise 1.5.a</vt:lpstr>
      <vt:lpstr>Exercise 2 Adders</vt:lpstr>
      <vt:lpstr>2.1: Half Adder</vt:lpstr>
      <vt:lpstr>2.1: Half Adder</vt:lpstr>
      <vt:lpstr>2.2: Full Adder</vt:lpstr>
      <vt:lpstr>2.2: Full Adder</vt:lpstr>
      <vt:lpstr>2.3: Carry-Ripple Adder</vt:lpstr>
      <vt:lpstr>Exercise 3 Arithmetic Unit</vt:lpstr>
      <vt:lpstr>3.1: B-input-logic 1 bit version</vt:lpstr>
      <vt:lpstr>3.1: B-input-logic 1 bit</vt:lpstr>
      <vt:lpstr>3.2: B-input-logic n bit</vt:lpstr>
      <vt:lpstr>3.3: arithmetic unit 1 bit</vt:lpstr>
      <vt:lpstr>3.4: arithmetic unit n bit</vt:lpstr>
      <vt:lpstr>Exercise 4 Logical unit</vt:lpstr>
      <vt:lpstr>4.1: Logical Unit 1 bit version</vt:lpstr>
      <vt:lpstr>4.2: Logical Unit n bit version</vt:lpstr>
      <vt:lpstr>Exercise 5 Multiplexer</vt:lpstr>
      <vt:lpstr>5: Multiplexer</vt:lpstr>
      <vt:lpstr>5: Multiplexer</vt:lpstr>
      <vt:lpstr>Exercise 6 ALU</vt:lpstr>
      <vt:lpstr>6.1: ALU 1 bit version</vt:lpstr>
      <vt:lpstr>6.2: ALU n bit version</vt:lpstr>
      <vt:lpstr>Thank you for your attention</vt:lpstr>
      <vt:lpstr>Other Data</vt:lpstr>
      <vt:lpstr>1: Exercise 1.5.a</vt:lpstr>
      <vt:lpstr>2.1: half adder</vt:lpstr>
      <vt:lpstr>2.2: full adder</vt:lpstr>
      <vt:lpstr>2.3: Carry-Ripple-Adder</vt:lpstr>
      <vt:lpstr>3.1: B-input-logic 1bit</vt:lpstr>
      <vt:lpstr>3.2: B-input-logic nbit</vt:lpstr>
      <vt:lpstr>3.3: arithmetic unit 1bit</vt:lpstr>
      <vt:lpstr>3.4: arithmetic unit nbit</vt:lpstr>
      <vt:lpstr>4.1: Logical Unit 1bit</vt:lpstr>
      <vt:lpstr>4.2: Logical Unit nbit</vt:lpstr>
      <vt:lpstr>5: Multiplexer 2:1</vt:lpstr>
      <vt:lpstr>6.1: ALU 1bit</vt:lpstr>
      <vt:lpstr>6.2: ALU nbit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daniel.dworski@aon.at</dc:creator>
  <cp:lastModifiedBy>daniel.dworski@aon.at</cp:lastModifiedBy>
  <cp:revision>30</cp:revision>
  <dcterms:created xsi:type="dcterms:W3CDTF">2025-05-27T19:18:58Z</dcterms:created>
  <dcterms:modified xsi:type="dcterms:W3CDTF">2025-05-28T01:31:28Z</dcterms:modified>
</cp:coreProperties>
</file>