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7" r:id="rId6"/>
    <p:sldId id="268" r:id="rId7"/>
    <p:sldId id="260" r:id="rId8"/>
    <p:sldId id="261" r:id="rId9"/>
    <p:sldId id="262" r:id="rId10"/>
    <p:sldId id="263" r:id="rId11"/>
    <p:sldId id="270" r:id="rId12"/>
    <p:sldId id="269" r:id="rId13"/>
    <p:sldId id="264" r:id="rId14"/>
    <p:sldId id="271" r:id="rId15"/>
    <p:sldId id="265" r:id="rId16"/>
    <p:sldId id="266" r:id="rId1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hhy6dulpXlAcZ7aOL32KkYDqDa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5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89996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32474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15747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2730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8556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x">
  <p:cSld name="TITLE_AND_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3"/>
          <p:cNvSpPr/>
          <p:nvPr/>
        </p:nvSpPr>
        <p:spPr>
          <a:xfrm>
            <a:off x="0" y="-2"/>
            <a:ext cx="9144000" cy="565612"/>
          </a:xfrm>
          <a:prstGeom prst="rect">
            <a:avLst/>
          </a:prstGeom>
          <a:solidFill>
            <a:srgbClr val="D9D8DA"/>
          </a:solidFill>
          <a:ln w="1905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3"/>
          <p:cNvSpPr txBox="1"/>
          <p:nvPr/>
        </p:nvSpPr>
        <p:spPr>
          <a:xfrm>
            <a:off x="673737" y="1935443"/>
            <a:ext cx="8050523" cy="733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Module 7: Final Project Template</a:t>
            </a:r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title"/>
          </p:nvPr>
        </p:nvSpPr>
        <p:spPr>
          <a:xfrm>
            <a:off x="685800" y="1822694"/>
            <a:ext cx="7772400" cy="2387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4400663" y="6356351"/>
            <a:ext cx="342674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ustom Layout">
  <p:cSld name="Custom Layou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/>
          <p:nvPr/>
        </p:nvSpPr>
        <p:spPr>
          <a:xfrm>
            <a:off x="0" y="-2"/>
            <a:ext cx="9144000" cy="565612"/>
          </a:xfrm>
          <a:prstGeom prst="rect">
            <a:avLst/>
          </a:prstGeom>
          <a:solidFill>
            <a:srgbClr val="01703B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" name="Google Shape;76;p22" descr="Picture 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00" y="70535"/>
            <a:ext cx="2008498" cy="44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22" descr="Picture 16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22" descr="Picture 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66940" y="1627907"/>
            <a:ext cx="4410118" cy="3602186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22"/>
          <p:cNvSpPr/>
          <p:nvPr/>
        </p:nvSpPr>
        <p:spPr>
          <a:xfrm>
            <a:off x="0" y="0"/>
            <a:ext cx="9144000" cy="9005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22"/>
          <p:cNvSpPr txBox="1">
            <a:spLocks noGrp="1"/>
          </p:cNvSpPr>
          <p:nvPr>
            <p:ph type="sldNum" idx="12"/>
          </p:nvPr>
        </p:nvSpPr>
        <p:spPr>
          <a:xfrm>
            <a:off x="6290039" y="6221731"/>
            <a:ext cx="263162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23" descr="Picture 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4324" y="569519"/>
            <a:ext cx="4989253" cy="45838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23"/>
          <p:cNvSpPr/>
          <p:nvPr/>
        </p:nvSpPr>
        <p:spPr>
          <a:xfrm>
            <a:off x="0" y="0"/>
            <a:ext cx="9144000" cy="437322"/>
          </a:xfrm>
          <a:prstGeom prst="rect">
            <a:avLst/>
          </a:prstGeom>
          <a:solidFill>
            <a:srgbClr val="0081CC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3"/>
          <p:cNvSpPr txBox="1"/>
          <p:nvPr/>
        </p:nvSpPr>
        <p:spPr>
          <a:xfrm>
            <a:off x="2520493" y="1072"/>
            <a:ext cx="3875034" cy="333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Blockchain in Business: Beyond the Hype</a:t>
            </a:r>
            <a:endParaRPr/>
          </a:p>
        </p:txBody>
      </p:sp>
      <p:sp>
        <p:nvSpPr>
          <p:cNvPr id="85" name="Google Shape;85;p23"/>
          <p:cNvSpPr txBox="1">
            <a:spLocks noGrp="1"/>
          </p:cNvSpPr>
          <p:nvPr>
            <p:ph type="title"/>
          </p:nvPr>
        </p:nvSpPr>
        <p:spPr>
          <a:xfrm>
            <a:off x="1143000" y="1122362"/>
            <a:ext cx="6858000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body" idx="1"/>
          </p:nvPr>
        </p:nvSpPr>
        <p:spPr>
          <a:xfrm>
            <a:off x="1143000" y="3602037"/>
            <a:ext cx="6858000" cy="165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sldNum" idx="12"/>
          </p:nvPr>
        </p:nvSpPr>
        <p:spPr>
          <a:xfrm>
            <a:off x="8256728" y="6414761"/>
            <a:ext cx="258623" cy="24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strike="noStrike" cap="non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sldNum" idx="12"/>
          </p:nvPr>
        </p:nvSpPr>
        <p:spPr>
          <a:xfrm>
            <a:off x="4400663" y="6356351"/>
            <a:ext cx="342674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15" descr="Picture 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00" y="70535"/>
            <a:ext cx="2008498" cy="44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15" descr="Picture 16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5"/>
          <p:cNvSpPr txBox="1">
            <a:spLocks noGrp="1"/>
          </p:cNvSpPr>
          <p:nvPr>
            <p:ph type="title"/>
          </p:nvPr>
        </p:nvSpPr>
        <p:spPr>
          <a:xfrm>
            <a:off x="623887" y="1709739"/>
            <a:ext cx="7886701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Georgia"/>
              <a:buNone/>
              <a:defRPr sz="6000"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body" idx="1"/>
          </p:nvPr>
        </p:nvSpPr>
        <p:spPr>
          <a:xfrm>
            <a:off x="623887" y="4589464"/>
            <a:ext cx="7886701" cy="15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  <a:defRPr sz="24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  <a:defRPr sz="2400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  <a:defRPr sz="2400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  <a:defRPr sz="2400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  <a:defRPr sz="24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4" name="Google Shape;24;p15" descr="Picture 6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613862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342673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6"/>
          <p:cNvSpPr/>
          <p:nvPr/>
        </p:nvSpPr>
        <p:spPr>
          <a:xfrm>
            <a:off x="0" y="-2"/>
            <a:ext cx="9144000" cy="565612"/>
          </a:xfrm>
          <a:prstGeom prst="rect">
            <a:avLst/>
          </a:prstGeom>
          <a:solidFill>
            <a:srgbClr val="01703B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16" descr="Picture 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00" y="70535"/>
            <a:ext cx="2008498" cy="44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16" descr="Picture 16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16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Georgia"/>
              <a:buNone/>
              <a:defRPr sz="4400"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2" name="Google Shape;32;p16" descr="Picture 7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342673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>
  <p:cSld name="Comparis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/>
          <p:nvPr/>
        </p:nvSpPr>
        <p:spPr>
          <a:xfrm>
            <a:off x="0" y="-2"/>
            <a:ext cx="9144000" cy="565612"/>
          </a:xfrm>
          <a:prstGeom prst="rect">
            <a:avLst/>
          </a:prstGeom>
          <a:solidFill>
            <a:srgbClr val="01703B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" name="Google Shape;36;p17" descr="Picture 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00" y="70535"/>
            <a:ext cx="2008498" cy="44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17" descr="Picture 16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629841" y="365125"/>
            <a:ext cx="7886701" cy="1325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Georgia"/>
              <a:buNone/>
              <a:defRPr sz="4400"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629841" y="1681163"/>
            <a:ext cx="3868342" cy="82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  <a:defRPr sz="2400" b="1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  <a:defRPr sz="2400" b="1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  <a:defRPr sz="2400" b="1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  <a:defRPr sz="2400" b="1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4629150" y="1681163"/>
            <a:ext cx="3887393" cy="82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41" name="Google Shape;41;p17" descr="Picture 9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342673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8"/>
          <p:cNvSpPr/>
          <p:nvPr/>
        </p:nvSpPr>
        <p:spPr>
          <a:xfrm>
            <a:off x="0" y="-2"/>
            <a:ext cx="9144000" cy="565612"/>
          </a:xfrm>
          <a:prstGeom prst="rect">
            <a:avLst/>
          </a:prstGeom>
          <a:solidFill>
            <a:srgbClr val="01703B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" name="Google Shape;45;p18" descr="Picture 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00" y="70535"/>
            <a:ext cx="2008498" cy="44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18" descr="Picture 16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8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Georgia"/>
              <a:buNone/>
              <a:defRPr sz="4400"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48" name="Google Shape;48;p18" descr="Picture 5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342673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/>
          <p:nvPr/>
        </p:nvSpPr>
        <p:spPr>
          <a:xfrm>
            <a:off x="0" y="-2"/>
            <a:ext cx="9144000" cy="565612"/>
          </a:xfrm>
          <a:prstGeom prst="rect">
            <a:avLst/>
          </a:prstGeom>
          <a:solidFill>
            <a:srgbClr val="01703B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" name="Google Shape;52;p19" descr="Picture 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00" y="70535"/>
            <a:ext cx="2008498" cy="44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9" descr="Picture 16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9" descr="Picture 4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342673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>
  <p:cSld name="Content with Ca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/>
          <p:nvPr/>
        </p:nvSpPr>
        <p:spPr>
          <a:xfrm>
            <a:off x="0" y="-2"/>
            <a:ext cx="9144000" cy="565612"/>
          </a:xfrm>
          <a:prstGeom prst="rect">
            <a:avLst/>
          </a:prstGeom>
          <a:solidFill>
            <a:srgbClr val="01703B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" name="Google Shape;58;p20" descr="Picture 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00" y="70535"/>
            <a:ext cx="2008498" cy="44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20" descr="Picture 16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2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eorgia"/>
              <a:buNone/>
              <a:defRPr sz="3200"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1"/>
          </p:nvPr>
        </p:nvSpPr>
        <p:spPr>
          <a:xfrm>
            <a:off x="3887391" y="987425"/>
            <a:ext cx="4629152" cy="4873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1pPr>
            <a:lvl2pPr marL="914400" lvl="1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2pPr>
            <a:lvl3pPr marL="1371600" lvl="2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3pPr>
            <a:lvl4pPr marL="1828800" lvl="3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4pPr>
            <a:lvl5pPr marL="2286000" lvl="4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body" idx="2"/>
          </p:nvPr>
        </p:nvSpPr>
        <p:spPr>
          <a:xfrm>
            <a:off x="629839" y="2057400"/>
            <a:ext cx="2949182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63" name="Google Shape;63;p20" descr="Picture 7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342673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/>
          <p:nvPr/>
        </p:nvSpPr>
        <p:spPr>
          <a:xfrm>
            <a:off x="0" y="-2"/>
            <a:ext cx="9144000" cy="565612"/>
          </a:xfrm>
          <a:prstGeom prst="rect">
            <a:avLst/>
          </a:prstGeom>
          <a:solidFill>
            <a:srgbClr val="01703B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Google Shape;67;p21" descr="Picture 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00" y="70535"/>
            <a:ext cx="2008498" cy="44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21" descr="Picture 16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21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eorgia"/>
              <a:buNone/>
              <a:defRPr sz="3200"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>
            <a:spLocks noGrp="1"/>
          </p:cNvSpPr>
          <p:nvPr>
            <p:ph type="pic" idx="2"/>
          </p:nvPr>
        </p:nvSpPr>
        <p:spPr>
          <a:xfrm>
            <a:off x="3887391" y="987425"/>
            <a:ext cx="4629152" cy="4873627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21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72" name="Google Shape;72;p21" descr="Picture 7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2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342673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/>
          <p:nvPr/>
        </p:nvSpPr>
        <p:spPr>
          <a:xfrm>
            <a:off x="0" y="-2"/>
            <a:ext cx="9144000" cy="565612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2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None/>
              <a:defRPr sz="20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None/>
              <a:defRPr sz="20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None/>
              <a:defRPr sz="20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None/>
              <a:defRPr sz="20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None/>
              <a:defRPr sz="20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None/>
              <a:defRPr sz="20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None/>
              <a:defRPr sz="20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None/>
              <a:defRPr sz="20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None/>
              <a:defRPr sz="20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sldNum" idx="12"/>
          </p:nvPr>
        </p:nvSpPr>
        <p:spPr>
          <a:xfrm>
            <a:off x="4400663" y="6356351"/>
            <a:ext cx="342674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ml-one-hot-encoding/" TargetMode="External"/><Relationship Id="rId13" Type="http://schemas.openxmlformats.org/officeDocument/2006/relationships/hyperlink" Target="https://www.statology.org/author/admin/" TargetMode="External"/><Relationship Id="rId18" Type="http://schemas.openxmlformats.org/officeDocument/2006/relationships/hyperlink" Target="https://stackoverflow.com/questions/67613774/how-to-add-a-mean-and-median-line-to-a-seaborn-displot" TargetMode="External"/><Relationship Id="rId3" Type="http://schemas.openxmlformats.org/officeDocument/2006/relationships/hyperlink" Target="http://experian.com/" TargetMode="External"/><Relationship Id="rId21" Type="http://schemas.openxmlformats.org/officeDocument/2006/relationships/hyperlink" Target="https://medium.com/@ngechamike26/exploratory-data-analysis-eda-through-data-visualization-bc1bf1dce3b2" TargetMode="External"/><Relationship Id="rId7" Type="http://schemas.openxmlformats.org/officeDocument/2006/relationships/hyperlink" Target="http://stackoverflow.com/" TargetMode="External"/><Relationship Id="rId12" Type="http://schemas.openxmlformats.org/officeDocument/2006/relationships/hyperlink" Target="https://www.geeksforgeeks.org/boxplot-using-seaborn-in-python/" TargetMode="External"/><Relationship Id="rId17" Type="http://schemas.openxmlformats.org/officeDocument/2006/relationships/hyperlink" Target="https://stackoverflow.com/users/7758804/trenton-mckinney" TargetMode="External"/><Relationship Id="rId2" Type="http://schemas.openxmlformats.org/officeDocument/2006/relationships/notesSlide" Target="../notesSlides/notesSlide16.xml"/><Relationship Id="rId16" Type="http://schemas.openxmlformats.org/officeDocument/2006/relationships/hyperlink" Target="https://stackoverflow.com/users/10976654/a11" TargetMode="External"/><Relationship Id="rId20" Type="http://schemas.openxmlformats.org/officeDocument/2006/relationships/hyperlink" Target="https://medium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41325227/how-to-do-linear-regression-using-python-and-scikit-learn-using-one-hot-encoding" TargetMode="External"/><Relationship Id="rId11" Type="http://schemas.openxmlformats.org/officeDocument/2006/relationships/hyperlink" Target="https://stackoverflow.com/questions/31632637/label-axes-on-seaborn-barplot" TargetMode="External"/><Relationship Id="rId24" Type="http://schemas.openxmlformats.org/officeDocument/2006/relationships/hyperlink" Target="https://online.stat.psu.edu/stat501/lesson/1/1.2" TargetMode="External"/><Relationship Id="rId5" Type="http://schemas.openxmlformats.org/officeDocument/2006/relationships/hyperlink" Target="https://stackoverflow.com/users/4984897/pr338" TargetMode="External"/><Relationship Id="rId15" Type="http://schemas.openxmlformats.org/officeDocument/2006/relationships/hyperlink" Target="https://www.statology.org/seaborn-title/" TargetMode="External"/><Relationship Id="rId23" Type="http://schemas.openxmlformats.org/officeDocument/2006/relationships/hyperlink" Target="http://online.stat.psu.edu/" TargetMode="External"/><Relationship Id="rId10" Type="http://schemas.openxmlformats.org/officeDocument/2006/relationships/hyperlink" Target="https://stackoverflow.com/users/2320035/sascha" TargetMode="External"/><Relationship Id="rId19" Type="http://schemas.openxmlformats.org/officeDocument/2006/relationships/hyperlink" Target="https://medium.com/@ngechamike26?source=post_page-----bc1bf1dce3b2--------------------------------" TargetMode="External"/><Relationship Id="rId4" Type="http://schemas.openxmlformats.org/officeDocument/2006/relationships/hyperlink" Target="https://www.experian.com/blogs/ask-experian/factors-that-affect-home-value/" TargetMode="External"/><Relationship Id="rId9" Type="http://schemas.openxmlformats.org/officeDocument/2006/relationships/hyperlink" Target="https://stackoverflow.com/users/1574941/erin-shellman" TargetMode="External"/><Relationship Id="rId14" Type="http://schemas.openxmlformats.org/officeDocument/2006/relationships/hyperlink" Target="http://statology.org/" TargetMode="External"/><Relationship Id="rId22" Type="http://schemas.openxmlformats.org/officeDocument/2006/relationships/hyperlink" Target="https://online.stat.psu.edu/stat501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>
            <a:spLocks noGrp="1"/>
          </p:cNvSpPr>
          <p:nvPr>
            <p:ph type="title"/>
          </p:nvPr>
        </p:nvSpPr>
        <p:spPr>
          <a:xfrm>
            <a:off x="685800" y="1638566"/>
            <a:ext cx="7772400" cy="2387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900" b="0" dirty="0">
                <a:latin typeface="Arial"/>
                <a:ea typeface="Arial"/>
                <a:cs typeface="Arial"/>
                <a:sym typeface="Arial"/>
              </a:rPr>
              <a:t>Real Estate </a:t>
            </a:r>
            <a:r>
              <a:rPr lang="en-US" sz="2900" b="0" dirty="0" err="1">
                <a:latin typeface="Arial"/>
                <a:ea typeface="Arial"/>
                <a:cs typeface="Arial"/>
                <a:sym typeface="Arial"/>
              </a:rPr>
              <a:t>Predictioneering</a:t>
            </a:r>
            <a:r>
              <a:rPr lang="en-US" sz="2900" b="0" dirty="0"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-US" sz="2900" b="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dirty="0">
                <a:latin typeface="Arial"/>
                <a:ea typeface="Arial"/>
                <a:cs typeface="Arial"/>
                <a:sym typeface="Arial"/>
              </a:rPr>
              <a:t>Determining What Factors Best Predict Home Sale Prices</a:t>
            </a:r>
            <a:endParaRPr lang="en-US" dirty="0"/>
          </a:p>
        </p:txBody>
      </p:sp>
      <p:sp>
        <p:nvSpPr>
          <p:cNvPr id="93" name="Google Shape;93;p1"/>
          <p:cNvSpPr txBox="1"/>
          <p:nvPr/>
        </p:nvSpPr>
        <p:spPr>
          <a:xfrm>
            <a:off x="501472" y="5740549"/>
            <a:ext cx="7795260" cy="301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Author: Stephen Re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Analysis and Results</a:t>
            </a:r>
            <a:endParaRPr/>
          </a:p>
        </p:txBody>
      </p:sp>
      <p:sp>
        <p:nvSpPr>
          <p:cNvPr id="145" name="Google Shape;145;p8"/>
          <p:cNvSpPr txBox="1">
            <a:spLocks noGrp="1"/>
          </p:cNvSpPr>
          <p:nvPr>
            <p:ph type="sldNum" idx="4294967295"/>
          </p:nvPr>
        </p:nvSpPr>
        <p:spPr>
          <a:xfrm>
            <a:off x="4451785" y="6356351"/>
            <a:ext cx="240428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10</a:t>
            </a:fld>
            <a:endParaRPr/>
          </a:p>
        </p:txBody>
      </p:sp>
      <p:sp>
        <p:nvSpPr>
          <p:cNvPr id="146" name="Google Shape;146;p8"/>
          <p:cNvSpPr txBox="1">
            <a:spLocks noGrp="1"/>
          </p:cNvSpPr>
          <p:nvPr>
            <p:ph type="body" idx="1"/>
          </p:nvPr>
        </p:nvSpPr>
        <p:spPr>
          <a:xfrm>
            <a:off x="588055" y="1023195"/>
            <a:ext cx="3508458" cy="4225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114300" indent="0">
              <a:buNone/>
            </a:pPr>
            <a:r>
              <a:rPr lang="en-US" sz="1200" dirty="0">
                <a:latin typeface="+mj-lt"/>
              </a:rPr>
              <a:t>First attempt: top 9 correlated numerical columns from the correlation analysis.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200" dirty="0">
                <a:latin typeface="+mj-lt"/>
              </a:rPr>
              <a:t>'</a:t>
            </a:r>
            <a:r>
              <a:rPr lang="en-US" sz="1200" dirty="0" err="1">
                <a:latin typeface="+mj-lt"/>
              </a:rPr>
              <a:t>OverallQual</a:t>
            </a:r>
            <a:r>
              <a:rPr lang="en-US" sz="1200" dirty="0">
                <a:latin typeface="+mj-lt"/>
              </a:rPr>
              <a:t>’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200" dirty="0">
                <a:latin typeface="+mj-lt"/>
              </a:rPr>
              <a:t>'</a:t>
            </a:r>
            <a:r>
              <a:rPr lang="en-US" sz="1200" dirty="0" err="1">
                <a:latin typeface="+mj-lt"/>
              </a:rPr>
              <a:t>TotSF</a:t>
            </a:r>
            <a:r>
              <a:rPr lang="en-US" sz="1200" dirty="0">
                <a:latin typeface="+mj-lt"/>
              </a:rPr>
              <a:t>’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200" dirty="0">
                <a:latin typeface="+mj-lt"/>
              </a:rPr>
              <a:t>'</a:t>
            </a:r>
            <a:r>
              <a:rPr lang="en-US" sz="1200" dirty="0" err="1">
                <a:latin typeface="+mj-lt"/>
              </a:rPr>
              <a:t>GrLivArea</a:t>
            </a:r>
            <a:r>
              <a:rPr lang="en-US" sz="1200" dirty="0">
                <a:latin typeface="+mj-lt"/>
              </a:rPr>
              <a:t>’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200" dirty="0">
                <a:latin typeface="+mj-lt"/>
              </a:rPr>
              <a:t>'</a:t>
            </a:r>
            <a:r>
              <a:rPr lang="en-US" sz="1200" dirty="0" err="1">
                <a:latin typeface="+mj-lt"/>
              </a:rPr>
              <a:t>GarageArea</a:t>
            </a:r>
            <a:r>
              <a:rPr lang="en-US" sz="1200" dirty="0">
                <a:latin typeface="+mj-lt"/>
              </a:rPr>
              <a:t>’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200" dirty="0">
                <a:latin typeface="+mj-lt"/>
              </a:rPr>
              <a:t>'</a:t>
            </a:r>
            <a:r>
              <a:rPr lang="en-US" sz="1200" dirty="0" err="1">
                <a:latin typeface="+mj-lt"/>
              </a:rPr>
              <a:t>TotalBath</a:t>
            </a:r>
            <a:r>
              <a:rPr lang="en-US" sz="1200" dirty="0">
                <a:latin typeface="+mj-lt"/>
              </a:rPr>
              <a:t>’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200" dirty="0">
                <a:latin typeface="+mj-lt"/>
              </a:rPr>
              <a:t>'</a:t>
            </a:r>
            <a:r>
              <a:rPr lang="en-US" sz="1200" dirty="0" err="1">
                <a:latin typeface="+mj-lt"/>
              </a:rPr>
              <a:t>TotFnshSF</a:t>
            </a:r>
            <a:r>
              <a:rPr lang="en-US" sz="1200" dirty="0">
                <a:latin typeface="+mj-lt"/>
              </a:rPr>
              <a:t>’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200" dirty="0">
                <a:latin typeface="+mj-lt"/>
              </a:rPr>
              <a:t>'</a:t>
            </a:r>
            <a:r>
              <a:rPr lang="en-US" sz="1200" dirty="0" err="1">
                <a:latin typeface="+mj-lt"/>
              </a:rPr>
              <a:t>HouseDecade</a:t>
            </a:r>
            <a:r>
              <a:rPr lang="en-US" sz="1200" dirty="0">
                <a:latin typeface="+mj-lt"/>
              </a:rPr>
              <a:t>’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200" dirty="0">
                <a:latin typeface="+mj-lt"/>
              </a:rPr>
              <a:t>'</a:t>
            </a:r>
            <a:r>
              <a:rPr lang="en-US" sz="1200" dirty="0" err="1">
                <a:latin typeface="+mj-lt"/>
              </a:rPr>
              <a:t>GarageCars</a:t>
            </a:r>
            <a:r>
              <a:rPr lang="en-US" sz="1200" dirty="0">
                <a:latin typeface="+mj-lt"/>
              </a:rPr>
              <a:t>’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200" dirty="0">
                <a:latin typeface="+mj-lt"/>
              </a:rPr>
              <a:t>'</a:t>
            </a:r>
            <a:r>
              <a:rPr lang="en-US" sz="1200" dirty="0" err="1">
                <a:latin typeface="+mj-lt"/>
              </a:rPr>
              <a:t>YearBuilt</a:t>
            </a:r>
            <a:r>
              <a:rPr lang="en-US" sz="1200" dirty="0">
                <a:latin typeface="+mj-lt"/>
              </a:rPr>
              <a:t>'</a:t>
            </a:r>
          </a:p>
          <a:p>
            <a:pPr marL="114300" indent="0">
              <a:buNone/>
            </a:pPr>
            <a:r>
              <a:rPr lang="en-US" sz="1200" b="1" dirty="0">
                <a:latin typeface="+mj-lt"/>
              </a:rPr>
              <a:t>R2 = 0.8511 </a:t>
            </a:r>
          </a:p>
          <a:p>
            <a:pPr marL="114300" indent="0">
              <a:buNone/>
            </a:pPr>
            <a:r>
              <a:rPr lang="en-US" sz="1200" dirty="0">
                <a:latin typeface="+mj-lt"/>
              </a:rPr>
              <a:t>Already much better than the professor's results.  </a:t>
            </a:r>
            <a:r>
              <a:rPr lang="en-US" sz="1200" dirty="0" err="1">
                <a:latin typeface="+mj-lt"/>
              </a:rPr>
              <a:t>TotSF</a:t>
            </a:r>
            <a:r>
              <a:rPr lang="en-US" sz="1200" dirty="0">
                <a:latin typeface="+mj-lt"/>
              </a:rPr>
              <a:t>, </a:t>
            </a:r>
            <a:r>
              <a:rPr lang="en-US" sz="1200" dirty="0" err="1">
                <a:latin typeface="+mj-lt"/>
              </a:rPr>
              <a:t>TotalBath</a:t>
            </a:r>
            <a:r>
              <a:rPr lang="en-US" sz="1200" dirty="0">
                <a:latin typeface="+mj-lt"/>
              </a:rPr>
              <a:t>, </a:t>
            </a:r>
            <a:r>
              <a:rPr lang="en-US" sz="1200" dirty="0" err="1">
                <a:latin typeface="+mj-lt"/>
              </a:rPr>
              <a:t>TotFnshSF</a:t>
            </a:r>
            <a:r>
              <a:rPr lang="en-US" sz="1200" dirty="0">
                <a:latin typeface="+mj-lt"/>
              </a:rPr>
              <a:t>, </a:t>
            </a:r>
            <a:r>
              <a:rPr lang="en-US" sz="1200" dirty="0" err="1">
                <a:latin typeface="+mj-lt"/>
              </a:rPr>
              <a:t>HouseDecade</a:t>
            </a:r>
            <a:r>
              <a:rPr lang="en-US" sz="1200" dirty="0">
                <a:latin typeface="+mj-lt"/>
              </a:rPr>
              <a:t> are all my aggregated columns.</a:t>
            </a:r>
          </a:p>
        </p:txBody>
      </p:sp>
      <p:sp>
        <p:nvSpPr>
          <p:cNvPr id="147" name="Google Shape;147;p8"/>
          <p:cNvSpPr txBox="1"/>
          <p:nvPr/>
        </p:nvSpPr>
        <p:spPr>
          <a:xfrm>
            <a:off x="712971" y="6419513"/>
            <a:ext cx="1803757" cy="231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eorgia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*Please add slides as required.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B40FD5-9167-4CCC-D52A-4739D7440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834252"/>
            <a:ext cx="3815561" cy="27761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746A57-2B5A-B09F-68E1-C4DB7BD53E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191" y="3610358"/>
            <a:ext cx="2745390" cy="292841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Analysis and Results</a:t>
            </a:r>
            <a:endParaRPr/>
          </a:p>
        </p:txBody>
      </p:sp>
      <p:sp>
        <p:nvSpPr>
          <p:cNvPr id="145" name="Google Shape;145;p8"/>
          <p:cNvSpPr txBox="1">
            <a:spLocks noGrp="1"/>
          </p:cNvSpPr>
          <p:nvPr>
            <p:ph type="sldNum" idx="4294967295"/>
          </p:nvPr>
        </p:nvSpPr>
        <p:spPr>
          <a:xfrm>
            <a:off x="4451785" y="6356351"/>
            <a:ext cx="240428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11</a:t>
            </a:fld>
            <a:endParaRPr/>
          </a:p>
        </p:txBody>
      </p:sp>
      <p:sp>
        <p:nvSpPr>
          <p:cNvPr id="146" name="Google Shape;146;p8"/>
          <p:cNvSpPr txBox="1">
            <a:spLocks noGrp="1"/>
          </p:cNvSpPr>
          <p:nvPr>
            <p:ph type="body" idx="1"/>
          </p:nvPr>
        </p:nvSpPr>
        <p:spPr>
          <a:xfrm>
            <a:off x="487387" y="858603"/>
            <a:ext cx="3737058" cy="414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114300" indent="0">
              <a:buNone/>
            </a:pPr>
            <a:br>
              <a:rPr lang="en-US" sz="1200" dirty="0">
                <a:latin typeface="+mj-lt"/>
              </a:rPr>
            </a:br>
            <a:r>
              <a:rPr lang="en-US" sz="1200" dirty="0">
                <a:latin typeface="+mj-lt"/>
              </a:rPr>
              <a:t>Last try for just numeric columns: all of the numeric columns I thought would be predictive.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latin typeface="+mj-lt"/>
              </a:rPr>
              <a:t>'</a:t>
            </a:r>
            <a:r>
              <a:rPr lang="en-US" sz="1200" dirty="0" err="1">
                <a:latin typeface="+mj-lt"/>
              </a:rPr>
              <a:t>OverallQual</a:t>
            </a:r>
            <a:r>
              <a:rPr lang="en-US" sz="1200" dirty="0">
                <a:latin typeface="+mj-lt"/>
              </a:rPr>
              <a:t>’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latin typeface="+mj-lt"/>
              </a:rPr>
              <a:t>'</a:t>
            </a:r>
            <a:r>
              <a:rPr lang="en-US" sz="1200" dirty="0" err="1">
                <a:latin typeface="+mj-lt"/>
              </a:rPr>
              <a:t>OverallCond</a:t>
            </a:r>
            <a:r>
              <a:rPr lang="en-US" sz="1200" dirty="0">
                <a:latin typeface="+mj-lt"/>
              </a:rPr>
              <a:t>’ 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latin typeface="+mj-lt"/>
              </a:rPr>
              <a:t>'</a:t>
            </a:r>
            <a:r>
              <a:rPr lang="en-US" sz="1200" dirty="0" err="1">
                <a:latin typeface="+mj-lt"/>
              </a:rPr>
              <a:t>YearBuilt</a:t>
            </a:r>
            <a:r>
              <a:rPr lang="en-US" sz="1200" dirty="0">
                <a:latin typeface="+mj-lt"/>
              </a:rPr>
              <a:t>’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latin typeface="+mj-lt"/>
              </a:rPr>
              <a:t>'</a:t>
            </a:r>
            <a:r>
              <a:rPr lang="en-US" sz="1200" dirty="0" err="1">
                <a:latin typeface="+mj-lt"/>
              </a:rPr>
              <a:t>GrLivArea</a:t>
            </a:r>
            <a:r>
              <a:rPr lang="en-US" sz="1200" dirty="0">
                <a:latin typeface="+mj-lt"/>
              </a:rPr>
              <a:t>’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latin typeface="+mj-lt"/>
              </a:rPr>
              <a:t>'</a:t>
            </a:r>
            <a:r>
              <a:rPr lang="en-US" sz="1200" dirty="0" err="1">
                <a:latin typeface="+mj-lt"/>
              </a:rPr>
              <a:t>BedroomAbvGr</a:t>
            </a:r>
            <a:r>
              <a:rPr lang="en-US" sz="1200" dirty="0">
                <a:latin typeface="+mj-lt"/>
              </a:rPr>
              <a:t>’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latin typeface="+mj-lt"/>
              </a:rPr>
              <a:t>'</a:t>
            </a:r>
            <a:r>
              <a:rPr lang="en-US" sz="1200" dirty="0" err="1">
                <a:latin typeface="+mj-lt"/>
              </a:rPr>
              <a:t>TotRmsAbvGrd</a:t>
            </a:r>
            <a:r>
              <a:rPr lang="en-US" sz="1200" dirty="0">
                <a:latin typeface="+mj-lt"/>
              </a:rPr>
              <a:t>’ 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latin typeface="+mj-lt"/>
              </a:rPr>
              <a:t>'</a:t>
            </a:r>
            <a:r>
              <a:rPr lang="en-US" sz="1200" dirty="0" err="1">
                <a:latin typeface="+mj-lt"/>
              </a:rPr>
              <a:t>GarageCars</a:t>
            </a:r>
            <a:r>
              <a:rPr lang="en-US" sz="1200" dirty="0">
                <a:latin typeface="+mj-lt"/>
              </a:rPr>
              <a:t>’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latin typeface="+mj-lt"/>
              </a:rPr>
              <a:t>'</a:t>
            </a:r>
            <a:r>
              <a:rPr lang="en-US" sz="1200" dirty="0" err="1">
                <a:latin typeface="+mj-lt"/>
              </a:rPr>
              <a:t>GarageArea</a:t>
            </a:r>
            <a:r>
              <a:rPr lang="en-US" sz="1200" dirty="0">
                <a:latin typeface="+mj-lt"/>
              </a:rPr>
              <a:t>’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latin typeface="+mj-lt"/>
              </a:rPr>
              <a:t>'</a:t>
            </a:r>
            <a:r>
              <a:rPr lang="en-US" sz="1200" dirty="0" err="1">
                <a:latin typeface="+mj-lt"/>
              </a:rPr>
              <a:t>AbvGrdBath</a:t>
            </a:r>
            <a:r>
              <a:rPr lang="en-US" sz="1200" dirty="0">
                <a:latin typeface="+mj-lt"/>
              </a:rPr>
              <a:t>'</a:t>
            </a:r>
          </a:p>
          <a:p>
            <a:pPr marL="114300" indent="0">
              <a:buNone/>
            </a:pPr>
            <a:r>
              <a:rPr lang="en-US" sz="1200" b="1" dirty="0">
                <a:latin typeface="+mj-lt"/>
              </a:rPr>
              <a:t>R2 = 0.856  </a:t>
            </a:r>
          </a:p>
          <a:p>
            <a:pPr marL="114300" indent="0">
              <a:buNone/>
            </a:pPr>
            <a:r>
              <a:rPr lang="en-US" sz="1200" dirty="0">
                <a:latin typeface="+mj-lt"/>
              </a:rPr>
              <a:t>Slight improvement and as much as </a:t>
            </a:r>
            <a:r>
              <a:rPr lang="en-US" sz="1200" dirty="0" err="1">
                <a:latin typeface="+mj-lt"/>
              </a:rPr>
              <a:t>i</a:t>
            </a:r>
            <a:r>
              <a:rPr lang="en-US" sz="1200" dirty="0">
                <a:latin typeface="+mj-lt"/>
              </a:rPr>
              <a:t> could get using just numeric columns.</a:t>
            </a:r>
          </a:p>
        </p:txBody>
      </p:sp>
      <p:sp>
        <p:nvSpPr>
          <p:cNvPr id="147" name="Google Shape;147;p8"/>
          <p:cNvSpPr txBox="1"/>
          <p:nvPr/>
        </p:nvSpPr>
        <p:spPr>
          <a:xfrm>
            <a:off x="712971" y="6419513"/>
            <a:ext cx="1803757" cy="231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eorgia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*Please add slides as required.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D876FF-1C3A-BF46-3BF0-84EDF9F59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451" y="738841"/>
            <a:ext cx="3946917" cy="29919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B4BA97-63C5-3D3C-6443-23803825EE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5411" y="3918123"/>
            <a:ext cx="2739686" cy="282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724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Analysis and Results</a:t>
            </a:r>
            <a:endParaRPr/>
          </a:p>
        </p:txBody>
      </p:sp>
      <p:sp>
        <p:nvSpPr>
          <p:cNvPr id="145" name="Google Shape;145;p8"/>
          <p:cNvSpPr txBox="1">
            <a:spLocks noGrp="1"/>
          </p:cNvSpPr>
          <p:nvPr>
            <p:ph type="sldNum" idx="4294967295"/>
          </p:nvPr>
        </p:nvSpPr>
        <p:spPr>
          <a:xfrm>
            <a:off x="4451785" y="6356351"/>
            <a:ext cx="240428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12</a:t>
            </a:fld>
            <a:endParaRPr/>
          </a:p>
        </p:txBody>
      </p:sp>
      <p:sp>
        <p:nvSpPr>
          <p:cNvPr id="146" name="Google Shape;146;p8"/>
          <p:cNvSpPr txBox="1">
            <a:spLocks noGrp="1"/>
          </p:cNvSpPr>
          <p:nvPr>
            <p:ph type="body" idx="1"/>
          </p:nvPr>
        </p:nvSpPr>
        <p:spPr>
          <a:xfrm>
            <a:off x="606342" y="1379811"/>
            <a:ext cx="3215850" cy="414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114300" indent="0">
              <a:buNone/>
            </a:pPr>
            <a:br>
              <a:rPr lang="en-US" sz="1200" dirty="0">
                <a:latin typeface="+mj-lt"/>
              </a:rPr>
            </a:br>
            <a:r>
              <a:rPr lang="en-US" sz="1200" dirty="0">
                <a:latin typeface="+mj-lt"/>
              </a:rPr>
              <a:t>Last try before testing.  This time with the same numeric variables and the top 10 categorical variables from my LM analysis.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latin typeface="+mj-lt"/>
              </a:rPr>
              <a:t>'Neighborhood’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latin typeface="+mj-lt"/>
              </a:rPr>
              <a:t>'</a:t>
            </a:r>
            <a:r>
              <a:rPr lang="en-US" sz="1200" dirty="0" err="1">
                <a:latin typeface="+mj-lt"/>
              </a:rPr>
              <a:t>BsmtQual</a:t>
            </a:r>
            <a:r>
              <a:rPr lang="en-US" sz="1200" dirty="0">
                <a:latin typeface="+mj-lt"/>
              </a:rPr>
              <a:t>’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latin typeface="+mj-lt"/>
              </a:rPr>
              <a:t>'</a:t>
            </a:r>
            <a:r>
              <a:rPr lang="en-US" sz="1200" dirty="0" err="1">
                <a:latin typeface="+mj-lt"/>
              </a:rPr>
              <a:t>ExterQual</a:t>
            </a:r>
            <a:r>
              <a:rPr lang="en-US" sz="1200" dirty="0">
                <a:latin typeface="+mj-lt"/>
              </a:rPr>
              <a:t>’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latin typeface="+mj-lt"/>
              </a:rPr>
              <a:t>'</a:t>
            </a:r>
            <a:r>
              <a:rPr lang="en-US" sz="1200" dirty="0" err="1">
                <a:latin typeface="+mj-lt"/>
              </a:rPr>
              <a:t>KitchenQual</a:t>
            </a:r>
            <a:r>
              <a:rPr lang="en-US" sz="1200" dirty="0">
                <a:latin typeface="+mj-lt"/>
              </a:rPr>
              <a:t>’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latin typeface="+mj-lt"/>
              </a:rPr>
              <a:t>'</a:t>
            </a:r>
            <a:r>
              <a:rPr lang="en-US" sz="1200" dirty="0" err="1">
                <a:latin typeface="+mj-lt"/>
              </a:rPr>
              <a:t>GarageFinish</a:t>
            </a:r>
            <a:r>
              <a:rPr lang="en-US" sz="1200" dirty="0">
                <a:latin typeface="+mj-lt"/>
              </a:rPr>
              <a:t>’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latin typeface="+mj-lt"/>
              </a:rPr>
              <a:t>'</a:t>
            </a:r>
            <a:r>
              <a:rPr lang="en-US" sz="1200" dirty="0" err="1">
                <a:latin typeface="+mj-lt"/>
              </a:rPr>
              <a:t>FireplaceQu</a:t>
            </a:r>
            <a:r>
              <a:rPr lang="en-US" sz="1200" dirty="0">
                <a:latin typeface="+mj-lt"/>
              </a:rPr>
              <a:t>’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latin typeface="+mj-lt"/>
              </a:rPr>
              <a:t>'</a:t>
            </a:r>
            <a:r>
              <a:rPr lang="en-US" sz="1200" dirty="0" err="1">
                <a:latin typeface="+mj-lt"/>
              </a:rPr>
              <a:t>GarageType</a:t>
            </a:r>
            <a:r>
              <a:rPr lang="en-US" sz="1200" dirty="0">
                <a:latin typeface="+mj-lt"/>
              </a:rPr>
              <a:t>’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latin typeface="+mj-lt"/>
              </a:rPr>
              <a:t>'Exterior1st’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latin typeface="+mj-lt"/>
              </a:rPr>
              <a:t>'</a:t>
            </a:r>
            <a:r>
              <a:rPr lang="en-US" sz="1200" dirty="0" err="1">
                <a:latin typeface="+mj-lt"/>
              </a:rPr>
              <a:t>MasVnrType</a:t>
            </a:r>
            <a:r>
              <a:rPr lang="en-US" sz="1200" dirty="0">
                <a:latin typeface="+mj-lt"/>
              </a:rPr>
              <a:t>’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latin typeface="+mj-lt"/>
              </a:rPr>
              <a:t>'Foundation'</a:t>
            </a:r>
          </a:p>
          <a:p>
            <a:pPr marL="114300" indent="0">
              <a:buNone/>
            </a:pPr>
            <a:r>
              <a:rPr lang="en-US" sz="1200" b="1" dirty="0">
                <a:latin typeface="+mj-lt"/>
              </a:rPr>
              <a:t>R2 = 0.962  </a:t>
            </a:r>
            <a:r>
              <a:rPr lang="en-US" sz="1200" dirty="0">
                <a:latin typeface="+mj-lt"/>
              </a:rPr>
              <a:t>This greatly improved the results.  </a:t>
            </a:r>
          </a:p>
          <a:p>
            <a:pPr marL="114300" indent="0">
              <a:buNone/>
            </a:pPr>
            <a:endParaRPr lang="en-US" sz="1200" dirty="0">
              <a:latin typeface="+mj-lt"/>
            </a:endParaRPr>
          </a:p>
        </p:txBody>
      </p:sp>
      <p:sp>
        <p:nvSpPr>
          <p:cNvPr id="147" name="Google Shape;147;p8"/>
          <p:cNvSpPr txBox="1"/>
          <p:nvPr/>
        </p:nvSpPr>
        <p:spPr>
          <a:xfrm>
            <a:off x="712971" y="6419513"/>
            <a:ext cx="1803757" cy="231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eorgia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*Please add slides as required.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7E6C89-B399-2FB0-DED8-7FE173989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615477"/>
            <a:ext cx="4084613" cy="30346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811C9E-2B9E-ACEE-7BA6-025A054CCB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3752" y="3843080"/>
            <a:ext cx="2713618" cy="280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023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Verification</a:t>
            </a:r>
            <a:endParaRPr/>
          </a:p>
        </p:txBody>
      </p:sp>
      <p:sp>
        <p:nvSpPr>
          <p:cNvPr id="154" name="Google Shape;154;p9"/>
          <p:cNvSpPr txBox="1">
            <a:spLocks noGrp="1"/>
          </p:cNvSpPr>
          <p:nvPr>
            <p:ph type="body" idx="1"/>
          </p:nvPr>
        </p:nvSpPr>
        <p:spPr>
          <a:xfrm>
            <a:off x="731260" y="1024128"/>
            <a:ext cx="3484124" cy="2404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11430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With the large set of numeric and categorical columns, I only scored </a:t>
            </a:r>
            <a:r>
              <a:rPr lang="en-US" sz="1400" b="1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j-lt"/>
              </a:rPr>
              <a:t>R2 = 0.680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.  They were not in accordance with what </a:t>
            </a:r>
            <a:r>
              <a:rPr lang="en-US" sz="1400" dirty="0">
                <a:highlight>
                  <a:srgbClr val="FFFFFF"/>
                </a:highlight>
                <a:latin typeface="+mj-lt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 found earlier.  </a:t>
            </a:r>
          </a:p>
          <a:p>
            <a:pPr marL="11430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My theory is that I tried to use too many variables and fit the model too closely to the training data.  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4E4FAE-626A-2701-AD18-0F48D24FD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2626" y="608685"/>
            <a:ext cx="3987692" cy="29992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1AF6F8-AA13-A25E-D648-AF7D71DEE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7216" y="3607917"/>
            <a:ext cx="2999232" cy="313915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Verification</a:t>
            </a:r>
            <a:endParaRPr/>
          </a:p>
        </p:txBody>
      </p:sp>
      <p:sp>
        <p:nvSpPr>
          <p:cNvPr id="154" name="Google Shape;154;p9"/>
          <p:cNvSpPr txBox="1">
            <a:spLocks noGrp="1"/>
          </p:cNvSpPr>
          <p:nvPr>
            <p:ph type="body" idx="1"/>
          </p:nvPr>
        </p:nvSpPr>
        <p:spPr>
          <a:xfrm>
            <a:off x="667252" y="749808"/>
            <a:ext cx="3484124" cy="5404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11430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I tried several more times and settled on a small set of 4: </a:t>
            </a:r>
          </a:p>
          <a:p>
            <a:pPr>
              <a:spcBef>
                <a:spcPts val="600"/>
              </a:spcBef>
            </a:pP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'</a:t>
            </a:r>
            <a:r>
              <a:rPr lang="en-US" sz="1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BldgType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’</a:t>
            </a:r>
          </a:p>
          <a:p>
            <a:pPr>
              <a:spcBef>
                <a:spcPts val="600"/>
              </a:spcBef>
            </a:pP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'</a:t>
            </a:r>
            <a:r>
              <a:rPr lang="en-US" sz="1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HouseStyle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’</a:t>
            </a:r>
          </a:p>
          <a:p>
            <a:pPr>
              <a:spcBef>
                <a:spcPts val="600"/>
              </a:spcBef>
            </a:pP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'</a:t>
            </a:r>
            <a:r>
              <a:rPr lang="en-US" sz="1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BsmtQual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’</a:t>
            </a:r>
          </a:p>
          <a:p>
            <a:pPr>
              <a:spcBef>
                <a:spcPts val="600"/>
              </a:spcBef>
            </a:pP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'</a:t>
            </a:r>
            <a:r>
              <a:rPr lang="en-US" sz="1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KitchenQual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'</a:t>
            </a:r>
          </a:p>
          <a:p>
            <a:pPr marL="11430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Looking at what they represent: type of home (house, condo, </a:t>
            </a:r>
            <a:r>
              <a:rPr lang="en-US" sz="1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etc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), home layout, basement quality, and kitchen quality, they all seem like useful stats that </a:t>
            </a:r>
            <a:r>
              <a:rPr lang="en-US" sz="1200" dirty="0">
                <a:highlight>
                  <a:srgbClr val="FFFFFF"/>
                </a:highlight>
                <a:latin typeface="+mj-lt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 would look for when buying a home, but they aren’t the most important things.  I was banking on Neighborhood being a strong indicator, but it actually made the model worse.</a:t>
            </a:r>
          </a:p>
          <a:p>
            <a:pPr marL="11430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In the end, </a:t>
            </a:r>
            <a:r>
              <a:rPr lang="en-US" sz="1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 was able to score </a:t>
            </a:r>
            <a:r>
              <a:rPr lang="en-US" sz="12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+mj-lt"/>
              </a:rPr>
              <a:t>R2 = 0.92</a:t>
            </a:r>
            <a:r>
              <a:rPr lang="en-US" sz="12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value on the training set and </a:t>
            </a:r>
            <a:r>
              <a:rPr lang="en-US" sz="12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+mj-lt"/>
              </a:rPr>
              <a:t>R2 = 0.87</a:t>
            </a:r>
            <a:r>
              <a:rPr lang="en-US" sz="12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when ran against the test data.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B65B28-B403-C19E-D9B5-94147CE41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410" y="551469"/>
            <a:ext cx="3977686" cy="29598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714133-FBA1-304E-9DF6-AE07D0CD4D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3520" y="3511296"/>
            <a:ext cx="2966480" cy="311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882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sp>
        <p:nvSpPr>
          <p:cNvPr id="161" name="Google Shape;161;p10"/>
          <p:cNvSpPr txBox="1">
            <a:spLocks noGrp="1"/>
          </p:cNvSpPr>
          <p:nvPr>
            <p:ph type="sldNum" idx="4294967295"/>
          </p:nvPr>
        </p:nvSpPr>
        <p:spPr>
          <a:xfrm>
            <a:off x="4400663" y="6356351"/>
            <a:ext cx="342674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15</a:t>
            </a:fld>
            <a:endParaRPr/>
          </a:p>
        </p:txBody>
      </p:sp>
      <p:sp>
        <p:nvSpPr>
          <p:cNvPr id="162" name="Google Shape;162;p10"/>
          <p:cNvSpPr txBox="1">
            <a:spLocks noGrp="1"/>
          </p:cNvSpPr>
          <p:nvPr>
            <p:ph type="body" idx="1"/>
          </p:nvPr>
        </p:nvSpPr>
        <p:spPr>
          <a:xfrm>
            <a:off x="667252" y="1370286"/>
            <a:ext cx="7931316" cy="4148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200" dirty="0">
                <a:effectLst/>
                <a:latin typeface="+mj-lt"/>
              </a:rPr>
              <a:t>In the end, I was able to beat the professor's score by using more columns, and incorporating categorical variables.  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200" dirty="0">
                <a:effectLst/>
                <a:latin typeface="+mj-lt"/>
              </a:rPr>
              <a:t>However, I think I overfit the training model by using too many columns and my test model suffered.  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200" dirty="0">
              <a:effectLst/>
              <a:latin typeface="+mj-lt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200" dirty="0">
                <a:effectLst/>
                <a:latin typeface="+mj-lt"/>
              </a:rPr>
              <a:t>Through iterating through the variables, I was able to find a model that was significantly better in both train and test than the professors’.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200" dirty="0">
              <a:effectLst/>
              <a:latin typeface="+mj-lt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200" dirty="0">
                <a:effectLst/>
                <a:latin typeface="+mj-lt"/>
              </a:rPr>
              <a:t>Other approaches that helped were cleaning both test and train data at the same time.  I ran into trouble when I tried to encode them </a:t>
            </a:r>
            <a:r>
              <a:rPr lang="en-US" sz="1200" dirty="0" err="1">
                <a:effectLst/>
                <a:latin typeface="+mj-lt"/>
              </a:rPr>
              <a:t>seperately</a:t>
            </a:r>
            <a:r>
              <a:rPr lang="en-US" sz="1200" dirty="0">
                <a:effectLst/>
                <a:latin typeface="+mj-lt"/>
              </a:rPr>
              <a:t> because some encoded columns were missing between the datasets.  Cleaning them together eliminated that problem.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200" dirty="0">
              <a:effectLst/>
              <a:latin typeface="+mj-lt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200" dirty="0">
                <a:effectLst/>
                <a:latin typeface="+mj-lt"/>
              </a:rPr>
              <a:t>I also added calculated columns to the dataset to consolidate similar variables into aggregated ones.  Several of those columns were in the top of the correlation analysis.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200" dirty="0">
              <a:effectLst/>
              <a:latin typeface="+mj-lt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200" dirty="0">
                <a:effectLst/>
                <a:latin typeface="+mj-lt"/>
              </a:rPr>
              <a:t>This was an interesting project.  I learned a lot more about linear regression and correlation, as well as using python in a notebook and creating visuals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200" dirty="0">
              <a:effectLst/>
              <a:latin typeface="+mj-lt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200" dirty="0">
                <a:effectLst/>
                <a:latin typeface="+mj-lt"/>
              </a:rPr>
              <a:t>Thank you and I look forward to your comments.</a:t>
            </a:r>
            <a:endParaRPr lang="en-US" dirty="0">
              <a:latin typeface="+mj-lt"/>
            </a:endParaRPr>
          </a:p>
        </p:txBody>
      </p:sp>
      <p:sp>
        <p:nvSpPr>
          <p:cNvPr id="163" name="Google Shape;163;p10"/>
          <p:cNvSpPr txBox="1"/>
          <p:nvPr/>
        </p:nvSpPr>
        <p:spPr>
          <a:xfrm>
            <a:off x="712971" y="6419513"/>
            <a:ext cx="1803757" cy="231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eorgia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*Please add slides as required.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References</a:t>
            </a:r>
            <a:endParaRPr/>
          </a:p>
        </p:txBody>
      </p:sp>
      <p:sp>
        <p:nvSpPr>
          <p:cNvPr id="169" name="Google Shape;169;p11"/>
          <p:cNvSpPr txBox="1">
            <a:spLocks noGrp="1"/>
          </p:cNvSpPr>
          <p:nvPr>
            <p:ph type="sldNum" idx="4294967295"/>
          </p:nvPr>
        </p:nvSpPr>
        <p:spPr>
          <a:xfrm>
            <a:off x="4421704" y="6356351"/>
            <a:ext cx="300592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16</a:t>
            </a:fld>
            <a:endParaRPr/>
          </a:p>
        </p:txBody>
      </p:sp>
      <p:sp>
        <p:nvSpPr>
          <p:cNvPr id="170" name="Google Shape;170;p11"/>
          <p:cNvSpPr txBox="1">
            <a:spLocks noGrp="1"/>
          </p:cNvSpPr>
          <p:nvPr>
            <p:ph type="body" idx="1"/>
          </p:nvPr>
        </p:nvSpPr>
        <p:spPr>
          <a:xfrm>
            <a:off x="667252" y="1370286"/>
            <a:ext cx="7931316" cy="4148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 fontScale="92500" lnSpcReduction="10000"/>
          </a:bodyPr>
          <a:lstStyle/>
          <a:p>
            <a:r>
              <a:rPr lang="en-US" sz="1200" dirty="0">
                <a:latin typeface="+mj-lt"/>
              </a:rPr>
              <a:t>Hayes, Marianne. “</a:t>
            </a:r>
            <a:r>
              <a:rPr lang="en-US" sz="1200" b="1" dirty="0">
                <a:latin typeface="+mj-lt"/>
              </a:rPr>
              <a:t>5 Factors That Affect a Home’s Value” </a:t>
            </a:r>
            <a:r>
              <a:rPr lang="en-US" sz="1200" b="1" dirty="0">
                <a:latin typeface="+mj-lt"/>
                <a:hlinkClick r:id="rId3"/>
              </a:rPr>
              <a:t>Experian.com</a:t>
            </a:r>
            <a:r>
              <a:rPr lang="en-US" sz="1200" b="1" dirty="0">
                <a:latin typeface="+mj-lt"/>
              </a:rPr>
              <a:t> March 10, 2022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>
                <a:latin typeface="+mj-lt"/>
                <a:hlinkClick r:id="rId4"/>
              </a:rPr>
              <a:t>https://www.experian.com/blogs/ask-experian/factors-that-affect-home-value/</a:t>
            </a:r>
            <a:endParaRPr lang="en-US" sz="1200" dirty="0">
              <a:latin typeface="+mj-lt"/>
            </a:endParaRPr>
          </a:p>
          <a:p>
            <a:r>
              <a:rPr lang="en-US" sz="1200" dirty="0">
                <a:latin typeface="+mj-lt"/>
              </a:rPr>
              <a:t>Asked by: </a:t>
            </a:r>
            <a:r>
              <a:rPr lang="en-US" sz="1200" dirty="0">
                <a:latin typeface="+mj-lt"/>
                <a:hlinkClick r:id="rId5"/>
              </a:rPr>
              <a:t>pr338</a:t>
            </a:r>
            <a:r>
              <a:rPr lang="en-US" sz="1200" dirty="0">
                <a:latin typeface="+mj-lt"/>
              </a:rPr>
              <a:t> Answered by: </a:t>
            </a:r>
            <a:r>
              <a:rPr lang="en-US" sz="1200" dirty="0" err="1">
                <a:latin typeface="+mj-lt"/>
              </a:rPr>
              <a:t>silviomoreto</a:t>
            </a:r>
            <a:r>
              <a:rPr lang="en-US" sz="1200" dirty="0">
                <a:latin typeface="+mj-lt"/>
              </a:rPr>
              <a:t>. “</a:t>
            </a:r>
            <a:r>
              <a:rPr lang="en-US" sz="1200" dirty="0">
                <a:latin typeface="+mj-lt"/>
                <a:hlinkClick r:id="rId6"/>
              </a:rPr>
              <a:t>**How to do linear regression using Python and Scikit learn using one hot encoding?</a:t>
            </a:r>
            <a:r>
              <a:rPr lang="en-US" sz="1200" dirty="0">
                <a:latin typeface="+mj-lt"/>
              </a:rPr>
              <a:t>”. </a:t>
            </a:r>
            <a:r>
              <a:rPr lang="en-US" sz="1200" dirty="0">
                <a:latin typeface="+mj-lt"/>
                <a:hlinkClick r:id="rId7"/>
              </a:rPr>
              <a:t>stackoverflow.com</a:t>
            </a:r>
            <a:r>
              <a:rPr lang="en-US" sz="1200" dirty="0">
                <a:latin typeface="+mj-lt"/>
              </a:rPr>
              <a:t> Dec 25, 2016** </a:t>
            </a:r>
            <a:r>
              <a:rPr lang="en-US" sz="1200" dirty="0">
                <a:latin typeface="+mj-lt"/>
                <a:hlinkClick r:id="rId6"/>
              </a:rPr>
              <a:t>https://stackoverflow.com/questions/41325227/how-to-do-linear-regression-using-python-and-scikit-learn-using-one-hot-encoding</a:t>
            </a:r>
            <a:endParaRPr lang="en-US" sz="1200" dirty="0">
              <a:latin typeface="+mj-lt"/>
            </a:endParaRPr>
          </a:p>
          <a:p>
            <a:r>
              <a:rPr lang="en-US" sz="1200" dirty="0">
                <a:latin typeface="+mj-lt"/>
              </a:rPr>
              <a:t>Anonymous Author. “</a:t>
            </a:r>
            <a:r>
              <a:rPr lang="en-US" sz="1200" b="1" dirty="0">
                <a:latin typeface="+mj-lt"/>
              </a:rPr>
              <a:t>One Hot Encoding in Machine Learning”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>
                <a:latin typeface="+mj-lt"/>
                <a:hlinkClick r:id="rId8"/>
              </a:rPr>
              <a:t>geeksforgeeks.org</a:t>
            </a:r>
            <a:r>
              <a:rPr lang="en-US" sz="1200" dirty="0">
                <a:latin typeface="+mj-lt"/>
              </a:rPr>
              <a:t> </a:t>
            </a:r>
            <a:r>
              <a:rPr lang="en-US" sz="1200" b="1" dirty="0">
                <a:latin typeface="+mj-lt"/>
              </a:rPr>
              <a:t>21 Mar, 2024.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>
                <a:latin typeface="+mj-lt"/>
                <a:hlinkClick r:id="rId8"/>
              </a:rPr>
              <a:t>https://www.geeksforgeeks.org/ml-one-hot-encoding/</a:t>
            </a:r>
            <a:endParaRPr lang="en-US" sz="1200" dirty="0">
              <a:latin typeface="+mj-lt"/>
            </a:endParaRPr>
          </a:p>
          <a:p>
            <a:r>
              <a:rPr lang="en-US" sz="1200" dirty="0">
                <a:latin typeface="+mj-lt"/>
              </a:rPr>
              <a:t>Asked by: </a:t>
            </a:r>
            <a:r>
              <a:rPr lang="en-US" sz="1200" dirty="0">
                <a:latin typeface="+mj-lt"/>
                <a:hlinkClick r:id="rId9"/>
              </a:rPr>
              <a:t>Erin </a:t>
            </a:r>
            <a:r>
              <a:rPr lang="en-US" sz="1200" dirty="0" err="1">
                <a:latin typeface="+mj-lt"/>
                <a:hlinkClick r:id="rId9"/>
              </a:rPr>
              <a:t>Shellman</a:t>
            </a:r>
            <a:r>
              <a:rPr lang="en-US" sz="1200" dirty="0">
                <a:latin typeface="+mj-lt"/>
              </a:rPr>
              <a:t> Answered by: </a:t>
            </a:r>
            <a:r>
              <a:rPr lang="en-US" sz="1200" dirty="0" err="1">
                <a:latin typeface="+mj-lt"/>
                <a:hlinkClick r:id="rId10"/>
              </a:rPr>
              <a:t>sascha</a:t>
            </a:r>
            <a:r>
              <a:rPr lang="en-US" sz="1200" dirty="0">
                <a:latin typeface="+mj-lt"/>
              </a:rPr>
              <a:t>. “</a:t>
            </a:r>
            <a:r>
              <a:rPr lang="en-US" sz="1200" dirty="0">
                <a:latin typeface="+mj-lt"/>
                <a:hlinkClick r:id="rId11"/>
              </a:rPr>
              <a:t>**Label axes on Seaborn </a:t>
            </a:r>
            <a:r>
              <a:rPr lang="en-US" sz="1200" dirty="0" err="1">
                <a:latin typeface="+mj-lt"/>
                <a:hlinkClick r:id="rId11"/>
              </a:rPr>
              <a:t>Barplot</a:t>
            </a:r>
            <a:r>
              <a:rPr lang="en-US" sz="1200" dirty="0">
                <a:latin typeface="+mj-lt"/>
              </a:rPr>
              <a:t>”. </a:t>
            </a:r>
            <a:r>
              <a:rPr lang="en-US" sz="1200" dirty="0">
                <a:latin typeface="+mj-lt"/>
                <a:hlinkClick r:id="rId7"/>
              </a:rPr>
              <a:t>stackoverflow.com</a:t>
            </a:r>
            <a:r>
              <a:rPr lang="en-US" sz="1200" dirty="0">
                <a:latin typeface="+mj-lt"/>
              </a:rPr>
              <a:t> Jul 26, 2015.** </a:t>
            </a:r>
            <a:r>
              <a:rPr lang="en-US" sz="1200" dirty="0">
                <a:latin typeface="+mj-lt"/>
                <a:hlinkClick r:id="rId11"/>
              </a:rPr>
              <a:t>https://stackoverflow.com/questions/31632637/label-axes-on-seaborn-barplot</a:t>
            </a:r>
            <a:endParaRPr lang="en-US" sz="1200" dirty="0">
              <a:latin typeface="+mj-lt"/>
            </a:endParaRPr>
          </a:p>
          <a:p>
            <a:r>
              <a:rPr lang="en-US" sz="1200" dirty="0">
                <a:latin typeface="+mj-lt"/>
              </a:rPr>
              <a:t>Anonymous Author. “</a:t>
            </a:r>
            <a:r>
              <a:rPr lang="en-US" sz="1200" b="1" dirty="0">
                <a:latin typeface="+mj-lt"/>
              </a:rPr>
              <a:t>Boxplot using Seaborn in Python”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>
                <a:latin typeface="+mj-lt"/>
                <a:hlinkClick r:id="rId8"/>
              </a:rPr>
              <a:t>geeksforgeeks.org</a:t>
            </a:r>
            <a:r>
              <a:rPr lang="en-US" sz="1200" dirty="0">
                <a:latin typeface="+mj-lt"/>
              </a:rPr>
              <a:t> 10 Nov, 2020**.** </a:t>
            </a:r>
            <a:r>
              <a:rPr lang="en-US" sz="1200" dirty="0">
                <a:latin typeface="+mj-lt"/>
                <a:hlinkClick r:id="rId12"/>
              </a:rPr>
              <a:t>https://www.geeksforgeeks.org/boxplot-using-seaborn-in-python/</a:t>
            </a:r>
            <a:endParaRPr lang="en-US" sz="1200" dirty="0">
              <a:latin typeface="+mj-lt"/>
            </a:endParaRPr>
          </a:p>
          <a:p>
            <a:r>
              <a:rPr lang="en-US" sz="1200" dirty="0">
                <a:latin typeface="+mj-lt"/>
                <a:hlinkClick r:id="rId13"/>
              </a:rPr>
              <a:t>BOBBITT, ZACH</a:t>
            </a:r>
            <a:r>
              <a:rPr lang="en-US" sz="1200" dirty="0">
                <a:latin typeface="+mj-lt"/>
              </a:rPr>
              <a:t>. “</a:t>
            </a:r>
            <a:r>
              <a:rPr lang="en-US" sz="1200" b="1" dirty="0">
                <a:latin typeface="+mj-lt"/>
              </a:rPr>
              <a:t>How to Add a Title to Seaborn Plots (With Examples)”,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>
                <a:latin typeface="+mj-lt"/>
                <a:hlinkClick r:id="rId14"/>
              </a:rPr>
              <a:t>statology.org</a:t>
            </a:r>
            <a:r>
              <a:rPr lang="en-US" sz="1200" dirty="0">
                <a:latin typeface="+mj-lt"/>
              </a:rPr>
              <a:t> April 8, 2021. </a:t>
            </a:r>
            <a:r>
              <a:rPr lang="en-US" sz="1200" dirty="0">
                <a:latin typeface="+mj-lt"/>
                <a:hlinkClick r:id="rId15"/>
              </a:rPr>
              <a:t>https://www.statology.org/seaborn-title/</a:t>
            </a:r>
            <a:endParaRPr lang="en-US" sz="1200" dirty="0">
              <a:latin typeface="+mj-lt"/>
            </a:endParaRPr>
          </a:p>
          <a:p>
            <a:r>
              <a:rPr lang="en-US" sz="1200" dirty="0">
                <a:latin typeface="+mj-lt"/>
              </a:rPr>
              <a:t>Asked by: </a:t>
            </a:r>
            <a:r>
              <a:rPr lang="en-US" sz="1200" dirty="0">
                <a:latin typeface="+mj-lt"/>
                <a:hlinkClick r:id="rId16"/>
              </a:rPr>
              <a:t>a11</a:t>
            </a:r>
            <a:r>
              <a:rPr lang="en-US" sz="1200" dirty="0">
                <a:latin typeface="+mj-lt"/>
              </a:rPr>
              <a:t> Answered by: </a:t>
            </a:r>
            <a:r>
              <a:rPr lang="en-US" sz="1200" dirty="0">
                <a:latin typeface="+mj-lt"/>
                <a:hlinkClick r:id="rId17"/>
              </a:rPr>
              <a:t>Trenton McKinney</a:t>
            </a:r>
            <a:r>
              <a:rPr lang="en-US" sz="1200" dirty="0">
                <a:latin typeface="+mj-lt"/>
              </a:rPr>
              <a:t>. “</a:t>
            </a:r>
            <a:r>
              <a:rPr lang="en-US" sz="1200" dirty="0">
                <a:latin typeface="+mj-lt"/>
                <a:hlinkClick r:id="rId18"/>
              </a:rPr>
              <a:t>**How to add a mean and median line to a Seaborn </a:t>
            </a:r>
            <a:r>
              <a:rPr lang="en-US" sz="1200" dirty="0" err="1">
                <a:latin typeface="+mj-lt"/>
                <a:hlinkClick r:id="rId18"/>
              </a:rPr>
              <a:t>displot</a:t>
            </a:r>
            <a:r>
              <a:rPr lang="en-US" sz="1200" dirty="0">
                <a:latin typeface="+mj-lt"/>
              </a:rPr>
              <a:t>”. </a:t>
            </a:r>
            <a:r>
              <a:rPr lang="en-US" sz="1200" dirty="0">
                <a:latin typeface="+mj-lt"/>
                <a:hlinkClick r:id="rId7"/>
              </a:rPr>
              <a:t>stackoverflow.com</a:t>
            </a:r>
            <a:r>
              <a:rPr lang="en-US" sz="1200" dirty="0">
                <a:latin typeface="+mj-lt"/>
              </a:rPr>
              <a:t> Jul 26, 2015.** </a:t>
            </a:r>
            <a:r>
              <a:rPr lang="en-US" sz="1200" dirty="0">
                <a:latin typeface="+mj-lt"/>
                <a:hlinkClick r:id="rId18"/>
              </a:rPr>
              <a:t>https://stackoverflow.com/questions/67613774/how-to-add-a-mean-and-median-line-to-a-seaborn-displot</a:t>
            </a:r>
            <a:endParaRPr lang="en-US" sz="1200" dirty="0">
              <a:latin typeface="+mj-lt"/>
            </a:endParaRPr>
          </a:p>
          <a:p>
            <a:r>
              <a:rPr lang="en-US" sz="1200" dirty="0" err="1">
                <a:latin typeface="+mj-lt"/>
                <a:hlinkClick r:id="rId19"/>
              </a:rPr>
              <a:t>Ngecha</a:t>
            </a:r>
            <a:r>
              <a:rPr lang="en-US" sz="1200" dirty="0">
                <a:latin typeface="+mj-lt"/>
                <a:hlinkClick r:id="rId19"/>
              </a:rPr>
              <a:t>, Michael</a:t>
            </a:r>
            <a:r>
              <a:rPr lang="en-US" sz="1200" dirty="0">
                <a:latin typeface="+mj-lt"/>
              </a:rPr>
              <a:t>. “</a:t>
            </a:r>
            <a:r>
              <a:rPr lang="en-US" sz="1200" b="1" dirty="0">
                <a:latin typeface="+mj-lt"/>
              </a:rPr>
              <a:t>Exploratory Data Analysis (EDA)through Data Visualization.”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>
                <a:latin typeface="+mj-lt"/>
                <a:hlinkClick r:id="rId20"/>
              </a:rPr>
              <a:t>medium.com/</a:t>
            </a:r>
            <a:r>
              <a:rPr lang="en-US" sz="1200" dirty="0">
                <a:latin typeface="+mj-lt"/>
              </a:rPr>
              <a:t> </a:t>
            </a:r>
            <a:r>
              <a:rPr lang="en-US" sz="1200" b="1" dirty="0">
                <a:latin typeface="+mj-lt"/>
              </a:rPr>
              <a:t>Oct 9, 2023.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>
                <a:latin typeface="+mj-lt"/>
                <a:hlinkClick r:id="rId21"/>
              </a:rPr>
              <a:t>https://medium.com/@ngechamike26/exploratory-data-analysis-eda-through-data-visualization-bc1bf1dce3b2</a:t>
            </a:r>
            <a:endParaRPr lang="en-US" sz="1200" dirty="0">
              <a:latin typeface="+mj-lt"/>
            </a:endParaRPr>
          </a:p>
          <a:p>
            <a:r>
              <a:rPr lang="en-US" sz="1200" dirty="0">
                <a:latin typeface="+mj-lt"/>
              </a:rPr>
              <a:t>Unable to find Author. “</a:t>
            </a:r>
            <a:r>
              <a:rPr lang="en-US" sz="1200" dirty="0">
                <a:latin typeface="+mj-lt"/>
                <a:hlinkClick r:id="rId22"/>
              </a:rPr>
              <a:t>STAT 501</a:t>
            </a:r>
            <a:r>
              <a:rPr lang="en-US" sz="1200" dirty="0">
                <a:latin typeface="+mj-lt"/>
              </a:rPr>
              <a:t> | Regression Methods” </a:t>
            </a:r>
            <a:r>
              <a:rPr lang="en-US" sz="1200" dirty="0">
                <a:latin typeface="+mj-lt"/>
                <a:hlinkClick r:id="rId23"/>
              </a:rPr>
              <a:t>online.stat.psu.edu</a:t>
            </a:r>
            <a:r>
              <a:rPr lang="en-US" sz="1200" dirty="0">
                <a:latin typeface="+mj-lt"/>
              </a:rPr>
              <a:t>. Penn State University. Accessed 7/3/2024. </a:t>
            </a:r>
            <a:r>
              <a:rPr lang="en-US" sz="1200" dirty="0">
                <a:latin typeface="+mj-lt"/>
                <a:hlinkClick r:id="rId24"/>
              </a:rPr>
              <a:t>https://online.stat.psu.edu/stat501/lesson/1/1.2</a:t>
            </a:r>
            <a:endParaRPr lang="en-US" sz="1200" dirty="0">
              <a:latin typeface="+mj-lt"/>
            </a:endParaRPr>
          </a:p>
        </p:txBody>
      </p:sp>
      <p:sp>
        <p:nvSpPr>
          <p:cNvPr id="171" name="Google Shape;171;p11"/>
          <p:cNvSpPr txBox="1"/>
          <p:nvPr/>
        </p:nvSpPr>
        <p:spPr>
          <a:xfrm>
            <a:off x="712971" y="6419513"/>
            <a:ext cx="1803757" cy="231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eorgia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*Please add slides as required.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  <p:sp>
        <p:nvSpPr>
          <p:cNvPr id="99" name="Google Shape;99;p2"/>
          <p:cNvSpPr txBox="1">
            <a:spLocks noGrp="1"/>
          </p:cNvSpPr>
          <p:nvPr>
            <p:ph type="sldNum" idx="4294967295"/>
          </p:nvPr>
        </p:nvSpPr>
        <p:spPr>
          <a:xfrm>
            <a:off x="4456083" y="6356351"/>
            <a:ext cx="231833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2</a:t>
            </a:fld>
            <a:endParaRPr/>
          </a:p>
        </p:txBody>
      </p:sp>
      <p:sp>
        <p:nvSpPr>
          <p:cNvPr id="100" name="Google Shape;100;p2"/>
          <p:cNvSpPr txBox="1">
            <a:spLocks noGrp="1"/>
          </p:cNvSpPr>
          <p:nvPr>
            <p:ph type="body" idx="1"/>
          </p:nvPr>
        </p:nvSpPr>
        <p:spPr>
          <a:xfrm>
            <a:off x="667252" y="1370286"/>
            <a:ext cx="7931316" cy="4148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According to Experian, there are 5 main factors that influence the sale price of homes: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Price of comparable properties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Neighborhood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Home Age and Condition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Home Size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Housing market conditions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</a:pP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We can’t predict market forces using a point-in-time dataset, but we </a:t>
            </a:r>
            <a:r>
              <a:rPr lang="en-US" sz="1600" i="1" dirty="0">
                <a:latin typeface="Arial"/>
                <a:ea typeface="Arial"/>
                <a:cs typeface="Arial"/>
                <a:sym typeface="Arial"/>
              </a:rPr>
              <a:t>can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latin typeface="Arial"/>
                <a:cs typeface="Arial"/>
                <a:sym typeface="Arial"/>
              </a:rPr>
              <a:t>determine what home features contribute to its price.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600" dirty="0">
              <a:latin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600" dirty="0">
                <a:latin typeface="Arial"/>
                <a:cs typeface="Arial"/>
                <a:sym typeface="Arial"/>
              </a:rPr>
              <a:t>To determine these features, we will build a predictive model.  This will involve: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</a:pPr>
            <a:r>
              <a:rPr lang="en-US" sz="1400" dirty="0">
                <a:latin typeface="Arial"/>
                <a:cs typeface="Arial"/>
                <a:sym typeface="Arial"/>
              </a:rPr>
              <a:t>Using provided dataset of historical house sales, including prices and features. 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</a:pPr>
            <a:r>
              <a:rPr lang="en-US" sz="1400" dirty="0">
                <a:latin typeface="Arial"/>
                <a:cs typeface="Arial"/>
                <a:sym typeface="Arial"/>
              </a:rPr>
              <a:t>Cleaning and organizing the data for analysis.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</a:pPr>
            <a:r>
              <a:rPr lang="en-US" sz="1400" dirty="0">
                <a:latin typeface="Arial"/>
                <a:cs typeface="Arial"/>
                <a:sym typeface="Arial"/>
              </a:rPr>
              <a:t>Exploring the data to determine how best to build the model.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</a:pPr>
            <a:r>
              <a:rPr lang="en-US" sz="1400" dirty="0">
                <a:latin typeface="Arial"/>
                <a:cs typeface="Arial"/>
                <a:sym typeface="Arial"/>
              </a:rPr>
              <a:t>Running experiments to see which features best predict sale prices.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Data</a:t>
            </a:r>
            <a:endParaRPr/>
          </a:p>
        </p:txBody>
      </p:sp>
      <p:sp>
        <p:nvSpPr>
          <p:cNvPr id="107" name="Google Shape;107;p3"/>
          <p:cNvSpPr txBox="1">
            <a:spLocks noGrp="1"/>
          </p:cNvSpPr>
          <p:nvPr>
            <p:ph type="sldNum" idx="4294967295"/>
          </p:nvPr>
        </p:nvSpPr>
        <p:spPr>
          <a:xfrm>
            <a:off x="4456865" y="6356351"/>
            <a:ext cx="230270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3</a:t>
            </a:fld>
            <a:endParaRPr/>
          </a:p>
        </p:txBody>
      </p:sp>
      <p:sp>
        <p:nvSpPr>
          <p:cNvPr id="108" name="Google Shape;108;p3"/>
          <p:cNvSpPr txBox="1">
            <a:spLocks noGrp="1"/>
          </p:cNvSpPr>
          <p:nvPr>
            <p:ph type="body" idx="1"/>
          </p:nvPr>
        </p:nvSpPr>
        <p:spPr>
          <a:xfrm>
            <a:off x="606342" y="1354901"/>
            <a:ext cx="7931316" cy="414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The provided dataset is a historical list of house sales in Ames, Iowa.  The set includes: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SalePrice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which is the dependent variable we will be attempting to predict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79 other columns describing various characteristics of the house that was sold such as:</a:t>
            </a:r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Neighborhood</a:t>
            </a:r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Square feet of living space</a:t>
            </a:r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Year the home was built</a:t>
            </a:r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</a:pPr>
            <a:endParaRPr lang="en-US" sz="1800"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800" dirty="0"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</a:pPr>
            <a:endParaRPr lang="en-US" sz="18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712971" y="6419513"/>
            <a:ext cx="1803757" cy="231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eorgia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*Please add slides as required.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Data Exploration</a:t>
            </a:r>
            <a:endParaRPr/>
          </a:p>
        </p:txBody>
      </p:sp>
      <p:sp>
        <p:nvSpPr>
          <p:cNvPr id="115" name="Google Shape;115;p4"/>
          <p:cNvSpPr txBox="1">
            <a:spLocks noGrp="1"/>
          </p:cNvSpPr>
          <p:nvPr>
            <p:ph type="body" idx="1"/>
          </p:nvPr>
        </p:nvSpPr>
        <p:spPr>
          <a:xfrm>
            <a:off x="628650" y="654957"/>
            <a:ext cx="7719822" cy="652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There is a clear skew in the data toward newer, smaller, less expensive homes. 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Average price by neighborhood shows a distinct house value gap with Stone Brook averaging 140k more than the next highest neighborhood.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4"/>
          <p:cNvSpPr txBox="1">
            <a:spLocks noGrp="1"/>
          </p:cNvSpPr>
          <p:nvPr>
            <p:ph type="sldNum" idx="4294967295"/>
          </p:nvPr>
        </p:nvSpPr>
        <p:spPr>
          <a:xfrm>
            <a:off x="4455358" y="6356351"/>
            <a:ext cx="233284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4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6C56CC-38E6-8D70-6305-825F3BDF5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67" y="1522763"/>
            <a:ext cx="3332680" cy="22081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94B6FD-7298-B8CA-B63A-2DCF1AC0A6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4483" y="1522763"/>
            <a:ext cx="3415426" cy="22940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D012BB-5170-E256-D0E0-23988C5CBA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4483" y="4231145"/>
            <a:ext cx="3303263" cy="22081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024838-2475-1575-CDF8-C5E316DCA9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967" y="4119367"/>
            <a:ext cx="3278266" cy="24317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Data Exploration</a:t>
            </a:r>
            <a:endParaRPr/>
          </a:p>
        </p:txBody>
      </p:sp>
      <p:sp>
        <p:nvSpPr>
          <p:cNvPr id="116" name="Google Shape;116;p4"/>
          <p:cNvSpPr txBox="1">
            <a:spLocks noGrp="1"/>
          </p:cNvSpPr>
          <p:nvPr>
            <p:ph type="sldNum" idx="4294967295"/>
          </p:nvPr>
        </p:nvSpPr>
        <p:spPr>
          <a:xfrm>
            <a:off x="4455358" y="6356351"/>
            <a:ext cx="233284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5</a:t>
            </a:fld>
            <a:endParaRPr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A9151CE-4CAC-4256-1595-3DC00F3FD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616" y="806775"/>
            <a:ext cx="3166116" cy="25768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BE4C3B1-D6D4-6A71-A0EB-DC1574E48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616" y="3839439"/>
            <a:ext cx="3221261" cy="260454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FA15D20-1066-CC53-2EBE-0325B0E0FF41}"/>
              </a:ext>
            </a:extLst>
          </p:cNvPr>
          <p:cNvSpPr txBox="1"/>
          <p:nvPr/>
        </p:nvSpPr>
        <p:spPr>
          <a:xfrm>
            <a:off x="3877056" y="1072326"/>
            <a:ext cx="43487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ym typeface="Georgia"/>
              </a:rPr>
              <a:t>OverallQual</a:t>
            </a:r>
            <a:r>
              <a:rPr lang="en-US" dirty="0">
                <a:sym typeface="Georgia"/>
              </a:rPr>
              <a:t> shows a strong relationship with price as would be expected.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D55325-ED78-0D40-BEE1-7938CEC247ED}"/>
              </a:ext>
            </a:extLst>
          </p:cNvPr>
          <p:cNvSpPr txBox="1"/>
          <p:nvPr/>
        </p:nvSpPr>
        <p:spPr>
          <a:xfrm>
            <a:off x="3877056" y="4083107"/>
            <a:ext cx="434872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ym typeface="Georgia"/>
              </a:rPr>
              <a:t>OverallCond</a:t>
            </a:r>
            <a:r>
              <a:rPr lang="en-US" dirty="0">
                <a:sym typeface="Georgia"/>
              </a:rPr>
              <a:t>, however, does not show a strong relationship with price.  </a:t>
            </a:r>
          </a:p>
          <a:p>
            <a:endParaRPr lang="en-US" dirty="0">
              <a:sym typeface="Georgia"/>
            </a:endParaRPr>
          </a:p>
          <a:p>
            <a:r>
              <a:rPr lang="en-US" dirty="0">
                <a:sym typeface="Georgia"/>
              </a:rPr>
              <a:t>So even houses in moderate shape are selling for as much or more than houses in </a:t>
            </a:r>
            <a:r>
              <a:rPr lang="en-US" dirty="0" err="1">
                <a:sym typeface="Georgia"/>
              </a:rPr>
              <a:t>exelent</a:t>
            </a:r>
            <a:r>
              <a:rPr lang="en-US" dirty="0">
                <a:sym typeface="Georgia"/>
              </a:rPr>
              <a:t> condition.</a:t>
            </a:r>
          </a:p>
        </p:txBody>
      </p:sp>
    </p:spTree>
    <p:extLst>
      <p:ext uri="{BB962C8B-B14F-4D97-AF65-F5344CB8AC3E}">
        <p14:creationId xmlns:p14="http://schemas.microsoft.com/office/powerpoint/2010/main" val="19787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Data Exploration</a:t>
            </a:r>
            <a:endParaRPr/>
          </a:p>
        </p:txBody>
      </p:sp>
      <p:sp>
        <p:nvSpPr>
          <p:cNvPr id="115" name="Google Shape;115;p4"/>
          <p:cNvSpPr txBox="1">
            <a:spLocks noGrp="1"/>
          </p:cNvSpPr>
          <p:nvPr>
            <p:ph type="body" idx="1"/>
          </p:nvPr>
        </p:nvSpPr>
        <p:spPr>
          <a:xfrm>
            <a:off x="628650" y="654957"/>
            <a:ext cx="7719822" cy="652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There is a clear skew in the data toward newer, smaller, less expensive homes. 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Average price by neighborhood shows a distinct house value gap with Stone Brook averaging 140k more than the next highest neighborhood.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4"/>
          <p:cNvSpPr txBox="1">
            <a:spLocks noGrp="1"/>
          </p:cNvSpPr>
          <p:nvPr>
            <p:ph type="sldNum" idx="4294967295"/>
          </p:nvPr>
        </p:nvSpPr>
        <p:spPr>
          <a:xfrm>
            <a:off x="4455358" y="6356351"/>
            <a:ext cx="233284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6</a:t>
            </a:fld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0442B2-347F-3006-D08E-D43568249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87" y="1307592"/>
            <a:ext cx="2804453" cy="22225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9F523D2-5145-71D0-BAC3-0C7C8CAE1A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110" y="3795765"/>
            <a:ext cx="3031005" cy="24072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7E5BDC3-E140-B2DA-DD82-12B934CEEE72}"/>
              </a:ext>
            </a:extLst>
          </p:cNvPr>
          <p:cNvSpPr txBox="1"/>
          <p:nvPr/>
        </p:nvSpPr>
        <p:spPr>
          <a:xfrm>
            <a:off x="3809361" y="1508869"/>
            <a:ext cx="41550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Boxplot by </a:t>
            </a:r>
            <a:r>
              <a:rPr lang="en-US" sz="1200" dirty="0" err="1"/>
              <a:t>YearBuilt</a:t>
            </a:r>
            <a:r>
              <a:rPr lang="en-US" sz="1200" dirty="0"/>
              <a:t> was too crowded so I did it by decade built.  </a:t>
            </a:r>
          </a:p>
          <a:p>
            <a:endParaRPr lang="en-US" sz="1200" dirty="0"/>
          </a:p>
          <a:p>
            <a:r>
              <a:rPr lang="en-US" sz="1200" dirty="0"/>
              <a:t>Shows, as expected, a rising relationship with price as the houses become newer.</a:t>
            </a:r>
          </a:p>
          <a:p>
            <a:endParaRPr lang="en-US" sz="1200" dirty="0"/>
          </a:p>
          <a:p>
            <a:r>
              <a:rPr lang="en-US" sz="1200" dirty="0"/>
              <a:t>Houses from the 80s and 2000s have the biggest outliers.</a:t>
            </a:r>
          </a:p>
          <a:p>
            <a:endParaRPr lang="en-US" sz="1200" dirty="0"/>
          </a:p>
          <a:p>
            <a:r>
              <a:rPr lang="en-US" sz="1200" dirty="0"/>
              <a:t>But, there is little movement on price between houses built in the 1910s and 1960s.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1D2EEC-0D9C-33F6-C57A-8EA67077B717}"/>
              </a:ext>
            </a:extLst>
          </p:cNvPr>
          <p:cNvSpPr txBox="1"/>
          <p:nvPr/>
        </p:nvSpPr>
        <p:spPr>
          <a:xfrm>
            <a:off x="3809360" y="4080486"/>
            <a:ext cx="4155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age of remodel does not seem to be nearly as strongly related to </a:t>
            </a:r>
            <a:r>
              <a:rPr lang="en-US" sz="1200" dirty="0" err="1"/>
              <a:t>SalePrice</a:t>
            </a:r>
            <a:r>
              <a:rPr lang="en-US" sz="1200" dirty="0"/>
              <a:t> as </a:t>
            </a:r>
            <a:r>
              <a:rPr lang="en-US" sz="1200" dirty="0" err="1"/>
              <a:t>YearBuilt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16552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Data Preparation</a:t>
            </a:r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sldNum" idx="4294967295"/>
          </p:nvPr>
        </p:nvSpPr>
        <p:spPr>
          <a:xfrm>
            <a:off x="4459543" y="6356351"/>
            <a:ext cx="224914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7</a:t>
            </a:fld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body" idx="1"/>
          </p:nvPr>
        </p:nvSpPr>
        <p:spPr>
          <a:xfrm>
            <a:off x="606342" y="1354901"/>
            <a:ext cx="7931316" cy="414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 dirty="0">
                <a:latin typeface="+mj-lt"/>
              </a:rPr>
              <a:t>To prep the data, I followed these steps: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latin typeface="+mj-lt"/>
              </a:rPr>
              <a:t>Combined training and testing datasets into one for ease of preparation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latin typeface="+mj-lt"/>
              </a:rPr>
              <a:t>Dropped several unusable.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latin typeface="+mj-lt"/>
              </a:rPr>
              <a:t>Added several calculated columns such as:</a:t>
            </a:r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latin typeface="+mj-lt"/>
              </a:rPr>
              <a:t>Total </a:t>
            </a:r>
            <a:r>
              <a:rPr lang="en-US" sz="1600" dirty="0" err="1">
                <a:latin typeface="+mj-lt"/>
              </a:rPr>
              <a:t>Sqft</a:t>
            </a:r>
            <a:r>
              <a:rPr lang="en-US" sz="1600" dirty="0">
                <a:latin typeface="+mj-lt"/>
              </a:rPr>
              <a:t> = basement </a:t>
            </a:r>
            <a:r>
              <a:rPr lang="en-US" sz="1600" dirty="0" err="1">
                <a:latin typeface="+mj-lt"/>
              </a:rPr>
              <a:t>sqft</a:t>
            </a:r>
            <a:r>
              <a:rPr lang="en-US" sz="1600" dirty="0">
                <a:latin typeface="+mj-lt"/>
              </a:rPr>
              <a:t> + above grade </a:t>
            </a:r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latin typeface="+mj-lt"/>
              </a:rPr>
              <a:t>Total Bathrooms = full baths + half baths*0.5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latin typeface="+mj-lt"/>
              </a:rPr>
              <a:t>Replaced blank values in categorical columns with default ‘NA’ value. 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latin typeface="+mj-lt"/>
              </a:rPr>
              <a:t>Used interpolation to fill in small gaps in numeric data where appropriate.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latin typeface="+mj-lt"/>
              </a:rPr>
              <a:t>Encoded categorical columns to break them out into numeric columns for 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latin typeface="+mj-lt"/>
              </a:rPr>
              <a:t>Split the dataset back into training and testing sets now that they have gone through the same cleaning process.</a:t>
            </a:r>
            <a:endParaRPr sz="1600" dirty="0">
              <a:latin typeface="+mj-lt"/>
            </a:endParaRPr>
          </a:p>
        </p:txBody>
      </p:sp>
      <p:sp>
        <p:nvSpPr>
          <p:cNvPr id="125" name="Google Shape;125;p5"/>
          <p:cNvSpPr txBox="1"/>
          <p:nvPr/>
        </p:nvSpPr>
        <p:spPr>
          <a:xfrm>
            <a:off x="712971" y="6419513"/>
            <a:ext cx="1803757" cy="231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eorgia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*Please add slides as required.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Correlation</a:t>
            </a:r>
            <a:endParaRPr/>
          </a:p>
        </p:txBody>
      </p: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628650" y="1074123"/>
            <a:ext cx="7886700" cy="1374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400" dirty="0">
                <a:effectLst/>
                <a:latin typeface="+mj-lt"/>
              </a:rPr>
              <a:t>To help direct my </a:t>
            </a:r>
            <a:r>
              <a:rPr lang="en-US" sz="1400" dirty="0">
                <a:latin typeface="+mj-lt"/>
              </a:rPr>
              <a:t>efforts in testing features, </a:t>
            </a:r>
            <a:r>
              <a:rPr lang="en-US" sz="1400" dirty="0">
                <a:effectLst/>
                <a:latin typeface="+mj-lt"/>
              </a:rPr>
              <a:t>I ran a correlation between all the numeric columns and </a:t>
            </a:r>
            <a:r>
              <a:rPr lang="en-US" sz="1400" dirty="0" err="1">
                <a:effectLst/>
                <a:latin typeface="+mj-lt"/>
              </a:rPr>
              <a:t>SalePrice</a:t>
            </a:r>
            <a:r>
              <a:rPr lang="en-US" sz="1400" dirty="0">
                <a:effectLst/>
                <a:latin typeface="+mj-lt"/>
              </a:rPr>
              <a:t>.  These showed a strong correlations with the features you might expect to affect prices, but there were a few surprises such as garage features.  Here are the top scores: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400" dirty="0">
              <a:effectLst/>
              <a:latin typeface="+mj-lt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400" dirty="0">
              <a:latin typeface="+mj-lt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400" dirty="0">
              <a:effectLst/>
              <a:latin typeface="+mj-lt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400" dirty="0">
              <a:latin typeface="+mj-lt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400" dirty="0">
              <a:effectLst/>
              <a:latin typeface="+mj-lt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400" dirty="0">
              <a:latin typeface="+mj-lt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400" dirty="0">
              <a:effectLst/>
              <a:latin typeface="+mj-lt"/>
            </a:endParaRPr>
          </a:p>
        </p:txBody>
      </p:sp>
      <p:sp>
        <p:nvSpPr>
          <p:cNvPr id="7" name="Google Shape;131;p6">
            <a:extLst>
              <a:ext uri="{FF2B5EF4-FFF2-40B4-BE49-F238E27FC236}">
                <a16:creationId xmlns:a16="http://schemas.microsoft.com/office/drawing/2014/main" id="{F1AFF4E6-10DC-12EE-4A04-D243A9810E75}"/>
              </a:ext>
            </a:extLst>
          </p:cNvPr>
          <p:cNvSpPr txBox="1">
            <a:spLocks/>
          </p:cNvSpPr>
          <p:nvPr/>
        </p:nvSpPr>
        <p:spPr>
          <a:xfrm>
            <a:off x="628650" y="2029393"/>
            <a:ext cx="7886700" cy="838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Font typeface="Arial"/>
              <a:buNone/>
            </a:pPr>
            <a:r>
              <a:rPr lang="en-US" sz="1400" dirty="0">
                <a:latin typeface="+mj-lt"/>
              </a:rPr>
              <a:t>To get a sense of what categorical variables to use, I decided to encode them into numeric columns and run a preliminary linear model on each one.  The results were mixed with the only strong standouts being neighborhood and, strangely, basement quality.  Here are the top scores: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/>
              <a:buNone/>
            </a:pPr>
            <a:endParaRPr lang="en-US" sz="1400" dirty="0">
              <a:latin typeface="+mj-lt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/>
              <a:buNone/>
            </a:pPr>
            <a:endParaRPr lang="en-US" sz="1400" dirty="0">
              <a:latin typeface="+mj-lt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/>
              <a:buNone/>
            </a:pPr>
            <a:endParaRPr lang="en-US" sz="1400" dirty="0">
              <a:latin typeface="+mj-lt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/>
              <a:buNone/>
            </a:pPr>
            <a:endParaRPr lang="en-US" sz="1400" dirty="0">
              <a:latin typeface="+mj-lt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/>
              <a:buNone/>
            </a:pPr>
            <a:endParaRPr lang="en-US" sz="1400" dirty="0">
              <a:latin typeface="+mj-lt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/>
              <a:buNone/>
            </a:pPr>
            <a:endParaRPr lang="en-US" sz="1400" dirty="0">
              <a:latin typeface="+mj-lt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/>
              <a:buNone/>
            </a:pPr>
            <a:endParaRPr lang="en-US" sz="1400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0A1F80-2BB5-3E61-103C-54711668F019}"/>
              </a:ext>
            </a:extLst>
          </p:cNvPr>
          <p:cNvSpPr txBox="1"/>
          <p:nvPr/>
        </p:nvSpPr>
        <p:spPr>
          <a:xfrm>
            <a:off x="1488787" y="2971494"/>
            <a:ext cx="1911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Numeric Correlations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A0D549-AF7A-CE1D-62EC-0A1627827960}"/>
              </a:ext>
            </a:extLst>
          </p:cNvPr>
          <p:cNvSpPr txBox="1"/>
          <p:nvPr/>
        </p:nvSpPr>
        <p:spPr>
          <a:xfrm>
            <a:off x="5404104" y="2971493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Categorical LR Predictions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C2B8ABB-8B1A-3A16-EA2F-658A52CBA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522" y="3251264"/>
            <a:ext cx="1595164" cy="294280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4E41981-9BA0-499D-164B-27C0DAE21E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9834" y="3251264"/>
            <a:ext cx="1629002" cy="30388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Project Description</a:t>
            </a:r>
            <a:endParaRPr/>
          </a:p>
        </p:txBody>
      </p:sp>
      <p:sp>
        <p:nvSpPr>
          <p:cNvPr id="137" name="Google Shape;137;p7"/>
          <p:cNvSpPr txBox="1">
            <a:spLocks noGrp="1"/>
          </p:cNvSpPr>
          <p:nvPr>
            <p:ph type="sldNum" idx="4294967295"/>
          </p:nvPr>
        </p:nvSpPr>
        <p:spPr>
          <a:xfrm>
            <a:off x="4462499" y="6356351"/>
            <a:ext cx="218998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9</a:t>
            </a:fld>
            <a:endParaRPr/>
          </a:p>
        </p:txBody>
      </p:sp>
      <p:sp>
        <p:nvSpPr>
          <p:cNvPr id="138" name="Google Shape;138;p7"/>
          <p:cNvSpPr txBox="1">
            <a:spLocks noGrp="1"/>
          </p:cNvSpPr>
          <p:nvPr>
            <p:ph type="body" idx="1"/>
          </p:nvPr>
        </p:nvSpPr>
        <p:spPr>
          <a:xfrm>
            <a:off x="606342" y="1354901"/>
            <a:ext cx="7931316" cy="414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dirty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2200" dirty="0">
                <a:latin typeface="+mj-lt"/>
              </a:rPr>
              <a:t>I improved on Dr Williams' analysis by:</a:t>
            </a:r>
          </a:p>
          <a:p>
            <a:pPr marL="342900">
              <a:lnSpc>
                <a:spcPct val="110000"/>
              </a:lnSpc>
              <a:spcBef>
                <a:spcPts val="0"/>
              </a:spcBef>
            </a:pPr>
            <a:r>
              <a:rPr lang="en-US" sz="2200" dirty="0">
                <a:latin typeface="+mj-lt"/>
              </a:rPr>
              <a:t>Using more columns than he did </a:t>
            </a:r>
          </a:p>
          <a:p>
            <a:pPr marL="342900">
              <a:lnSpc>
                <a:spcPct val="110000"/>
              </a:lnSpc>
              <a:spcBef>
                <a:spcPts val="0"/>
              </a:spcBef>
            </a:pPr>
            <a:r>
              <a:rPr lang="en-US" sz="2200" dirty="0">
                <a:latin typeface="+mj-lt"/>
              </a:rPr>
              <a:t>Using numeric columns most correlated to </a:t>
            </a:r>
            <a:r>
              <a:rPr lang="en-US" sz="2200" dirty="0" err="1">
                <a:latin typeface="+mj-lt"/>
              </a:rPr>
              <a:t>SalePrice</a:t>
            </a:r>
            <a:r>
              <a:rPr lang="en-US" sz="2200" dirty="0">
                <a:latin typeface="+mj-lt"/>
              </a:rPr>
              <a:t>.  </a:t>
            </a:r>
          </a:p>
          <a:p>
            <a:pPr marL="342900">
              <a:lnSpc>
                <a:spcPct val="110000"/>
              </a:lnSpc>
              <a:spcBef>
                <a:spcPts val="0"/>
              </a:spcBef>
            </a:pPr>
            <a:r>
              <a:rPr lang="en-US" sz="2200" dirty="0">
                <a:latin typeface="+mj-lt"/>
              </a:rPr>
              <a:t>Iterating through other numeric columns to find best performance.</a:t>
            </a:r>
          </a:p>
          <a:p>
            <a:pPr marL="342900">
              <a:lnSpc>
                <a:spcPct val="110000"/>
              </a:lnSpc>
              <a:spcBef>
                <a:spcPts val="0"/>
              </a:spcBef>
            </a:pPr>
            <a:r>
              <a:rPr lang="en-US" sz="2200" dirty="0">
                <a:latin typeface="+mj-lt"/>
              </a:rPr>
              <a:t>Added categorical columns to the model and continued iterating until I got the best score I could.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2200" dirty="0">
              <a:latin typeface="+mj-lt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>
                <a:latin typeface="+mj-lt"/>
              </a:rPr>
              <a:t>Some of the features were calculated columns that added up similar columns like </a:t>
            </a:r>
            <a:r>
              <a:rPr lang="en-US" sz="2200" dirty="0" err="1">
                <a:latin typeface="+mj-lt"/>
              </a:rPr>
              <a:t>FullBath</a:t>
            </a:r>
            <a:r>
              <a:rPr lang="en-US" sz="2200" dirty="0">
                <a:latin typeface="+mj-lt"/>
              </a:rPr>
              <a:t> and </a:t>
            </a:r>
            <a:r>
              <a:rPr lang="en-US" sz="2200" dirty="0" err="1">
                <a:latin typeface="+mj-lt"/>
              </a:rPr>
              <a:t>HalfBath</a:t>
            </a:r>
            <a:r>
              <a:rPr lang="en-US" sz="2200" dirty="0">
                <a:latin typeface="+mj-lt"/>
              </a:rPr>
              <a:t> to get a </a:t>
            </a:r>
            <a:r>
              <a:rPr lang="en-US" sz="2200" dirty="0" err="1">
                <a:latin typeface="+mj-lt"/>
              </a:rPr>
              <a:t>TotalBath</a:t>
            </a:r>
            <a:r>
              <a:rPr lang="en-US" sz="2200" dirty="0">
                <a:latin typeface="+mj-lt"/>
              </a:rPr>
              <a:t> column.  These proved very effective for the analysis.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2200" dirty="0">
              <a:latin typeface="+mj-lt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2200" dirty="0">
                <a:latin typeface="+mj-lt"/>
              </a:rPr>
              <a:t>The columns I used make sense in the context of buying or selling a home.  They are the </a:t>
            </a:r>
            <a:r>
              <a:rPr lang="en-US" sz="2200" dirty="0" err="1">
                <a:latin typeface="+mj-lt"/>
              </a:rPr>
              <a:t>the</a:t>
            </a:r>
            <a:r>
              <a:rPr lang="en-US" sz="2200" dirty="0">
                <a:latin typeface="+mj-lt"/>
              </a:rPr>
              <a:t> things</a:t>
            </a:r>
            <a:r>
              <a:rPr lang="en-US" sz="2200" b="1" i="1" dirty="0">
                <a:latin typeface="+mj-lt"/>
              </a:rPr>
              <a:t> I </a:t>
            </a:r>
            <a:r>
              <a:rPr lang="en-US" sz="2200" dirty="0">
                <a:latin typeface="+mj-lt"/>
              </a:rPr>
              <a:t>look for:</a:t>
            </a:r>
          </a:p>
          <a:p>
            <a:pPr marL="342900">
              <a:lnSpc>
                <a:spcPct val="110000"/>
              </a:lnSpc>
              <a:spcBef>
                <a:spcPts val="0"/>
              </a:spcBef>
            </a:pPr>
            <a:r>
              <a:rPr lang="en-US" sz="2200" dirty="0">
                <a:latin typeface="+mj-lt"/>
              </a:rPr>
              <a:t>Overall quality</a:t>
            </a:r>
          </a:p>
          <a:p>
            <a:pPr marL="342900">
              <a:lnSpc>
                <a:spcPct val="110000"/>
              </a:lnSpc>
              <a:spcBef>
                <a:spcPts val="0"/>
              </a:spcBef>
            </a:pPr>
            <a:r>
              <a:rPr lang="en-US" sz="2200" dirty="0">
                <a:latin typeface="+mj-lt"/>
              </a:rPr>
              <a:t>Square feet of space,</a:t>
            </a:r>
          </a:p>
          <a:p>
            <a:pPr marL="342900">
              <a:lnSpc>
                <a:spcPct val="110000"/>
              </a:lnSpc>
              <a:spcBef>
                <a:spcPts val="0"/>
              </a:spcBef>
            </a:pPr>
            <a:r>
              <a:rPr lang="en-US" sz="2200" dirty="0">
                <a:latin typeface="+mj-lt"/>
              </a:rPr>
              <a:t>Number of bathrooms</a:t>
            </a:r>
          </a:p>
          <a:p>
            <a:pPr marL="342900">
              <a:lnSpc>
                <a:spcPct val="110000"/>
              </a:lnSpc>
              <a:spcBef>
                <a:spcPts val="0"/>
              </a:spcBef>
            </a:pPr>
            <a:r>
              <a:rPr lang="en-US" sz="2200" dirty="0">
                <a:latin typeface="+mj-lt"/>
              </a:rPr>
              <a:t>Number of bedrooms</a:t>
            </a:r>
          </a:p>
          <a:p>
            <a:pPr marL="342900">
              <a:lnSpc>
                <a:spcPct val="110000"/>
              </a:lnSpc>
              <a:spcBef>
                <a:spcPts val="0"/>
              </a:spcBef>
            </a:pPr>
            <a:r>
              <a:rPr lang="en-US" sz="2200" dirty="0">
                <a:latin typeface="+mj-lt"/>
              </a:rPr>
              <a:t>Size of garage, etc.</a:t>
            </a:r>
            <a:endParaRPr sz="2200" dirty="0">
              <a:latin typeface="+mj-lt"/>
            </a:endParaRPr>
          </a:p>
        </p:txBody>
      </p:sp>
      <p:sp>
        <p:nvSpPr>
          <p:cNvPr id="139" name="Google Shape;139;p7"/>
          <p:cNvSpPr txBox="1"/>
          <p:nvPr/>
        </p:nvSpPr>
        <p:spPr>
          <a:xfrm>
            <a:off x="712971" y="6419513"/>
            <a:ext cx="1803757" cy="231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eorgia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*Please add slides as required.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1a52584d-ac98-46b5-b716-447f86f3ab44}" enabled="1" method="Standard" siteId="{ee69be27-d938-4eb5-8711-c5e69ca43718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1655</Words>
  <Application>Microsoft Office PowerPoint</Application>
  <PresentationFormat>On-screen Show (4:3)</PresentationFormat>
  <Paragraphs>182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Georgia</vt:lpstr>
      <vt:lpstr>Office Theme</vt:lpstr>
      <vt:lpstr>  Real Estate Predictioneering: Determining What Factors Best Predict Home Sale Prices</vt:lpstr>
      <vt:lpstr>Introduction</vt:lpstr>
      <vt:lpstr>The Data</vt:lpstr>
      <vt:lpstr>Data Exploration</vt:lpstr>
      <vt:lpstr>Data Exploration</vt:lpstr>
      <vt:lpstr>Data Exploration</vt:lpstr>
      <vt:lpstr>Data Preparation</vt:lpstr>
      <vt:lpstr>Correlation</vt:lpstr>
      <vt:lpstr>Project Description</vt:lpstr>
      <vt:lpstr>Analysis and Results</vt:lpstr>
      <vt:lpstr>Analysis and Results</vt:lpstr>
      <vt:lpstr>Analysis and Results</vt:lpstr>
      <vt:lpstr>Verification</vt:lpstr>
      <vt:lpstr>Verification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Britni Epstein</dc:creator>
  <cp:lastModifiedBy>Stephen Re (PSP)</cp:lastModifiedBy>
  <cp:revision>1</cp:revision>
  <dcterms:modified xsi:type="dcterms:W3CDTF">2024-07-05T05:24:10Z</dcterms:modified>
</cp:coreProperties>
</file>