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9" r:id="rId2"/>
    <p:sldId id="3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86EC3D-A26A-45AD-9C68-45E5CE30C9A1}">
          <p14:sldIdLst/>
        </p14:section>
        <p14:section name="Untitled Section" id="{142AF9D8-29C5-4E33-A2DA-E910E386ED50}">
          <p14:sldIdLst>
            <p14:sldId id="359"/>
            <p14:sldId id="36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4269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F74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83" autoAdjust="0"/>
    <p:restoredTop sz="87576" autoAdjust="0"/>
  </p:normalViewPr>
  <p:slideViewPr>
    <p:cSldViewPr snapToGrid="0" showGuides="1">
      <p:cViewPr varScale="1">
        <p:scale>
          <a:sx n="98" d="100"/>
          <a:sy n="98" d="100"/>
        </p:scale>
        <p:origin x="-792" y="-102"/>
      </p:cViewPr>
      <p:guideLst>
        <p:guide orient="horz" pos="4269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22397"/>
    </p:cViewPr>
  </p:sorterViewPr>
  <p:notesViewPr>
    <p:cSldViewPr snapToGrid="0" showGuides="1">
      <p:cViewPr varScale="1">
        <p:scale>
          <a:sx n="66" d="100"/>
          <a:sy n="66" d="100"/>
        </p:scale>
        <p:origin x="248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2EDE7-467A-4B67-9794-39297F6F8EB0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89305-0D8E-46F5-A3DB-6A11A80C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0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8D18D-4B98-4395-B172-B8E1A0D092E7}" type="datetimeFigureOut">
              <a:rPr lang="en-US" smtClean="0"/>
              <a:t>3/26/2015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ADB8-CB86-4455-84F2-266EE9C81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0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29A5A-17D8-4B87-A5E6-133622B2154E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4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3289-9294-4274-BF61-EC746E62C39F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5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6210A-B316-4F2E-B2E3-A182BDA33FEB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EE3E-99EE-40B4-A34B-0F37535C1E30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D2EF-F696-4722-B5B2-1E871E058C50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5344-4898-4FD7-A4DF-C4592E3DC19F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E710-835C-47CC-8970-4B33B3846D0D}" type="datetime1">
              <a:rPr lang="en-US" smtClean="0"/>
              <a:t>3/26/2015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7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E9BF-12E1-4EEB-93A4-37017A8FFAED}" type="datetime1">
              <a:rPr lang="en-US" smtClean="0"/>
              <a:t>3/26/2015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1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148B-F687-4EDC-B709-09AE4AB83F54}" type="datetime1">
              <a:rPr lang="en-US" smtClean="0"/>
              <a:t>3/26/2015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33C68-B407-455B-A190-2829590B6C78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8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65845-B456-4E9E-99BF-325B5E907FAE}" type="datetime1">
              <a:rPr lang="en-US" smtClean="0"/>
              <a:t>3/26/2015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discussion only © Schneider Jan 26,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0F317-E764-4E43-AC33-9FA49F8C6D86}" type="datetime1">
              <a:rPr lang="en-US" smtClean="0"/>
              <a:t>3/26/2015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626452"/>
            <a:ext cx="4713514" cy="190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For internal discussion only © Schneider Jan 26,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26452"/>
            <a:ext cx="2743200" cy="1900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D415A-B761-4A22-AB03-0A9BE2073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" y="0"/>
            <a:ext cx="12192000" cy="854075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Biomagnetic Imaging Standards: 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Phantoms</a:t>
            </a:r>
            <a:endParaRPr lang="en-US" sz="3600" b="1" i="1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93553" y="6365204"/>
            <a:ext cx="2743200" cy="190046"/>
          </a:xfrm>
        </p:spPr>
        <p:txBody>
          <a:bodyPr/>
          <a:lstStyle/>
          <a:p>
            <a:fld id="{2BED415A-B761-4A22-AB03-0A9BE2073AE6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-76201" y="1012815"/>
            <a:ext cx="4160254" cy="2956207"/>
            <a:chOff x="-159154" y="1274063"/>
            <a:chExt cx="4160254" cy="2956207"/>
          </a:xfrm>
        </p:grpSpPr>
        <p:grpSp>
          <p:nvGrpSpPr>
            <p:cNvPr id="22" name="Group 21"/>
            <p:cNvGrpSpPr/>
            <p:nvPr/>
          </p:nvGrpSpPr>
          <p:grpSpPr>
            <a:xfrm>
              <a:off x="-159154" y="1274063"/>
              <a:ext cx="4160254" cy="2956207"/>
              <a:chOff x="-188122" y="1118429"/>
              <a:chExt cx="5302268" cy="3767700"/>
            </a:xfrm>
          </p:grpSpPr>
          <p:pic>
            <p:nvPicPr>
              <p:cNvPr id="23" name="Picture 22" descr="MRI_System_Phantom_ForPresentation.pdf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311032" y="1118429"/>
                <a:ext cx="3200402" cy="3203203"/>
              </a:xfrm>
              <a:prstGeom prst="rect">
                <a:avLst/>
              </a:prstGeom>
            </p:spPr>
          </p:pic>
          <p:cxnSp>
            <p:nvCxnSpPr>
              <p:cNvPr id="24" name="Straight Arrow Connector 23"/>
              <p:cNvCxnSpPr/>
              <p:nvPr/>
            </p:nvCxnSpPr>
            <p:spPr>
              <a:xfrm>
                <a:off x="1403735" y="1763806"/>
                <a:ext cx="747085" cy="25523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>
                <a:off x="3510111" y="1677224"/>
                <a:ext cx="572765" cy="5602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3162965" y="3320331"/>
                <a:ext cx="894522" cy="2662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1842284" y="3169956"/>
                <a:ext cx="820590" cy="7674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1384115" y="2743923"/>
                <a:ext cx="1290070" cy="4064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1493009" y="2247276"/>
                <a:ext cx="635022" cy="6847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693336" y="1365544"/>
                <a:ext cx="1252789" cy="615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ct val="60000"/>
                  </a:lnSpc>
                </a:pPr>
                <a:r>
                  <a:rPr lang="en-US" sz="2000" dirty="0" err="1" smtClean="0"/>
                  <a:t>Fiducial</a:t>
                </a:r>
                <a:endParaRPr lang="en-US" sz="2000" dirty="0"/>
              </a:p>
              <a:p>
                <a:pPr algn="r">
                  <a:lnSpc>
                    <a:spcPct val="60000"/>
                  </a:lnSpc>
                </a:pPr>
                <a:r>
                  <a:rPr lang="en-US" sz="2000" dirty="0" smtClean="0"/>
                  <a:t>array</a:t>
                </a:r>
                <a:endParaRPr lang="en-US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11641" y="3425195"/>
                <a:ext cx="1102505" cy="85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60000"/>
                  </a:lnSpc>
                </a:pPr>
                <a:r>
                  <a:rPr lang="en-US" sz="2000" dirty="0" smtClean="0"/>
                  <a:t>Slice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sz="2000" dirty="0" smtClean="0"/>
                  <a:t>profile</a:t>
                </a:r>
              </a:p>
              <a:p>
                <a:pPr>
                  <a:lnSpc>
                    <a:spcPct val="60000"/>
                  </a:lnSpc>
                </a:pPr>
                <a:r>
                  <a:rPr lang="en-US" sz="2000" dirty="0" smtClean="0"/>
                  <a:t>inset</a:t>
                </a:r>
                <a:endParaRPr lang="en-US" sz="2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-188122" y="4034919"/>
                <a:ext cx="2619985" cy="85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60000"/>
                  </a:lnSpc>
                </a:pPr>
                <a:r>
                  <a:rPr lang="en-US" sz="2000" dirty="0"/>
                  <a:t>Proton density</a:t>
                </a:r>
              </a:p>
              <a:p>
                <a:pPr algn="r">
                  <a:lnSpc>
                    <a:spcPct val="60000"/>
                  </a:lnSpc>
                </a:pPr>
                <a:r>
                  <a:rPr lang="en-US" sz="2000" dirty="0"/>
                  <a:t>array</a:t>
                </a:r>
              </a:p>
              <a:p>
                <a:pPr algn="r">
                  <a:lnSpc>
                    <a:spcPct val="60000"/>
                  </a:lnSpc>
                </a:pPr>
                <a:endParaRPr lang="en-US" sz="2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09221" y="2938472"/>
                <a:ext cx="1256386" cy="509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r>
                  <a:rPr lang="en-US" sz="2000" baseline="-25000" dirty="0" smtClean="0"/>
                  <a:t>2</a:t>
                </a:r>
                <a:r>
                  <a:rPr lang="en-US" sz="2000" dirty="0" smtClean="0"/>
                  <a:t> array</a:t>
                </a:r>
                <a:endParaRPr lang="en-US" sz="2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4860" y="1331369"/>
                <a:ext cx="1325849" cy="5883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</a:t>
                </a:r>
                <a:r>
                  <a:rPr lang="en-US" sz="2400" baseline="-25000" dirty="0" smtClean="0"/>
                  <a:t>1</a:t>
                </a:r>
                <a:r>
                  <a:rPr lang="en-US" sz="2400" dirty="0" smtClean="0"/>
                  <a:t> </a:t>
                </a:r>
                <a:r>
                  <a:rPr lang="en-US" sz="2000" dirty="0" smtClean="0"/>
                  <a:t>array</a:t>
                </a:r>
                <a:endParaRPr lang="en-US" sz="2000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-76201" y="1965293"/>
              <a:ext cx="1413934" cy="48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60000"/>
                </a:lnSpc>
              </a:pPr>
              <a:r>
                <a:rPr lang="en-US" sz="2000" dirty="0" smtClean="0"/>
                <a:t>Resolution</a:t>
              </a:r>
            </a:p>
            <a:p>
              <a:pPr algn="r">
                <a:lnSpc>
                  <a:spcPct val="60000"/>
                </a:lnSpc>
              </a:pPr>
              <a:r>
                <a:rPr lang="en-US" sz="2000" dirty="0" smtClean="0"/>
                <a:t>inset</a:t>
              </a:r>
              <a:endParaRPr lang="en-US" sz="2000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89" y="1260985"/>
            <a:ext cx="4832764" cy="2431675"/>
          </a:xfrm>
          <a:prstGeom prst="rect">
            <a:avLst/>
          </a:prstGeom>
        </p:spPr>
      </p:pic>
      <p:pic>
        <p:nvPicPr>
          <p:cNvPr id="6" name="Picture 5" descr="ADC map old GE denver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54" y="1262728"/>
            <a:ext cx="2429933" cy="2429933"/>
          </a:xfrm>
          <a:prstGeom prst="rect">
            <a:avLst/>
          </a:prstGeom>
        </p:spPr>
      </p:pic>
      <p:pic>
        <p:nvPicPr>
          <p:cNvPr id="21" name="Picture 20" descr="HPD Phantom transparen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485" y="3476192"/>
            <a:ext cx="2827867" cy="2746176"/>
          </a:xfrm>
          <a:prstGeom prst="rect">
            <a:avLst/>
          </a:prstGeom>
        </p:spPr>
      </p:pic>
      <p:pic>
        <p:nvPicPr>
          <p:cNvPr id="7" name="Picture 6" descr="Breast Phantom.t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21" y="3417867"/>
            <a:ext cx="4243888" cy="2805735"/>
          </a:xfrm>
          <a:prstGeom prst="rect">
            <a:avLst/>
          </a:prstGeom>
        </p:spPr>
      </p:pic>
      <p:pic>
        <p:nvPicPr>
          <p:cNvPr id="8" name="Picture 7" descr="MRI crew von dauster 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3" y="3836619"/>
            <a:ext cx="2919823" cy="194606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0819" y="5796421"/>
            <a:ext cx="36745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NIST group Michael Boss, Karl </a:t>
            </a:r>
            <a:r>
              <a:rPr lang="en-US" dirty="0" err="1" smtClean="0"/>
              <a:t>Stupic</a:t>
            </a:r>
            <a:r>
              <a:rPr lang="en-US" dirty="0" smtClean="0"/>
              <a:t>, Katy </a:t>
            </a:r>
            <a:r>
              <a:rPr lang="en-US" dirty="0"/>
              <a:t>Keenan, </a:t>
            </a:r>
            <a:r>
              <a:rPr lang="en-US" dirty="0" smtClean="0"/>
              <a:t>and </a:t>
            </a:r>
            <a:r>
              <a:rPr lang="en-US" dirty="0"/>
              <a:t>Stephen </a:t>
            </a:r>
            <a:r>
              <a:rPr lang="en-US" dirty="0" err="1"/>
              <a:t>Russek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299353" y="1271219"/>
            <a:ext cx="245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Wide range of diffusion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967" y="653663"/>
            <a:ext cx="29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NIST/ISMRM system phantom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57968" y="794098"/>
            <a:ext cx="339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NIST/RSNA/NCI diffusion phantom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886142" y="653663"/>
            <a:ext cx="319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NIST/UCSF/NCI system phantom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11677" y="2463861"/>
            <a:ext cx="5046223" cy="3722929"/>
            <a:chOff x="1060641" y="1701694"/>
            <a:chExt cx="5173147" cy="393416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0641" y="1701694"/>
              <a:ext cx="5173147" cy="3934166"/>
            </a:xfrm>
            <a:prstGeom prst="rect">
              <a:avLst/>
            </a:prstGeom>
          </p:spPr>
        </p:pic>
        <p:pic>
          <p:nvPicPr>
            <p:cNvPr id="11" name="Picture 10" descr="phannie_lowres.t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5378" y="2029692"/>
              <a:ext cx="1567171" cy="143317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468" y="0"/>
            <a:ext cx="12192000" cy="953311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NIST’s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 in 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MRI: to provide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279" y="825478"/>
            <a:ext cx="10634134" cy="1334425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Long-term </a:t>
            </a:r>
            <a:r>
              <a:rPr lang="en-US" sz="9600" dirty="0" smtClean="0"/>
              <a:t>support of MRI phantoms</a:t>
            </a:r>
            <a:r>
              <a:rPr lang="en-US" sz="9600" dirty="0" smtClean="0"/>
              <a:t>,</a:t>
            </a:r>
          </a:p>
          <a:p>
            <a:r>
              <a:rPr lang="en-US" sz="9600" dirty="0" smtClean="0"/>
              <a:t> SI-traceability</a:t>
            </a:r>
          </a:p>
          <a:p>
            <a:r>
              <a:rPr lang="en-US" sz="9600" dirty="0" smtClean="0"/>
              <a:t>Connection of MRI measurements  to primary physical measurements</a:t>
            </a:r>
          </a:p>
          <a:p>
            <a:r>
              <a:rPr lang="en-US" sz="9600" dirty="0" smtClean="0"/>
              <a:t>Understand errors and variability</a:t>
            </a:r>
            <a:endParaRPr lang="en-US" sz="9600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35894" y="6458667"/>
            <a:ext cx="2743200" cy="190046"/>
          </a:xfrm>
        </p:spPr>
        <p:txBody>
          <a:bodyPr/>
          <a:lstStyle/>
          <a:p>
            <a:fld id="{2BED415A-B761-4A22-AB03-0A9BE2073AE6}" type="slidenum">
              <a:rPr lang="en-US" smtClean="0"/>
              <a:t>2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973119" y="1896894"/>
            <a:ext cx="4038592" cy="3812890"/>
            <a:chOff x="6676349" y="1930400"/>
            <a:chExt cx="4199168" cy="3940850"/>
          </a:xfrm>
        </p:grpSpPr>
        <p:pic>
          <p:nvPicPr>
            <p:cNvPr id="16" name="Picture 15" descr="ADC vs concentration, prototype round robins, white background.jp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6349" y="1930400"/>
              <a:ext cx="4199168" cy="3940850"/>
            </a:xfrm>
            <a:prstGeom prst="rect">
              <a:avLst/>
            </a:prstGeom>
          </p:spPr>
        </p:pic>
        <p:pic>
          <p:nvPicPr>
            <p:cNvPr id="17" name="Picture 16" descr="HPD Phantom transparent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0397" y="3752080"/>
              <a:ext cx="1419735" cy="13787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10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76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Biomagnetic Imaging Standards:  Current Phantoms</vt:lpstr>
      <vt:lpstr>NIST’s Role in MRI: to provide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</dc:creator>
  <cp:lastModifiedBy>Russek, Stephen E.</cp:lastModifiedBy>
  <cp:revision>141</cp:revision>
  <dcterms:created xsi:type="dcterms:W3CDTF">2015-01-26T01:46:32Z</dcterms:created>
  <dcterms:modified xsi:type="dcterms:W3CDTF">2015-03-27T00:39:29Z</dcterms:modified>
</cp:coreProperties>
</file>