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4" r:id="rId3"/>
    <p:sldId id="263" r:id="rId4"/>
    <p:sldId id="262" r:id="rId5"/>
    <p:sldId id="261" r:id="rId6"/>
    <p:sldId id="260" r:id="rId7"/>
    <p:sldId id="259" r:id="rId8"/>
    <p:sldId id="258"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94648"/>
  </p:normalViewPr>
  <p:slideViewPr>
    <p:cSldViewPr snapToGrid="0" snapToObjects="1">
      <p:cViewPr varScale="1">
        <p:scale>
          <a:sx n="100" d="100"/>
          <a:sy n="100" d="100"/>
        </p:scale>
        <p:origin x="19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10431969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83ECF-3AC5-7041-AB06-8D847F98045A}" type="datetimeFigureOut">
              <a:rPr lang="en-US" smtClean="0"/>
              <a:t>8/13/21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317022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73389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959610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122220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794760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220218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94367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70764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90490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DE83ECF-3AC5-7041-AB06-8D847F98045A}" type="datetimeFigureOut">
              <a:rPr lang="en-US" smtClean="0"/>
              <a:t>8/13/21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154790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DE83ECF-3AC5-7041-AB06-8D847F98045A}" type="datetimeFigureOut">
              <a:rPr lang="en-US" smtClean="0"/>
              <a:t>8/13/21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36669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DE83ECF-3AC5-7041-AB06-8D847F98045A}" type="datetimeFigureOut">
              <a:rPr lang="en-US" smtClean="0"/>
              <a:t>8/13/21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65127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DE83ECF-3AC5-7041-AB06-8D847F98045A}" type="datetimeFigureOut">
              <a:rPr lang="en-US" smtClean="0"/>
              <a:t>8/13/21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395918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DE83ECF-3AC5-7041-AB06-8D847F98045A}" type="datetimeFigureOut">
              <a:rPr lang="en-US" smtClean="0"/>
              <a:t>8/13/21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175291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83ECF-3AC5-7041-AB06-8D847F98045A}" type="datetimeFigureOut">
              <a:rPr lang="en-US" smtClean="0"/>
              <a:t>8/13/21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363032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DE83ECF-3AC5-7041-AB06-8D847F98045A}" type="datetimeFigureOut">
              <a:rPr lang="en-US" smtClean="0"/>
              <a:t>8/13/21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D3024-40EA-DA44-B0FC-4C6BB12A3FE0}" type="slidenum">
              <a:rPr lang="en-US" smtClean="0"/>
              <a:t>‹#›</a:t>
            </a:fld>
            <a:endParaRPr lang="en-US"/>
          </a:p>
        </p:txBody>
      </p:sp>
    </p:spTree>
    <p:extLst>
      <p:ext uri="{BB962C8B-B14F-4D97-AF65-F5344CB8AC3E}">
        <p14:creationId xmlns:p14="http://schemas.microsoft.com/office/powerpoint/2010/main" val="22612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83ECF-3AC5-7041-AB06-8D847F98045A}" type="datetimeFigureOut">
              <a:rPr lang="en-US" smtClean="0"/>
              <a:t>8/13/21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4D3024-40EA-DA44-B0FC-4C6BB12A3FE0}" type="slidenum">
              <a:rPr lang="en-US" smtClean="0"/>
              <a:t>‹#›</a:t>
            </a:fld>
            <a:endParaRPr lang="en-US"/>
          </a:p>
        </p:txBody>
      </p:sp>
    </p:spTree>
    <p:extLst>
      <p:ext uri="{BB962C8B-B14F-4D97-AF65-F5344CB8AC3E}">
        <p14:creationId xmlns:p14="http://schemas.microsoft.com/office/powerpoint/2010/main" val="19087908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houghtworks.com/insights/blog/choosing-right-tool-provision-aws-infrastruc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useBgFill="1">
        <p:nvSpPr>
          <p:cNvPr id="8" name="Freeform: Shape 7">
            <a:extLst>
              <a:ext uri="{FF2B5EF4-FFF2-40B4-BE49-F238E27FC236}">
                <a16:creationId xmlns:a16="http://schemas.microsoft.com/office/drawing/2014/main" id="{CD9E0036-D626-45D9-B0FA-B920385A6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255" y="0"/>
            <a:ext cx="7516746" cy="6858000"/>
          </a:xfrm>
          <a:custGeom>
            <a:avLst/>
            <a:gdLst>
              <a:gd name="connsiteX0" fmla="*/ 1291364 w 7516746"/>
              <a:gd name="connsiteY0" fmla="*/ 0 h 6858000"/>
              <a:gd name="connsiteX1" fmla="*/ 7516746 w 7516746"/>
              <a:gd name="connsiteY1" fmla="*/ 0 h 6858000"/>
              <a:gd name="connsiteX2" fmla="*/ 7516746 w 7516746"/>
              <a:gd name="connsiteY2" fmla="*/ 6858000 h 6858000"/>
              <a:gd name="connsiteX3" fmla="*/ 0 w 7516746"/>
              <a:gd name="connsiteY3" fmla="*/ 6858000 h 6858000"/>
              <a:gd name="connsiteX4" fmla="*/ 25045 w 7516746"/>
              <a:gd name="connsiteY4" fmla="*/ 6702325 h 6858000"/>
              <a:gd name="connsiteX5" fmla="*/ 48913 w 7516746"/>
              <a:gd name="connsiteY5" fmla="*/ 6547334 h 6858000"/>
              <a:gd name="connsiteX6" fmla="*/ 72277 w 7516746"/>
              <a:gd name="connsiteY6" fmla="*/ 6391658 h 6858000"/>
              <a:gd name="connsiteX7" fmla="*/ 92280 w 7516746"/>
              <a:gd name="connsiteY7" fmla="*/ 6235295 h 6858000"/>
              <a:gd name="connsiteX8" fmla="*/ 112452 w 7516746"/>
              <a:gd name="connsiteY8" fmla="*/ 6079619 h 6858000"/>
              <a:gd name="connsiteX9" fmla="*/ 131277 w 7516746"/>
              <a:gd name="connsiteY9" fmla="*/ 5923256 h 6858000"/>
              <a:gd name="connsiteX10" fmla="*/ 147413 w 7516746"/>
              <a:gd name="connsiteY10" fmla="*/ 5768951 h 6858000"/>
              <a:gd name="connsiteX11" fmla="*/ 162710 w 7516746"/>
              <a:gd name="connsiteY11" fmla="*/ 5612589 h 6858000"/>
              <a:gd name="connsiteX12" fmla="*/ 176662 w 7516746"/>
              <a:gd name="connsiteY12" fmla="*/ 5456912 h 6858000"/>
              <a:gd name="connsiteX13" fmla="*/ 188763 w 7516746"/>
              <a:gd name="connsiteY13" fmla="*/ 5303979 h 6858000"/>
              <a:gd name="connsiteX14" fmla="*/ 200866 w 7516746"/>
              <a:gd name="connsiteY14" fmla="*/ 5148988 h 6858000"/>
              <a:gd name="connsiteX15" fmla="*/ 210951 w 7516746"/>
              <a:gd name="connsiteY15" fmla="*/ 4996055 h 6858000"/>
              <a:gd name="connsiteX16" fmla="*/ 218851 w 7516746"/>
              <a:gd name="connsiteY16" fmla="*/ 4843121 h 6858000"/>
              <a:gd name="connsiteX17" fmla="*/ 227088 w 7516746"/>
              <a:gd name="connsiteY17" fmla="*/ 4690874 h 6858000"/>
              <a:gd name="connsiteX18" fmla="*/ 233979 w 7516746"/>
              <a:gd name="connsiteY18" fmla="*/ 4539998 h 6858000"/>
              <a:gd name="connsiteX19" fmla="*/ 238854 w 7516746"/>
              <a:gd name="connsiteY19" fmla="*/ 4390493 h 6858000"/>
              <a:gd name="connsiteX20" fmla="*/ 243057 w 7516746"/>
              <a:gd name="connsiteY20" fmla="*/ 4240989 h 6858000"/>
              <a:gd name="connsiteX21" fmla="*/ 247090 w 7516746"/>
              <a:gd name="connsiteY21" fmla="*/ 4092856 h 6858000"/>
              <a:gd name="connsiteX22" fmla="*/ 248940 w 7516746"/>
              <a:gd name="connsiteY22" fmla="*/ 3946781 h 6858000"/>
              <a:gd name="connsiteX23" fmla="*/ 250956 w 7516746"/>
              <a:gd name="connsiteY23" fmla="*/ 3800705 h 6858000"/>
              <a:gd name="connsiteX24" fmla="*/ 251965 w 7516746"/>
              <a:gd name="connsiteY24" fmla="*/ 3656687 h 6858000"/>
              <a:gd name="connsiteX25" fmla="*/ 250956 w 7516746"/>
              <a:gd name="connsiteY25" fmla="*/ 3514041 h 6858000"/>
              <a:gd name="connsiteX26" fmla="*/ 250956 w 7516746"/>
              <a:gd name="connsiteY26" fmla="*/ 3372766 h 6858000"/>
              <a:gd name="connsiteX27" fmla="*/ 248940 w 7516746"/>
              <a:gd name="connsiteY27" fmla="*/ 3232863 h 6858000"/>
              <a:gd name="connsiteX28" fmla="*/ 245914 w 7516746"/>
              <a:gd name="connsiteY28" fmla="*/ 3095703 h 6858000"/>
              <a:gd name="connsiteX29" fmla="*/ 243057 w 7516746"/>
              <a:gd name="connsiteY29" fmla="*/ 2959915 h 6858000"/>
              <a:gd name="connsiteX30" fmla="*/ 239863 w 7516746"/>
              <a:gd name="connsiteY30" fmla="*/ 2826869 h 6858000"/>
              <a:gd name="connsiteX31" fmla="*/ 234989 w 7516746"/>
              <a:gd name="connsiteY31" fmla="*/ 2694510 h 6858000"/>
              <a:gd name="connsiteX32" fmla="*/ 229777 w 7516746"/>
              <a:gd name="connsiteY32" fmla="*/ 2564209 h 6858000"/>
              <a:gd name="connsiteX33" fmla="*/ 225071 w 7516746"/>
              <a:gd name="connsiteY33" fmla="*/ 2436650 h 6858000"/>
              <a:gd name="connsiteX34" fmla="*/ 211792 w 7516746"/>
              <a:gd name="connsiteY34" fmla="*/ 2187704 h 6858000"/>
              <a:gd name="connsiteX35" fmla="*/ 197673 w 7516746"/>
              <a:gd name="connsiteY35" fmla="*/ 1949046 h 6858000"/>
              <a:gd name="connsiteX36" fmla="*/ 182880 w 7516746"/>
              <a:gd name="connsiteY36" fmla="*/ 1719989 h 6858000"/>
              <a:gd name="connsiteX37" fmla="*/ 166575 w 7516746"/>
              <a:gd name="connsiteY37" fmla="*/ 1503276 h 6858000"/>
              <a:gd name="connsiteX38" fmla="*/ 149598 w 7516746"/>
              <a:gd name="connsiteY38" fmla="*/ 1296164 h 6858000"/>
              <a:gd name="connsiteX39" fmla="*/ 131277 w 7516746"/>
              <a:gd name="connsiteY39" fmla="*/ 1104140 h 6858000"/>
              <a:gd name="connsiteX40" fmla="*/ 113291 w 7516746"/>
              <a:gd name="connsiteY40" fmla="*/ 923775 h 6858000"/>
              <a:gd name="connsiteX41" fmla="*/ 95627 w 7516746"/>
              <a:gd name="connsiteY41" fmla="*/ 760771 h 6858000"/>
              <a:gd name="connsiteX42" fmla="*/ 109181 w 7516746"/>
              <a:gd name="connsiteY42" fmla="*/ 757382 h 6858000"/>
              <a:gd name="connsiteX43" fmla="*/ 192309 w 7516746"/>
              <a:gd name="connsiteY43" fmla="*/ 701964 h 6858000"/>
              <a:gd name="connsiteX44" fmla="*/ 220018 w 7516746"/>
              <a:gd name="connsiteY44" fmla="*/ 683491 h 6858000"/>
              <a:gd name="connsiteX45" fmla="*/ 247727 w 7516746"/>
              <a:gd name="connsiteY45" fmla="*/ 665018 h 6858000"/>
              <a:gd name="connsiteX46" fmla="*/ 275436 w 7516746"/>
              <a:gd name="connsiteY46" fmla="*/ 655782 h 6858000"/>
              <a:gd name="connsiteX47" fmla="*/ 303145 w 7516746"/>
              <a:gd name="connsiteY47" fmla="*/ 637309 h 6858000"/>
              <a:gd name="connsiteX48" fmla="*/ 330854 w 7516746"/>
              <a:gd name="connsiteY48" fmla="*/ 628073 h 6858000"/>
              <a:gd name="connsiteX49" fmla="*/ 386272 w 7516746"/>
              <a:gd name="connsiteY49" fmla="*/ 591127 h 6858000"/>
              <a:gd name="connsiteX50" fmla="*/ 441690 w 7516746"/>
              <a:gd name="connsiteY50" fmla="*/ 554182 h 6858000"/>
              <a:gd name="connsiteX51" fmla="*/ 469400 w 7516746"/>
              <a:gd name="connsiteY51" fmla="*/ 535709 h 6858000"/>
              <a:gd name="connsiteX52" fmla="*/ 497109 w 7516746"/>
              <a:gd name="connsiteY52" fmla="*/ 526473 h 6858000"/>
              <a:gd name="connsiteX53" fmla="*/ 580236 w 7516746"/>
              <a:gd name="connsiteY53" fmla="*/ 461818 h 6858000"/>
              <a:gd name="connsiteX54" fmla="*/ 607945 w 7516746"/>
              <a:gd name="connsiteY54" fmla="*/ 443345 h 6858000"/>
              <a:gd name="connsiteX55" fmla="*/ 663363 w 7516746"/>
              <a:gd name="connsiteY55" fmla="*/ 397164 h 6858000"/>
              <a:gd name="connsiteX56" fmla="*/ 746490 w 7516746"/>
              <a:gd name="connsiteY56" fmla="*/ 341745 h 6858000"/>
              <a:gd name="connsiteX57" fmla="*/ 774200 w 7516746"/>
              <a:gd name="connsiteY57" fmla="*/ 323273 h 6858000"/>
              <a:gd name="connsiteX58" fmla="*/ 792672 w 7516746"/>
              <a:gd name="connsiteY58" fmla="*/ 295564 h 6858000"/>
              <a:gd name="connsiteX59" fmla="*/ 820381 w 7516746"/>
              <a:gd name="connsiteY59" fmla="*/ 286327 h 6858000"/>
              <a:gd name="connsiteX60" fmla="*/ 848090 w 7516746"/>
              <a:gd name="connsiteY60" fmla="*/ 267855 h 6858000"/>
              <a:gd name="connsiteX61" fmla="*/ 875800 w 7516746"/>
              <a:gd name="connsiteY61" fmla="*/ 258618 h 6858000"/>
              <a:gd name="connsiteX62" fmla="*/ 931218 w 7516746"/>
              <a:gd name="connsiteY62" fmla="*/ 221673 h 6858000"/>
              <a:gd name="connsiteX63" fmla="*/ 958927 w 7516746"/>
              <a:gd name="connsiteY63" fmla="*/ 203200 h 6858000"/>
              <a:gd name="connsiteX64" fmla="*/ 995872 w 7516746"/>
              <a:gd name="connsiteY64" fmla="*/ 184727 h 6858000"/>
              <a:gd name="connsiteX65" fmla="*/ 1051290 w 7516746"/>
              <a:gd name="connsiteY65" fmla="*/ 157018 h 6858000"/>
              <a:gd name="connsiteX66" fmla="*/ 1088236 w 7516746"/>
              <a:gd name="connsiteY66" fmla="*/ 129309 h 6858000"/>
              <a:gd name="connsiteX67" fmla="*/ 1115945 w 7516746"/>
              <a:gd name="connsiteY67" fmla="*/ 110836 h 6858000"/>
              <a:gd name="connsiteX68" fmla="*/ 1171363 w 7516746"/>
              <a:gd name="connsiteY68" fmla="*/ 73891 h 6858000"/>
              <a:gd name="connsiteX69" fmla="*/ 1199072 w 7516746"/>
              <a:gd name="connsiteY69" fmla="*/ 55418 h 6858000"/>
              <a:gd name="connsiteX70" fmla="*/ 1226781 w 7516746"/>
              <a:gd name="connsiteY70" fmla="*/ 46182 h 6858000"/>
              <a:gd name="connsiteX71" fmla="*/ 1282200 w 7516746"/>
              <a:gd name="connsiteY71" fmla="*/ 923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516746" h="6858000">
                <a:moveTo>
                  <a:pt x="1291364" y="0"/>
                </a:moveTo>
                <a:lnTo>
                  <a:pt x="7516746" y="0"/>
                </a:lnTo>
                <a:lnTo>
                  <a:pt x="7516746" y="6858000"/>
                </a:lnTo>
                <a:lnTo>
                  <a:pt x="0" y="6858000"/>
                </a:lnTo>
                <a:lnTo>
                  <a:pt x="25045" y="6702325"/>
                </a:lnTo>
                <a:lnTo>
                  <a:pt x="48913" y="6547334"/>
                </a:lnTo>
                <a:lnTo>
                  <a:pt x="72277" y="6391658"/>
                </a:lnTo>
                <a:lnTo>
                  <a:pt x="92280" y="6235295"/>
                </a:lnTo>
                <a:lnTo>
                  <a:pt x="112452" y="6079619"/>
                </a:lnTo>
                <a:lnTo>
                  <a:pt x="131277" y="5923256"/>
                </a:lnTo>
                <a:lnTo>
                  <a:pt x="147413" y="5768951"/>
                </a:lnTo>
                <a:lnTo>
                  <a:pt x="162710" y="5612589"/>
                </a:lnTo>
                <a:lnTo>
                  <a:pt x="176662" y="5456912"/>
                </a:lnTo>
                <a:lnTo>
                  <a:pt x="188763" y="5303979"/>
                </a:lnTo>
                <a:lnTo>
                  <a:pt x="200866" y="5148988"/>
                </a:lnTo>
                <a:lnTo>
                  <a:pt x="210951" y="4996055"/>
                </a:lnTo>
                <a:lnTo>
                  <a:pt x="218851" y="4843121"/>
                </a:lnTo>
                <a:lnTo>
                  <a:pt x="227088" y="4690874"/>
                </a:lnTo>
                <a:lnTo>
                  <a:pt x="233979" y="4539998"/>
                </a:lnTo>
                <a:lnTo>
                  <a:pt x="238854" y="4390493"/>
                </a:lnTo>
                <a:lnTo>
                  <a:pt x="243057" y="4240989"/>
                </a:lnTo>
                <a:lnTo>
                  <a:pt x="247090" y="4092856"/>
                </a:lnTo>
                <a:lnTo>
                  <a:pt x="248940" y="3946781"/>
                </a:lnTo>
                <a:lnTo>
                  <a:pt x="250956" y="3800705"/>
                </a:lnTo>
                <a:lnTo>
                  <a:pt x="251965" y="3656687"/>
                </a:lnTo>
                <a:lnTo>
                  <a:pt x="250956" y="3514041"/>
                </a:lnTo>
                <a:lnTo>
                  <a:pt x="250956" y="3372766"/>
                </a:lnTo>
                <a:lnTo>
                  <a:pt x="248940" y="3232863"/>
                </a:lnTo>
                <a:lnTo>
                  <a:pt x="245914" y="3095703"/>
                </a:lnTo>
                <a:lnTo>
                  <a:pt x="243057" y="2959915"/>
                </a:lnTo>
                <a:lnTo>
                  <a:pt x="239863" y="2826869"/>
                </a:lnTo>
                <a:lnTo>
                  <a:pt x="234989" y="2694510"/>
                </a:lnTo>
                <a:lnTo>
                  <a:pt x="229777" y="2564209"/>
                </a:lnTo>
                <a:lnTo>
                  <a:pt x="225071" y="2436650"/>
                </a:lnTo>
                <a:lnTo>
                  <a:pt x="211792" y="2187704"/>
                </a:lnTo>
                <a:lnTo>
                  <a:pt x="197673" y="1949046"/>
                </a:lnTo>
                <a:lnTo>
                  <a:pt x="182880" y="1719989"/>
                </a:lnTo>
                <a:lnTo>
                  <a:pt x="166575" y="1503276"/>
                </a:lnTo>
                <a:lnTo>
                  <a:pt x="149598" y="1296164"/>
                </a:lnTo>
                <a:lnTo>
                  <a:pt x="131277" y="1104140"/>
                </a:lnTo>
                <a:lnTo>
                  <a:pt x="113291" y="923775"/>
                </a:lnTo>
                <a:lnTo>
                  <a:pt x="95627" y="760771"/>
                </a:lnTo>
                <a:lnTo>
                  <a:pt x="109181" y="757382"/>
                </a:lnTo>
                <a:lnTo>
                  <a:pt x="192309" y="701964"/>
                </a:lnTo>
                <a:lnTo>
                  <a:pt x="220018" y="683491"/>
                </a:lnTo>
                <a:cubicBezTo>
                  <a:pt x="229254" y="677333"/>
                  <a:pt x="237196" y="668528"/>
                  <a:pt x="247727" y="665018"/>
                </a:cubicBezTo>
                <a:lnTo>
                  <a:pt x="275436" y="655782"/>
                </a:lnTo>
                <a:cubicBezTo>
                  <a:pt x="284672" y="649624"/>
                  <a:pt x="293216" y="642273"/>
                  <a:pt x="303145" y="637309"/>
                </a:cubicBezTo>
                <a:cubicBezTo>
                  <a:pt x="311853" y="632955"/>
                  <a:pt x="322343" y="632801"/>
                  <a:pt x="330854" y="628073"/>
                </a:cubicBezTo>
                <a:cubicBezTo>
                  <a:pt x="350262" y="617291"/>
                  <a:pt x="367799" y="603442"/>
                  <a:pt x="386272" y="591127"/>
                </a:cubicBezTo>
                <a:lnTo>
                  <a:pt x="441690" y="554182"/>
                </a:lnTo>
                <a:cubicBezTo>
                  <a:pt x="450927" y="548024"/>
                  <a:pt x="458869" y="539219"/>
                  <a:pt x="469400" y="535709"/>
                </a:cubicBezTo>
                <a:lnTo>
                  <a:pt x="497109" y="526473"/>
                </a:lnTo>
                <a:cubicBezTo>
                  <a:pt x="540517" y="483065"/>
                  <a:pt x="513950" y="506010"/>
                  <a:pt x="580236" y="461818"/>
                </a:cubicBezTo>
                <a:cubicBezTo>
                  <a:pt x="589472" y="455660"/>
                  <a:pt x="601285" y="452226"/>
                  <a:pt x="607945" y="443345"/>
                </a:cubicBezTo>
                <a:cubicBezTo>
                  <a:pt x="641496" y="398611"/>
                  <a:pt x="621050" y="411268"/>
                  <a:pt x="663363" y="397164"/>
                </a:cubicBezTo>
                <a:lnTo>
                  <a:pt x="746490" y="341745"/>
                </a:lnTo>
                <a:lnTo>
                  <a:pt x="774200" y="323273"/>
                </a:lnTo>
                <a:cubicBezTo>
                  <a:pt x="780357" y="314037"/>
                  <a:pt x="784004" y="302499"/>
                  <a:pt x="792672" y="295564"/>
                </a:cubicBezTo>
                <a:cubicBezTo>
                  <a:pt x="800274" y="289482"/>
                  <a:pt x="811673" y="290681"/>
                  <a:pt x="820381" y="286327"/>
                </a:cubicBezTo>
                <a:cubicBezTo>
                  <a:pt x="830310" y="281363"/>
                  <a:pt x="838161" y="272819"/>
                  <a:pt x="848090" y="267855"/>
                </a:cubicBezTo>
                <a:cubicBezTo>
                  <a:pt x="856798" y="263501"/>
                  <a:pt x="867289" y="263346"/>
                  <a:pt x="875800" y="258618"/>
                </a:cubicBezTo>
                <a:cubicBezTo>
                  <a:pt x="895207" y="247836"/>
                  <a:pt x="912745" y="233988"/>
                  <a:pt x="931218" y="221673"/>
                </a:cubicBezTo>
                <a:cubicBezTo>
                  <a:pt x="940454" y="215515"/>
                  <a:pt x="948998" y="208165"/>
                  <a:pt x="958927" y="203200"/>
                </a:cubicBezTo>
                <a:cubicBezTo>
                  <a:pt x="971242" y="197042"/>
                  <a:pt x="983917" y="191558"/>
                  <a:pt x="995872" y="184727"/>
                </a:cubicBezTo>
                <a:cubicBezTo>
                  <a:pt x="1046004" y="156080"/>
                  <a:pt x="1000488" y="173953"/>
                  <a:pt x="1051290" y="157018"/>
                </a:cubicBezTo>
                <a:cubicBezTo>
                  <a:pt x="1063605" y="147782"/>
                  <a:pt x="1075709" y="138257"/>
                  <a:pt x="1088236" y="129309"/>
                </a:cubicBezTo>
                <a:cubicBezTo>
                  <a:pt x="1097269" y="122857"/>
                  <a:pt x="1107417" y="117943"/>
                  <a:pt x="1115945" y="110836"/>
                </a:cubicBezTo>
                <a:cubicBezTo>
                  <a:pt x="1162069" y="72399"/>
                  <a:pt x="1122668" y="90122"/>
                  <a:pt x="1171363" y="73891"/>
                </a:cubicBezTo>
                <a:cubicBezTo>
                  <a:pt x="1180599" y="67733"/>
                  <a:pt x="1189143" y="60382"/>
                  <a:pt x="1199072" y="55418"/>
                </a:cubicBezTo>
                <a:cubicBezTo>
                  <a:pt x="1207780" y="51064"/>
                  <a:pt x="1219178" y="52264"/>
                  <a:pt x="1226781" y="46182"/>
                </a:cubicBezTo>
                <a:cubicBezTo>
                  <a:pt x="1284770" y="-208"/>
                  <a:pt x="1197349" y="30450"/>
                  <a:pt x="1282200" y="923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1C8FDD-842D-3C47-9393-13C1E79C6AA1}"/>
              </a:ext>
            </a:extLst>
          </p:cNvPr>
          <p:cNvSpPr>
            <a:spLocks noGrp="1"/>
          </p:cNvSpPr>
          <p:nvPr>
            <p:ph type="ctrTitle"/>
          </p:nvPr>
        </p:nvSpPr>
        <p:spPr>
          <a:xfrm>
            <a:off x="5686172" y="1211581"/>
            <a:ext cx="5473952" cy="3589019"/>
          </a:xfrm>
        </p:spPr>
        <p:txBody>
          <a:bodyPr>
            <a:normAutofit/>
          </a:bodyPr>
          <a:lstStyle/>
          <a:p>
            <a:r>
              <a:rPr lang="en-US" sz="5400" b="1" dirty="0"/>
              <a:t>Terraform</a:t>
            </a:r>
            <a:r>
              <a:rPr lang="en-US" sz="5400" dirty="0"/>
              <a:t> </a:t>
            </a:r>
          </a:p>
        </p:txBody>
      </p:sp>
      <p:sp>
        <p:nvSpPr>
          <p:cNvPr id="3" name="Subtitle 2">
            <a:extLst>
              <a:ext uri="{FF2B5EF4-FFF2-40B4-BE49-F238E27FC236}">
                <a16:creationId xmlns:a16="http://schemas.microsoft.com/office/drawing/2014/main" id="{2D48F957-BCAB-1942-AE23-565459CD6CAD}"/>
              </a:ext>
            </a:extLst>
          </p:cNvPr>
          <p:cNvSpPr>
            <a:spLocks noGrp="1"/>
          </p:cNvSpPr>
          <p:nvPr>
            <p:ph type="subTitle" idx="1"/>
          </p:nvPr>
        </p:nvSpPr>
        <p:spPr>
          <a:xfrm>
            <a:off x="5686171" y="4800600"/>
            <a:ext cx="5473953" cy="990599"/>
          </a:xfrm>
        </p:spPr>
        <p:txBody>
          <a:bodyPr>
            <a:normAutofit/>
          </a:bodyPr>
          <a:lstStyle/>
          <a:p>
            <a:r>
              <a:rPr lang="en-US">
                <a:solidFill>
                  <a:schemeClr val="accent2"/>
                </a:solidFill>
              </a:rPr>
              <a:t> </a:t>
            </a:r>
          </a:p>
        </p:txBody>
      </p:sp>
    </p:spTree>
    <p:extLst>
      <p:ext uri="{BB962C8B-B14F-4D97-AF65-F5344CB8AC3E}">
        <p14:creationId xmlns:p14="http://schemas.microsoft.com/office/powerpoint/2010/main" val="199925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816-A5D5-5A49-B9B4-210127D8F2BF}"/>
              </a:ext>
            </a:extLst>
          </p:cNvPr>
          <p:cNvSpPr>
            <a:spLocks noGrp="1"/>
          </p:cNvSpPr>
          <p:nvPr>
            <p:ph type="title"/>
          </p:nvPr>
        </p:nvSpPr>
        <p:spPr>
          <a:xfrm>
            <a:off x="206829" y="-152400"/>
            <a:ext cx="10131425" cy="1456267"/>
          </a:xfrm>
        </p:spPr>
        <p:txBody>
          <a:bodyPr/>
          <a:lstStyle/>
          <a:p>
            <a:r>
              <a:rPr lang="en-US" b="1" cap="none" dirty="0"/>
              <a:t>Provisioning vs CM </a:t>
            </a:r>
          </a:p>
        </p:txBody>
      </p:sp>
      <p:sp>
        <p:nvSpPr>
          <p:cNvPr id="3" name="Content Placeholder 2">
            <a:extLst>
              <a:ext uri="{FF2B5EF4-FFF2-40B4-BE49-F238E27FC236}">
                <a16:creationId xmlns:a16="http://schemas.microsoft.com/office/drawing/2014/main" id="{8D5820C1-9B5D-3346-B414-734FBB934065}"/>
              </a:ext>
            </a:extLst>
          </p:cNvPr>
          <p:cNvSpPr>
            <a:spLocks noGrp="1"/>
          </p:cNvSpPr>
          <p:nvPr>
            <p:ph idx="1"/>
          </p:nvPr>
        </p:nvSpPr>
        <p:spPr>
          <a:xfrm>
            <a:off x="206829" y="0"/>
            <a:ext cx="11386456" cy="3649133"/>
          </a:xfrm>
        </p:spPr>
        <p:txBody>
          <a:bodyPr/>
          <a:lstStyle/>
          <a:p>
            <a:pPr marL="0" indent="0">
              <a:buNone/>
            </a:pPr>
            <a:r>
              <a:rPr lang="en-IN" dirty="0">
                <a:latin typeface="Verdana" panose="020B0604030504040204" pitchFamily="34" charset="0"/>
                <a:ea typeface="Verdana" panose="020B0604030504040204" pitchFamily="34" charset="0"/>
                <a:cs typeface="Verdana" panose="020B0604030504040204" pitchFamily="34" charset="0"/>
              </a:rPr>
              <a:t>“Provisioning is not the same thing as configuration, but they are both steps in the deployment process. Once something has been provisioned, the next step is configuration”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1AB73BA3-66B2-FE4A-8D13-C91D7431D3D0}"/>
              </a:ext>
            </a:extLst>
          </p:cNvPr>
          <p:cNvPicPr>
            <a:picLocks noChangeAspect="1"/>
          </p:cNvPicPr>
          <p:nvPr/>
        </p:nvPicPr>
        <p:blipFill>
          <a:blip r:embed="rId2"/>
          <a:stretch>
            <a:fillRect/>
          </a:stretch>
        </p:blipFill>
        <p:spPr>
          <a:xfrm>
            <a:off x="384629" y="2521857"/>
            <a:ext cx="5379766" cy="3443514"/>
          </a:xfrm>
          <a:prstGeom prst="rect">
            <a:avLst/>
          </a:prstGeom>
        </p:spPr>
      </p:pic>
      <p:pic>
        <p:nvPicPr>
          <p:cNvPr id="5" name="Picture 4">
            <a:extLst>
              <a:ext uri="{FF2B5EF4-FFF2-40B4-BE49-F238E27FC236}">
                <a16:creationId xmlns:a16="http://schemas.microsoft.com/office/drawing/2014/main" id="{04D681E2-EFA3-FC49-9E40-20D0D41D5209}"/>
              </a:ext>
            </a:extLst>
          </p:cNvPr>
          <p:cNvPicPr>
            <a:picLocks noChangeAspect="1"/>
          </p:cNvPicPr>
          <p:nvPr/>
        </p:nvPicPr>
        <p:blipFill>
          <a:blip r:embed="rId3"/>
          <a:stretch>
            <a:fillRect/>
          </a:stretch>
        </p:blipFill>
        <p:spPr>
          <a:xfrm>
            <a:off x="7722054" y="2224493"/>
            <a:ext cx="3301546" cy="4038242"/>
          </a:xfrm>
          <a:prstGeom prst="rect">
            <a:avLst/>
          </a:prstGeom>
        </p:spPr>
      </p:pic>
    </p:spTree>
    <p:extLst>
      <p:ext uri="{BB962C8B-B14F-4D97-AF65-F5344CB8AC3E}">
        <p14:creationId xmlns:p14="http://schemas.microsoft.com/office/powerpoint/2010/main" val="133394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2EC7-0346-FA4B-A05D-5ED39ECCB1C6}"/>
              </a:ext>
            </a:extLst>
          </p:cNvPr>
          <p:cNvSpPr>
            <a:spLocks noGrp="1"/>
          </p:cNvSpPr>
          <p:nvPr>
            <p:ph type="title"/>
          </p:nvPr>
        </p:nvSpPr>
        <p:spPr>
          <a:xfrm>
            <a:off x="97972" y="-162077"/>
            <a:ext cx="10131425" cy="1456267"/>
          </a:xfrm>
        </p:spPr>
        <p:txBody>
          <a:bodyPr/>
          <a:lstStyle/>
          <a:p>
            <a:r>
              <a:rPr lang="en-US" b="1" cap="none" dirty="0"/>
              <a:t>Let’s Discuss</a:t>
            </a:r>
          </a:p>
        </p:txBody>
      </p:sp>
      <p:sp>
        <p:nvSpPr>
          <p:cNvPr id="3" name="Content Placeholder 2">
            <a:extLst>
              <a:ext uri="{FF2B5EF4-FFF2-40B4-BE49-F238E27FC236}">
                <a16:creationId xmlns:a16="http://schemas.microsoft.com/office/drawing/2014/main" id="{952437F5-DE17-6047-91BD-87CCDC2CC3C4}"/>
              </a:ext>
            </a:extLst>
          </p:cNvPr>
          <p:cNvSpPr>
            <a:spLocks noGrp="1"/>
          </p:cNvSpPr>
          <p:nvPr>
            <p:ph idx="1"/>
          </p:nvPr>
        </p:nvSpPr>
        <p:spPr>
          <a:xfrm>
            <a:off x="174172" y="1205896"/>
            <a:ext cx="12017828" cy="5173133"/>
          </a:xfrm>
        </p:spPr>
        <p:txBody>
          <a:bodyPr>
            <a:normAutofit fontScale="85000" lnSpcReduction="20000"/>
          </a:bodyPr>
          <a:lstStyle/>
          <a:p>
            <a:r>
              <a:rPr lang="en-IN" b="1" dirty="0">
                <a:solidFill>
                  <a:srgbClr val="FFC000"/>
                </a:solidFill>
                <a:latin typeface="Verdana" panose="020B0604030504040204" pitchFamily="34" charset="0"/>
                <a:ea typeface="Verdana" panose="020B0604030504040204" pitchFamily="34" charset="0"/>
                <a:cs typeface="Verdana" panose="020B0604030504040204" pitchFamily="34" charset="0"/>
              </a:rPr>
              <a:t>Complexity in simplicity </a:t>
            </a:r>
          </a:p>
          <a:p>
            <a:pPr marL="0" indent="0" algn="just">
              <a:buNone/>
            </a:pPr>
            <a:r>
              <a:rPr lang="en-IN" dirty="0">
                <a:latin typeface="Verdana" panose="020B0604030504040204" pitchFamily="34" charset="0"/>
                <a:ea typeface="Verdana" panose="020B0604030504040204" pitchFamily="34" charset="0"/>
                <a:cs typeface="Verdana" panose="020B0604030504040204" pitchFamily="34" charset="0"/>
              </a:rPr>
              <a:t>Creating an Ansible playbook to configure these </a:t>
            </a:r>
            <a:r>
              <a:rPr lang="en-IN" dirty="0" err="1">
                <a:latin typeface="Verdana" panose="020B0604030504040204" pitchFamily="34" charset="0"/>
                <a:ea typeface="Verdana" panose="020B0604030504040204" pitchFamily="34" charset="0"/>
                <a:cs typeface="Verdana" panose="020B0604030504040204" pitchFamily="34" charset="0"/>
              </a:rPr>
              <a:t>nginx</a:t>
            </a:r>
            <a:r>
              <a:rPr lang="en-IN" dirty="0">
                <a:latin typeface="Verdana" panose="020B0604030504040204" pitchFamily="34" charset="0"/>
                <a:ea typeface="Verdana" panose="020B0604030504040204" pitchFamily="34" charset="0"/>
                <a:cs typeface="Verdana" panose="020B0604030504040204" pitchFamily="34" charset="0"/>
              </a:rPr>
              <a:t> instances enables your engineers to do this. The process is straightforward: create a “playbook” that contains “plays” which does things like install </a:t>
            </a:r>
            <a:r>
              <a:rPr lang="en-IN" dirty="0" err="1">
                <a:latin typeface="Verdana" panose="020B0604030504040204" pitchFamily="34" charset="0"/>
                <a:ea typeface="Verdana" panose="020B0604030504040204" pitchFamily="34" charset="0"/>
                <a:cs typeface="Verdana" panose="020B0604030504040204" pitchFamily="34" charset="0"/>
              </a:rPr>
              <a:t>nginx</a:t>
            </a:r>
            <a:r>
              <a:rPr lang="en-IN" dirty="0">
                <a:latin typeface="Verdana" panose="020B0604030504040204" pitchFamily="34" charset="0"/>
                <a:ea typeface="Verdana" panose="020B0604030504040204" pitchFamily="34" charset="0"/>
                <a:cs typeface="Verdana" panose="020B0604030504040204" pitchFamily="34" charset="0"/>
              </a:rPr>
              <a:t> from yum or apt, copies configuration to the host and/or starts the </a:t>
            </a:r>
            <a:r>
              <a:rPr lang="en-IN" dirty="0" err="1">
                <a:latin typeface="Verdana" panose="020B0604030504040204" pitchFamily="34" charset="0"/>
                <a:ea typeface="Verdana" panose="020B0604030504040204" pitchFamily="34" charset="0"/>
                <a:cs typeface="Verdana" panose="020B0604030504040204" pitchFamily="34" charset="0"/>
              </a:rPr>
              <a:t>nginx</a:t>
            </a:r>
            <a:r>
              <a:rPr lang="en-IN" dirty="0">
                <a:latin typeface="Verdana" panose="020B0604030504040204" pitchFamily="34" charset="0"/>
                <a:ea typeface="Verdana" panose="020B0604030504040204" pitchFamily="34" charset="0"/>
                <a:cs typeface="Verdana" panose="020B0604030504040204" pitchFamily="34" charset="0"/>
              </a:rPr>
              <a:t> service. </a:t>
            </a:r>
          </a:p>
          <a:p>
            <a:pPr marL="0" indent="0" algn="just">
              <a:buNone/>
            </a:pPr>
            <a:r>
              <a:rPr lang="en-IN" dirty="0">
                <a:latin typeface="Verdana" panose="020B0604030504040204" pitchFamily="34" charset="0"/>
                <a:ea typeface="Verdana" panose="020B0604030504040204" pitchFamily="34" charset="0"/>
                <a:cs typeface="Verdana" panose="020B0604030504040204" pitchFamily="34" charset="0"/>
              </a:rPr>
              <a:t>But, what happens when you want to deploy onto multiple regions with different IDs and, potentially, different keys? What about when you need to perform modifications to the operating system after the machine is already created?</a:t>
            </a: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r>
              <a:rPr lang="en-IN" b="1" dirty="0">
                <a:solidFill>
                  <a:srgbClr val="FFC000"/>
                </a:solidFill>
                <a:latin typeface="Verdana" panose="020B0604030504040204" pitchFamily="34" charset="0"/>
                <a:ea typeface="Verdana" panose="020B0604030504040204" pitchFamily="34" charset="0"/>
                <a:cs typeface="Verdana" panose="020B0604030504040204" pitchFamily="34" charset="0"/>
              </a:rPr>
              <a:t>Maintaining state is important</a:t>
            </a:r>
          </a:p>
          <a:p>
            <a:pPr marL="0" indent="0">
              <a:buNone/>
            </a:pPr>
            <a:r>
              <a:rPr lang="en-IN" dirty="0">
                <a:latin typeface="Verdana" panose="020B0604030504040204" pitchFamily="34" charset="0"/>
                <a:ea typeface="Verdana" panose="020B0604030504040204" pitchFamily="34" charset="0"/>
                <a:cs typeface="Verdana" panose="020B0604030504040204" pitchFamily="34" charset="0"/>
              </a:rPr>
              <a:t>you would like to have three database servers in your environment instead of two. (We will assume that this environment does not currently have auto-scaling built in.) Because configuration management tools, like Chef or Puppet, are designed to modify existing infrastructure, not to keep a history of past configurations, in order to add an additional database server, you would need to write code to calculate the state of your current environment before taking any action against it. Otherwise, your cookbook will deploy three more database servers instead of just the additional one that you needed.</a:t>
            </a: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r>
              <a:rPr lang="en-IN" b="1" dirty="0">
                <a:solidFill>
                  <a:srgbClr val="FFC000"/>
                </a:solidFill>
                <a:latin typeface="Verdana" panose="020B0604030504040204" pitchFamily="34" charset="0"/>
                <a:ea typeface="Verdana" panose="020B0604030504040204" pitchFamily="34" charset="0"/>
                <a:cs typeface="Verdana" panose="020B0604030504040204" pitchFamily="34" charset="0"/>
              </a:rPr>
              <a:t>Rollbacks ?</a:t>
            </a:r>
          </a:p>
          <a:p>
            <a:pPr marL="0" indent="0">
              <a:buNone/>
            </a:pPr>
            <a:r>
              <a:rPr lang="en-IN" dirty="0">
                <a:latin typeface="Verdana" panose="020B0604030504040204" pitchFamily="34" charset="0"/>
                <a:ea typeface="Verdana" panose="020B0604030504040204" pitchFamily="34" charset="0"/>
                <a:cs typeface="Verdana" panose="020B0604030504040204" pitchFamily="34" charset="0"/>
              </a:rPr>
              <a:t>Configuration management tools do not keep state of their actions. Consequently, without writing additional code to account, performing rollback with code will be impossible</a:t>
            </a:r>
          </a:p>
          <a:p>
            <a:pPr marL="0" indent="0">
              <a:buNone/>
            </a:pP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r>
              <a:rPr lang="en-IN" b="1" dirty="0">
                <a:solidFill>
                  <a:srgbClr val="FFC000"/>
                </a:solidFill>
                <a:latin typeface="Verdana" panose="020B0604030504040204" pitchFamily="34" charset="0"/>
                <a:ea typeface="Verdana" panose="020B0604030504040204" pitchFamily="34" charset="0"/>
                <a:cs typeface="Verdana" panose="020B0604030504040204" pitchFamily="34" charset="0"/>
              </a:rPr>
              <a:t>Use the right !</a:t>
            </a:r>
          </a:p>
          <a:p>
            <a:pPr marL="0" indent="0">
              <a:buNone/>
            </a:pP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b="1" dirty="0">
                <a:solidFill>
                  <a:srgbClr val="FFC000"/>
                </a:solidFill>
                <a:latin typeface="Verdana" panose="020B0604030504040204" pitchFamily="34" charset="0"/>
                <a:ea typeface="Verdana" panose="020B0604030504040204" pitchFamily="34" charset="0"/>
                <a:cs typeface="Verdana" panose="020B0604030504040204" pitchFamily="34" charset="0"/>
                <a:hlinkClick r:id="rId2"/>
              </a:rPr>
              <a:t>https://www.thoughtworks.com/insights/blog/choosing-right-tool-provision-aws-infrastructure</a:t>
            </a: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b="1" dirty="0">
              <a:solidFill>
                <a:srgbClr val="FFC000"/>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6526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7727-E9FE-7B4C-95EB-CE9C4A446959}"/>
              </a:ext>
            </a:extLst>
          </p:cNvPr>
          <p:cNvSpPr>
            <a:spLocks noGrp="1"/>
          </p:cNvSpPr>
          <p:nvPr>
            <p:ph type="title"/>
          </p:nvPr>
        </p:nvSpPr>
        <p:spPr>
          <a:xfrm>
            <a:off x="7865806" y="643463"/>
            <a:ext cx="3706762" cy="1608124"/>
          </a:xfrm>
        </p:spPr>
        <p:txBody>
          <a:bodyPr>
            <a:normAutofit/>
          </a:bodyPr>
          <a:lstStyle/>
          <a:p>
            <a:r>
              <a:rPr lang="en-US" dirty="0"/>
              <a:t>  </a:t>
            </a:r>
          </a:p>
        </p:txBody>
      </p:sp>
      <p:pic>
        <p:nvPicPr>
          <p:cNvPr id="4" name="Content Placeholder 3">
            <a:extLst>
              <a:ext uri="{FF2B5EF4-FFF2-40B4-BE49-F238E27FC236}">
                <a16:creationId xmlns:a16="http://schemas.microsoft.com/office/drawing/2014/main" id="{A33B39EA-A1FA-0C47-AD2D-9CEF1138908B}"/>
              </a:ext>
            </a:extLst>
          </p:cNvPr>
          <p:cNvPicPr>
            <a:picLocks noChangeAspect="1"/>
          </p:cNvPicPr>
          <p:nvPr/>
        </p:nvPicPr>
        <p:blipFill>
          <a:blip r:embed="rId3"/>
          <a:stretch>
            <a:fillRect/>
          </a:stretch>
        </p:blipFill>
        <p:spPr>
          <a:xfrm>
            <a:off x="402848" y="240835"/>
            <a:ext cx="11386304" cy="637632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454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384D-1B72-1848-93E7-60DA4B7C9067}"/>
              </a:ext>
            </a:extLst>
          </p:cNvPr>
          <p:cNvSpPr>
            <a:spLocks noGrp="1"/>
          </p:cNvSpPr>
          <p:nvPr>
            <p:ph type="title"/>
          </p:nvPr>
        </p:nvSpPr>
        <p:spPr>
          <a:xfrm>
            <a:off x="304582" y="-97972"/>
            <a:ext cx="6282266" cy="1456267"/>
          </a:xfrm>
        </p:spPr>
        <p:txBody>
          <a:bodyPr>
            <a:normAutofit/>
          </a:bodyPr>
          <a:lstStyle/>
          <a:p>
            <a:r>
              <a:rPr lang="en-US" b="1" cap="none" dirty="0"/>
              <a:t>Why Terraform ?</a:t>
            </a:r>
          </a:p>
        </p:txBody>
      </p:sp>
      <p:sp>
        <p:nvSpPr>
          <p:cNvPr id="3" name="Content Placeholder 2">
            <a:extLst>
              <a:ext uri="{FF2B5EF4-FFF2-40B4-BE49-F238E27FC236}">
                <a16:creationId xmlns:a16="http://schemas.microsoft.com/office/drawing/2014/main" id="{50431070-4C6D-DE4D-B2CE-0F59561BCAF5}"/>
              </a:ext>
            </a:extLst>
          </p:cNvPr>
          <p:cNvSpPr>
            <a:spLocks noGrp="1"/>
          </p:cNvSpPr>
          <p:nvPr>
            <p:ph idx="1"/>
          </p:nvPr>
        </p:nvSpPr>
        <p:spPr>
          <a:xfrm>
            <a:off x="685802" y="2142067"/>
            <a:ext cx="11212284" cy="4449233"/>
          </a:xfrm>
        </p:spPr>
        <p:txBody>
          <a:bodyPr>
            <a:normAutofit/>
          </a:bodyPr>
          <a:lstStyle/>
          <a:p>
            <a:pPr algn="just">
              <a:lnSpc>
                <a:spcPct val="90000"/>
              </a:lnSpc>
            </a:pPr>
            <a:r>
              <a:rPr lang="en-IN" sz="1600" dirty="0">
                <a:latin typeface="Verdana" panose="020B0604030504040204" pitchFamily="34" charset="0"/>
                <a:ea typeface="Verdana" panose="020B0604030504040204" pitchFamily="34" charset="0"/>
                <a:cs typeface="Verdana" panose="020B0604030504040204" pitchFamily="34" charset="0"/>
              </a:rPr>
              <a:t>Terraform is an open-source infrastructure as code software tool that provides a consistent CLI workflow to manage hundreds of cloud services. Terraform codifies cloud APIs into declarative configuration files.</a:t>
            </a:r>
          </a:p>
          <a:p>
            <a:pPr algn="just">
              <a:lnSpc>
                <a:spcPct val="90000"/>
              </a:lnSpc>
            </a:pPr>
            <a:r>
              <a:rPr lang="en-IN" sz="1600" dirty="0">
                <a:latin typeface="Verdana" panose="020B0604030504040204" pitchFamily="34" charset="0"/>
                <a:ea typeface="Verdana" panose="020B0604030504040204" pitchFamily="34" charset="0"/>
                <a:cs typeface="Verdana" panose="020B0604030504040204" pitchFamily="34" charset="0"/>
              </a:rPr>
              <a:t>Write infrastructure as code using declarative configuration files. </a:t>
            </a:r>
            <a:r>
              <a:rPr lang="en-IN" sz="1600" dirty="0" err="1">
                <a:latin typeface="Verdana" panose="020B0604030504040204" pitchFamily="34" charset="0"/>
                <a:ea typeface="Verdana" panose="020B0604030504040204" pitchFamily="34" charset="0"/>
                <a:cs typeface="Verdana" panose="020B0604030504040204" pitchFamily="34" charset="0"/>
              </a:rPr>
              <a:t>HashiCorp</a:t>
            </a:r>
            <a:r>
              <a:rPr lang="en-IN" sz="1600" dirty="0">
                <a:latin typeface="Verdana" panose="020B0604030504040204" pitchFamily="34" charset="0"/>
                <a:ea typeface="Verdana" panose="020B0604030504040204" pitchFamily="34" charset="0"/>
                <a:cs typeface="Verdana" panose="020B0604030504040204" pitchFamily="34" charset="0"/>
              </a:rPr>
              <a:t> Configuration Language (HCL) allows for concise descriptions of resources using blocks, arguments, and expressions.</a:t>
            </a:r>
          </a:p>
          <a:p>
            <a:pPr algn="just">
              <a:lnSpc>
                <a:spcPct val="90000"/>
              </a:lnSpc>
            </a:pPr>
            <a:r>
              <a:rPr lang="en-IN" sz="1600" dirty="0">
                <a:latin typeface="Verdana" panose="020B0604030504040204" pitchFamily="34" charset="0"/>
                <a:ea typeface="Verdana" panose="020B0604030504040204" pitchFamily="34" charset="0"/>
                <a:cs typeface="Verdana" panose="020B0604030504040204" pitchFamily="34" charset="0"/>
              </a:rPr>
              <a:t>Run terraform plan to check whether the execution plan for a configuration matches your expectations before provisioning or changing infrastructure.</a:t>
            </a:r>
          </a:p>
          <a:p>
            <a:pPr algn="just">
              <a:lnSpc>
                <a:spcPct val="90000"/>
              </a:lnSpc>
            </a:pPr>
            <a:r>
              <a:rPr lang="en-IN" sz="1600" dirty="0">
                <a:latin typeface="Verdana" panose="020B0604030504040204" pitchFamily="34" charset="0"/>
                <a:ea typeface="Verdana" panose="020B0604030504040204" pitchFamily="34" charset="0"/>
                <a:cs typeface="Verdana" panose="020B0604030504040204" pitchFamily="34" charset="0"/>
              </a:rPr>
              <a:t>Apply changes to hundreds of cloud providers with terraform apply to reach the desired state of the configuration.</a:t>
            </a:r>
          </a:p>
          <a:p>
            <a:pPr algn="just">
              <a:lnSpc>
                <a:spcPct val="90000"/>
              </a:lnSpc>
            </a:pPr>
            <a:r>
              <a:rPr lang="en-IN" sz="1600" b="1" dirty="0">
                <a:latin typeface="Verdana" panose="020B0604030504040204" pitchFamily="34" charset="0"/>
                <a:ea typeface="Verdana" panose="020B0604030504040204" pitchFamily="34" charset="0"/>
                <a:cs typeface="Verdana" panose="020B0604030504040204" pitchFamily="34" charset="0"/>
              </a:rPr>
              <a:t>Codify your application infrastructure</a:t>
            </a:r>
          </a:p>
          <a:p>
            <a:pPr algn="just">
              <a:lnSpc>
                <a:spcPct val="90000"/>
              </a:lnSpc>
            </a:pPr>
            <a:r>
              <a:rPr lang="en-IN" sz="1600" b="1" dirty="0">
                <a:latin typeface="Verdana" panose="020B0604030504040204" pitchFamily="34" charset="0"/>
                <a:ea typeface="Verdana" panose="020B0604030504040204" pitchFamily="34" charset="0"/>
                <a:cs typeface="Verdana" panose="020B0604030504040204" pitchFamily="34" charset="0"/>
              </a:rPr>
              <a:t>Manage infrastructure across clouds</a:t>
            </a:r>
          </a:p>
          <a:p>
            <a:pPr algn="just">
              <a:lnSpc>
                <a:spcPct val="90000"/>
              </a:lnSpc>
            </a:pPr>
            <a:r>
              <a:rPr lang="en-IN" sz="1600" b="1" dirty="0">
                <a:latin typeface="Verdana" panose="020B0604030504040204" pitchFamily="34" charset="0"/>
                <a:ea typeface="Verdana" panose="020B0604030504040204" pitchFamily="34" charset="0"/>
                <a:cs typeface="Verdana" panose="020B0604030504040204" pitchFamily="34" charset="0"/>
              </a:rPr>
              <a:t>Create reproducible infrastructure</a:t>
            </a:r>
          </a:p>
          <a:p>
            <a:pPr algn="just">
              <a:lnSpc>
                <a:spcPct val="90000"/>
              </a:lnSpc>
            </a:pPr>
            <a:r>
              <a:rPr lang="en-IN" sz="1600" dirty="0">
                <a:latin typeface="Verdana" panose="020B0604030504040204" pitchFamily="34" charset="0"/>
                <a:ea typeface="Verdana" panose="020B0604030504040204" pitchFamily="34" charset="0"/>
                <a:cs typeface="Verdana" panose="020B0604030504040204" pitchFamily="34" charset="0"/>
              </a:rPr>
              <a:t>Over 100 publicly available infrastructure integrations. </a:t>
            </a:r>
          </a:p>
          <a:p>
            <a:pPr>
              <a:lnSpc>
                <a:spcPct val="90000"/>
              </a:lnSpc>
            </a:pPr>
            <a:endParaRPr lang="en-IN" sz="1100" dirty="0">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IN" sz="1100" b="1" dirty="0"/>
          </a:p>
          <a:p>
            <a:pPr>
              <a:lnSpc>
                <a:spcPct val="90000"/>
              </a:lnSpc>
            </a:pPr>
            <a:endParaRPr lang="en-IN" sz="1100" dirty="0"/>
          </a:p>
          <a:p>
            <a:pPr marL="0" indent="0">
              <a:lnSpc>
                <a:spcPct val="90000"/>
              </a:lnSpc>
              <a:buNone/>
            </a:pPr>
            <a:endParaRPr lang="en-US" sz="1100" dirty="0"/>
          </a:p>
        </p:txBody>
      </p:sp>
      <p:pic>
        <p:nvPicPr>
          <p:cNvPr id="4" name="Picture 3">
            <a:extLst>
              <a:ext uri="{FF2B5EF4-FFF2-40B4-BE49-F238E27FC236}">
                <a16:creationId xmlns:a16="http://schemas.microsoft.com/office/drawing/2014/main" id="{7B9AB4F5-C958-2442-82D6-6E5BFAA07495}"/>
              </a:ext>
            </a:extLst>
          </p:cNvPr>
          <p:cNvPicPr>
            <a:picLocks noChangeAspect="1"/>
          </p:cNvPicPr>
          <p:nvPr/>
        </p:nvPicPr>
        <p:blipFill>
          <a:blip r:embed="rId3"/>
          <a:stretch>
            <a:fillRect/>
          </a:stretch>
        </p:blipFill>
        <p:spPr>
          <a:xfrm>
            <a:off x="8746286" y="0"/>
            <a:ext cx="3445714" cy="14294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413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A48E-9626-4D41-825D-2D55FF0F7D26}"/>
              </a:ext>
            </a:extLst>
          </p:cNvPr>
          <p:cNvSpPr>
            <a:spLocks noGrp="1"/>
          </p:cNvSpPr>
          <p:nvPr>
            <p:ph type="title"/>
          </p:nvPr>
        </p:nvSpPr>
        <p:spPr>
          <a:xfrm>
            <a:off x="130630" y="-228600"/>
            <a:ext cx="10131425" cy="1456267"/>
          </a:xfrm>
        </p:spPr>
        <p:txBody>
          <a:bodyPr/>
          <a:lstStyle/>
          <a:p>
            <a:r>
              <a:rPr lang="en-US" b="1" cap="none" dirty="0"/>
              <a:t>Offerings !</a:t>
            </a:r>
          </a:p>
        </p:txBody>
      </p:sp>
      <p:sp>
        <p:nvSpPr>
          <p:cNvPr id="3" name="Content Placeholder 2">
            <a:extLst>
              <a:ext uri="{FF2B5EF4-FFF2-40B4-BE49-F238E27FC236}">
                <a16:creationId xmlns:a16="http://schemas.microsoft.com/office/drawing/2014/main" id="{EED6C13A-F004-4E44-9D66-C804DB0CBAA4}"/>
              </a:ext>
            </a:extLst>
          </p:cNvPr>
          <p:cNvSpPr>
            <a:spLocks noGrp="1"/>
          </p:cNvSpPr>
          <p:nvPr>
            <p:ph idx="1"/>
          </p:nvPr>
        </p:nvSpPr>
        <p:spPr>
          <a:xfrm>
            <a:off x="413658" y="1129696"/>
            <a:ext cx="11299371" cy="5216675"/>
          </a:xfrm>
        </p:spPr>
        <p:txBody>
          <a:bodyPr/>
          <a:lstStyle/>
          <a:p>
            <a:pPr marL="0" indent="0">
              <a:buNone/>
            </a:pPr>
            <a:r>
              <a:rPr lang="en-US" dirty="0"/>
              <a:t> </a:t>
            </a:r>
          </a:p>
        </p:txBody>
      </p:sp>
      <p:sp>
        <p:nvSpPr>
          <p:cNvPr id="5" name="Rectangle 4">
            <a:extLst>
              <a:ext uri="{FF2B5EF4-FFF2-40B4-BE49-F238E27FC236}">
                <a16:creationId xmlns:a16="http://schemas.microsoft.com/office/drawing/2014/main" id="{983853AE-8F81-424A-A315-28FD17FFE733}"/>
              </a:ext>
            </a:extLst>
          </p:cNvPr>
          <p:cNvSpPr/>
          <p:nvPr/>
        </p:nvSpPr>
        <p:spPr>
          <a:xfrm>
            <a:off x="4397828" y="1129696"/>
            <a:ext cx="2906486" cy="63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Terraform</a:t>
            </a:r>
            <a:r>
              <a:rPr lang="en-US" dirty="0"/>
              <a:t> </a:t>
            </a:r>
          </a:p>
        </p:txBody>
      </p:sp>
      <p:sp>
        <p:nvSpPr>
          <p:cNvPr id="6" name="Rectangle 5">
            <a:extLst>
              <a:ext uri="{FF2B5EF4-FFF2-40B4-BE49-F238E27FC236}">
                <a16:creationId xmlns:a16="http://schemas.microsoft.com/office/drawing/2014/main" id="{926E37BA-32AE-9949-9435-F6FDF49A6D50}"/>
              </a:ext>
            </a:extLst>
          </p:cNvPr>
          <p:cNvSpPr/>
          <p:nvPr/>
        </p:nvSpPr>
        <p:spPr>
          <a:xfrm>
            <a:off x="413658" y="2751667"/>
            <a:ext cx="2906486" cy="63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OSS</a:t>
            </a:r>
            <a:r>
              <a:rPr lang="en-US" dirty="0"/>
              <a:t> </a:t>
            </a:r>
          </a:p>
        </p:txBody>
      </p:sp>
      <p:sp>
        <p:nvSpPr>
          <p:cNvPr id="7" name="Rectangle 6">
            <a:extLst>
              <a:ext uri="{FF2B5EF4-FFF2-40B4-BE49-F238E27FC236}">
                <a16:creationId xmlns:a16="http://schemas.microsoft.com/office/drawing/2014/main" id="{39820005-5AE5-5F45-9DB4-2932F3961053}"/>
              </a:ext>
            </a:extLst>
          </p:cNvPr>
          <p:cNvSpPr/>
          <p:nvPr/>
        </p:nvSpPr>
        <p:spPr>
          <a:xfrm>
            <a:off x="4397828" y="2751666"/>
            <a:ext cx="2906486" cy="63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CLOUD</a:t>
            </a:r>
            <a:r>
              <a:rPr lang="en-US" dirty="0"/>
              <a:t> </a:t>
            </a:r>
          </a:p>
        </p:txBody>
      </p:sp>
      <p:sp>
        <p:nvSpPr>
          <p:cNvPr id="8" name="Rectangle 7">
            <a:extLst>
              <a:ext uri="{FF2B5EF4-FFF2-40B4-BE49-F238E27FC236}">
                <a16:creationId xmlns:a16="http://schemas.microsoft.com/office/drawing/2014/main" id="{89D6F5AF-1577-974D-AFCB-C48964D2CEF8}"/>
              </a:ext>
            </a:extLst>
          </p:cNvPr>
          <p:cNvSpPr/>
          <p:nvPr/>
        </p:nvSpPr>
        <p:spPr>
          <a:xfrm>
            <a:off x="8501742" y="2751665"/>
            <a:ext cx="2906486" cy="631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ENTERPRISE</a:t>
            </a:r>
            <a:r>
              <a:rPr lang="en-US" dirty="0"/>
              <a:t> </a:t>
            </a:r>
          </a:p>
        </p:txBody>
      </p:sp>
      <p:cxnSp>
        <p:nvCxnSpPr>
          <p:cNvPr id="15" name="Curved Connector 14">
            <a:extLst>
              <a:ext uri="{FF2B5EF4-FFF2-40B4-BE49-F238E27FC236}">
                <a16:creationId xmlns:a16="http://schemas.microsoft.com/office/drawing/2014/main" id="{D9DF3D5E-DF68-4742-A7BE-19923E5F44D0}"/>
              </a:ext>
            </a:extLst>
          </p:cNvPr>
          <p:cNvCxnSpPr>
            <a:stCxn id="5" idx="2"/>
            <a:endCxn id="7" idx="0"/>
          </p:cNvCxnSpPr>
          <p:nvPr/>
        </p:nvCxnSpPr>
        <p:spPr>
          <a:xfrm rot="5400000">
            <a:off x="5355772" y="2256366"/>
            <a:ext cx="990599" cy="12700"/>
          </a:xfrm>
          <a:prstGeom prst="curved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3F5ED35C-DDC2-0C4E-ACF6-8B0A9A6C4690}"/>
              </a:ext>
            </a:extLst>
          </p:cNvPr>
          <p:cNvCxnSpPr>
            <a:stCxn id="5" idx="2"/>
          </p:cNvCxnSpPr>
          <p:nvPr/>
        </p:nvCxnSpPr>
        <p:spPr>
          <a:xfrm flipH="1">
            <a:off x="1687286" y="1761067"/>
            <a:ext cx="4163785" cy="9905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B196F0BC-70CB-3548-972B-634C9C406E63}"/>
              </a:ext>
            </a:extLst>
          </p:cNvPr>
          <p:cNvCxnSpPr>
            <a:cxnSpLocks/>
            <a:stCxn id="5" idx="2"/>
            <a:endCxn id="8" idx="0"/>
          </p:cNvCxnSpPr>
          <p:nvPr/>
        </p:nvCxnSpPr>
        <p:spPr>
          <a:xfrm>
            <a:off x="5851071" y="1761067"/>
            <a:ext cx="4103914" cy="9905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5" name="Rectangle 24">
            <a:extLst>
              <a:ext uri="{FF2B5EF4-FFF2-40B4-BE49-F238E27FC236}">
                <a16:creationId xmlns:a16="http://schemas.microsoft.com/office/drawing/2014/main" id="{D425F316-B040-6247-B132-F4D3C7181694}"/>
              </a:ext>
            </a:extLst>
          </p:cNvPr>
          <p:cNvSpPr/>
          <p:nvPr/>
        </p:nvSpPr>
        <p:spPr>
          <a:xfrm>
            <a:off x="2634342" y="4741334"/>
            <a:ext cx="1837870" cy="625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Free</a:t>
            </a:r>
            <a:r>
              <a:rPr lang="en-US" dirty="0"/>
              <a:t> </a:t>
            </a:r>
          </a:p>
        </p:txBody>
      </p:sp>
      <p:sp>
        <p:nvSpPr>
          <p:cNvPr id="26" name="Rectangle 25">
            <a:extLst>
              <a:ext uri="{FF2B5EF4-FFF2-40B4-BE49-F238E27FC236}">
                <a16:creationId xmlns:a16="http://schemas.microsoft.com/office/drawing/2014/main" id="{E5385197-C94B-794D-A992-CCEAD9C0F81D}"/>
              </a:ext>
            </a:extLst>
          </p:cNvPr>
          <p:cNvSpPr/>
          <p:nvPr/>
        </p:nvSpPr>
        <p:spPr>
          <a:xfrm>
            <a:off x="4680856" y="4747381"/>
            <a:ext cx="1837870" cy="6253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Team</a:t>
            </a:r>
            <a:r>
              <a:rPr lang="en-US" dirty="0"/>
              <a:t> </a:t>
            </a:r>
          </a:p>
        </p:txBody>
      </p:sp>
      <p:sp>
        <p:nvSpPr>
          <p:cNvPr id="27" name="Rectangle 26">
            <a:extLst>
              <a:ext uri="{FF2B5EF4-FFF2-40B4-BE49-F238E27FC236}">
                <a16:creationId xmlns:a16="http://schemas.microsoft.com/office/drawing/2014/main" id="{08012426-5FCE-5848-9EC9-918F02A6F02A}"/>
              </a:ext>
            </a:extLst>
          </p:cNvPr>
          <p:cNvSpPr/>
          <p:nvPr/>
        </p:nvSpPr>
        <p:spPr>
          <a:xfrm>
            <a:off x="6838040" y="4741334"/>
            <a:ext cx="1901370" cy="6313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Team &amp; Governance</a:t>
            </a:r>
          </a:p>
        </p:txBody>
      </p:sp>
      <p:cxnSp>
        <p:nvCxnSpPr>
          <p:cNvPr id="29" name="Straight Arrow Connector 28">
            <a:extLst>
              <a:ext uri="{FF2B5EF4-FFF2-40B4-BE49-F238E27FC236}">
                <a16:creationId xmlns:a16="http://schemas.microsoft.com/office/drawing/2014/main" id="{FAD72935-46CC-8B42-932A-A3237ACE6ED1}"/>
              </a:ext>
            </a:extLst>
          </p:cNvPr>
          <p:cNvCxnSpPr>
            <a:stCxn id="7" idx="2"/>
          </p:cNvCxnSpPr>
          <p:nvPr/>
        </p:nvCxnSpPr>
        <p:spPr>
          <a:xfrm flipH="1">
            <a:off x="5844721" y="3383037"/>
            <a:ext cx="6350" cy="135829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30AB8C1D-A17D-7348-8BBC-E5424727F58C}"/>
              </a:ext>
            </a:extLst>
          </p:cNvPr>
          <p:cNvCxnSpPr>
            <a:cxnSpLocks/>
            <a:stCxn id="7" idx="2"/>
            <a:endCxn id="27" idx="0"/>
          </p:cNvCxnSpPr>
          <p:nvPr/>
        </p:nvCxnSpPr>
        <p:spPr>
          <a:xfrm>
            <a:off x="5851071" y="3383037"/>
            <a:ext cx="1937654" cy="135829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Straight Arrow Connector 32">
            <a:extLst>
              <a:ext uri="{FF2B5EF4-FFF2-40B4-BE49-F238E27FC236}">
                <a16:creationId xmlns:a16="http://schemas.microsoft.com/office/drawing/2014/main" id="{13DD7C44-8962-C94A-A715-6F3969773D2A}"/>
              </a:ext>
            </a:extLst>
          </p:cNvPr>
          <p:cNvCxnSpPr>
            <a:cxnSpLocks/>
            <a:stCxn id="7" idx="2"/>
            <a:endCxn id="25" idx="0"/>
          </p:cNvCxnSpPr>
          <p:nvPr/>
        </p:nvCxnSpPr>
        <p:spPr>
          <a:xfrm flipH="1">
            <a:off x="3553277" y="3383037"/>
            <a:ext cx="2297794" cy="135829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3158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EB44-25DB-E44A-8C89-283BAA8CAD16}"/>
              </a:ext>
            </a:extLst>
          </p:cNvPr>
          <p:cNvSpPr>
            <a:spLocks noGrp="1"/>
          </p:cNvSpPr>
          <p:nvPr>
            <p:ph type="title"/>
          </p:nvPr>
        </p:nvSpPr>
        <p:spPr>
          <a:xfrm>
            <a:off x="1361187" y="1030288"/>
            <a:ext cx="4099947" cy="1035579"/>
          </a:xfrm>
        </p:spPr>
        <p:txBody>
          <a:bodyPr vert="horz" lIns="91440" tIns="45720" rIns="91440" bIns="45720" rtlCol="0" anchor="ctr">
            <a:normAutofit/>
          </a:bodyPr>
          <a:lstStyle/>
          <a:p>
            <a:r>
              <a:rPr lang="en-US" dirty="0"/>
              <a:t> </a:t>
            </a:r>
          </a:p>
        </p:txBody>
      </p:sp>
      <p:sp>
        <p:nvSpPr>
          <p:cNvPr id="11" name="Rectangle 10">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EFE591-FECD-E043-8490-E0FFCD93ADB0}"/>
              </a:ext>
            </a:extLst>
          </p:cNvPr>
          <p:cNvSpPr txBox="1"/>
          <p:nvPr/>
        </p:nvSpPr>
        <p:spPr>
          <a:xfrm>
            <a:off x="1361187" y="2142067"/>
            <a:ext cx="4099947" cy="3649133"/>
          </a:xfrm>
          <a:prstGeom prst="rect">
            <a:avLst/>
          </a:prstGeom>
        </p:spPr>
        <p:txBody>
          <a:bodyPr vert="horz" lIns="91440" tIns="45720" rIns="91440" bIns="45720" rtlCol="0" anchor="ctr">
            <a:normAutofit/>
          </a:bodyPr>
          <a:lstStyle/>
          <a:p>
            <a:pPr>
              <a:spcAft>
                <a:spcPts val="1000"/>
              </a:spcAft>
              <a:buClr>
                <a:schemeClr val="tx1"/>
              </a:buClr>
              <a:buSzPct val="100000"/>
            </a:pPr>
            <a:endParaRPr lang="en-US" dirty="0"/>
          </a:p>
        </p:txBody>
      </p:sp>
      <p:sp>
        <p:nvSpPr>
          <p:cNvPr id="13"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E78AFAA-2A0C-A74B-B283-39E4C498589D}"/>
              </a:ext>
            </a:extLst>
          </p:cNvPr>
          <p:cNvPicPr>
            <a:picLocks noGrp="1" noChangeAspect="1"/>
          </p:cNvPicPr>
          <p:nvPr>
            <p:ph idx="1"/>
          </p:nvPr>
        </p:nvPicPr>
        <p:blipFill>
          <a:blip r:embed="rId3"/>
          <a:stretch>
            <a:fillRect/>
          </a:stretch>
        </p:blipFill>
        <p:spPr>
          <a:xfrm>
            <a:off x="6397684" y="728133"/>
            <a:ext cx="4826408" cy="2497667"/>
          </a:xfrm>
          <a:prstGeom prst="roundRect">
            <a:avLst>
              <a:gd name="adj" fmla="val 5453"/>
            </a:avLst>
          </a:prstGeom>
          <a:ln w="50800" cap="sq" cmpd="dbl">
            <a:noFill/>
            <a:miter lim="800000"/>
          </a:ln>
          <a:effectLst/>
        </p:spPr>
      </p:pic>
      <p:sp>
        <p:nvSpPr>
          <p:cNvPr id="15"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0CB2CE-9833-EB49-A0E9-8CE833474769}"/>
              </a:ext>
            </a:extLst>
          </p:cNvPr>
          <p:cNvPicPr>
            <a:picLocks noChangeAspect="1"/>
          </p:cNvPicPr>
          <p:nvPr/>
        </p:nvPicPr>
        <p:blipFill>
          <a:blip r:embed="rId4"/>
          <a:stretch>
            <a:fillRect/>
          </a:stretch>
        </p:blipFill>
        <p:spPr>
          <a:xfrm>
            <a:off x="6208709" y="3649903"/>
            <a:ext cx="5204358" cy="2433036"/>
          </a:xfrm>
          <a:prstGeom prst="roundRect">
            <a:avLst>
              <a:gd name="adj" fmla="val 5453"/>
            </a:avLst>
          </a:prstGeom>
          <a:ln w="50800" cap="sq" cmpd="dbl">
            <a:noFill/>
            <a:miter lim="800000"/>
          </a:ln>
          <a:effectLst/>
        </p:spPr>
      </p:pic>
      <p:sp>
        <p:nvSpPr>
          <p:cNvPr id="7" name="Right Arrow 6">
            <a:extLst>
              <a:ext uri="{FF2B5EF4-FFF2-40B4-BE49-F238E27FC236}">
                <a16:creationId xmlns:a16="http://schemas.microsoft.com/office/drawing/2014/main" id="{07E9D09D-4355-ED48-8211-47917BFE708B}"/>
              </a:ext>
            </a:extLst>
          </p:cNvPr>
          <p:cNvSpPr/>
          <p:nvPr/>
        </p:nvSpPr>
        <p:spPr>
          <a:xfrm>
            <a:off x="862871" y="1880961"/>
            <a:ext cx="3276600" cy="124142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The FLOW </a:t>
            </a:r>
          </a:p>
        </p:txBody>
      </p:sp>
    </p:spTree>
    <p:extLst>
      <p:ext uri="{BB962C8B-B14F-4D97-AF65-F5344CB8AC3E}">
        <p14:creationId xmlns:p14="http://schemas.microsoft.com/office/powerpoint/2010/main" val="384178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4532-2BE6-9341-A637-AAF4FBA2AD9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2C5BA7-B448-2F44-B0E8-FDBF40CBD44D}"/>
              </a:ext>
            </a:extLst>
          </p:cNvPr>
          <p:cNvSpPr>
            <a:spLocks noGrp="1"/>
          </p:cNvSpPr>
          <p:nvPr>
            <p:ph idx="1"/>
          </p:nvPr>
        </p:nvSpPr>
        <p:spPr/>
        <p:txBody>
          <a:bodyPr/>
          <a:lstStyle/>
          <a:p>
            <a:pPr marL="0" indent="0">
              <a:buNone/>
            </a:pPr>
            <a:r>
              <a:rPr lang="en-US" dirty="0"/>
              <a:t> </a:t>
            </a:r>
          </a:p>
        </p:txBody>
      </p:sp>
      <p:pic>
        <p:nvPicPr>
          <p:cNvPr id="4098" name="Picture 2" descr="Ok folks let&amp;#39;s dive in. - Diving Fail | Meme Generator">
            <a:extLst>
              <a:ext uri="{FF2B5EF4-FFF2-40B4-BE49-F238E27FC236}">
                <a16:creationId xmlns:a16="http://schemas.microsoft.com/office/drawing/2014/main" id="{9B98C2EB-941E-1845-889E-EC56F0E1F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20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E295-A1B6-8A4A-B85B-A970252BBABA}"/>
              </a:ext>
            </a:extLst>
          </p:cNvPr>
          <p:cNvSpPr>
            <a:spLocks noGrp="1"/>
          </p:cNvSpPr>
          <p:nvPr>
            <p:ph type="title"/>
          </p:nvPr>
        </p:nvSpPr>
        <p:spPr>
          <a:xfrm>
            <a:off x="108859" y="-217715"/>
            <a:ext cx="10131425" cy="1456267"/>
          </a:xfrm>
        </p:spPr>
        <p:txBody>
          <a:bodyPr/>
          <a:lstStyle/>
          <a:p>
            <a:r>
              <a:rPr lang="en-US" b="1" cap="none" dirty="0">
                <a:solidFill>
                  <a:srgbClr val="FFC000"/>
                </a:solidFill>
              </a:rPr>
              <a:t>Infrastructure </a:t>
            </a:r>
          </a:p>
        </p:txBody>
      </p:sp>
      <p:sp>
        <p:nvSpPr>
          <p:cNvPr id="3" name="Content Placeholder 2">
            <a:extLst>
              <a:ext uri="{FF2B5EF4-FFF2-40B4-BE49-F238E27FC236}">
                <a16:creationId xmlns:a16="http://schemas.microsoft.com/office/drawing/2014/main" id="{42F09D6E-53A7-9640-8CDE-7928B04B7A1E}"/>
              </a:ext>
            </a:extLst>
          </p:cNvPr>
          <p:cNvSpPr>
            <a:spLocks noGrp="1"/>
          </p:cNvSpPr>
          <p:nvPr>
            <p:ph idx="1"/>
          </p:nvPr>
        </p:nvSpPr>
        <p:spPr>
          <a:xfrm>
            <a:off x="239487" y="1118809"/>
            <a:ext cx="11843654" cy="5064277"/>
          </a:xfrm>
        </p:spPr>
        <p:txBody>
          <a:bodyPr/>
          <a:lstStyle/>
          <a:p>
            <a:pPr algn="just"/>
            <a:r>
              <a:rPr lang="en-IN" sz="2000" dirty="0">
                <a:latin typeface="Verdana" panose="020B0604030504040204" pitchFamily="34" charset="0"/>
                <a:ea typeface="Verdana" panose="020B0604030504040204" pitchFamily="34" charset="0"/>
                <a:cs typeface="Verdana" panose="020B0604030504040204" pitchFamily="34" charset="0"/>
              </a:rPr>
              <a:t>Information technology (IT) infrastructure are the components required to operate and </a:t>
            </a:r>
            <a:r>
              <a:rPr lang="en-IN" sz="2000" b="1" dirty="0">
                <a:latin typeface="Verdana" panose="020B0604030504040204" pitchFamily="34" charset="0"/>
                <a:ea typeface="Verdana" panose="020B0604030504040204" pitchFamily="34" charset="0"/>
                <a:cs typeface="Verdana" panose="020B0604030504040204" pitchFamily="34" charset="0"/>
              </a:rPr>
              <a:t>manage</a:t>
            </a:r>
            <a:r>
              <a:rPr lang="en-IN" sz="2000" dirty="0">
                <a:latin typeface="Verdana" panose="020B0604030504040204" pitchFamily="34" charset="0"/>
                <a:ea typeface="Verdana" panose="020B0604030504040204" pitchFamily="34" charset="0"/>
                <a:cs typeface="Verdana" panose="020B0604030504040204" pitchFamily="34" charset="0"/>
              </a:rPr>
              <a:t> enterprise IT environments. IT infrastructure can be deployed within a </a:t>
            </a:r>
            <a:r>
              <a:rPr lang="en-IN" sz="2000" b="1" dirty="0">
                <a:latin typeface="Verdana" panose="020B0604030504040204" pitchFamily="34" charset="0"/>
                <a:ea typeface="Verdana" panose="020B0604030504040204" pitchFamily="34" charset="0"/>
                <a:cs typeface="Verdana" panose="020B0604030504040204" pitchFamily="34" charset="0"/>
              </a:rPr>
              <a:t>cloud computing </a:t>
            </a:r>
            <a:r>
              <a:rPr lang="en-IN" sz="2000" dirty="0">
                <a:latin typeface="Verdana" panose="020B0604030504040204" pitchFamily="34" charset="0"/>
                <a:ea typeface="Verdana" panose="020B0604030504040204" pitchFamily="34" charset="0"/>
                <a:cs typeface="Verdana" panose="020B0604030504040204" pitchFamily="34" charset="0"/>
              </a:rPr>
              <a:t>system, or within an organization's own </a:t>
            </a:r>
            <a:r>
              <a:rPr lang="en-IN" sz="2000" b="1" dirty="0">
                <a:latin typeface="Verdana" panose="020B0604030504040204" pitchFamily="34" charset="0"/>
                <a:ea typeface="Verdana" panose="020B0604030504040204" pitchFamily="34" charset="0"/>
                <a:cs typeface="Verdana" panose="020B0604030504040204" pitchFamily="34" charset="0"/>
              </a:rPr>
              <a:t>Data Centre</a:t>
            </a:r>
            <a:r>
              <a:rPr lang="en-IN" sz="2000" dirty="0">
                <a:latin typeface="Verdana" panose="020B0604030504040204" pitchFamily="34" charset="0"/>
                <a:ea typeface="Verdana" panose="020B0604030504040204" pitchFamily="34" charset="0"/>
                <a:cs typeface="Verdana" panose="020B0604030504040204" pitchFamily="34" charset="0"/>
              </a:rPr>
              <a:t>  facilities.</a:t>
            </a:r>
          </a:p>
          <a:p>
            <a:pPr algn="just"/>
            <a:r>
              <a:rPr lang="en-IN" sz="2000" dirty="0">
                <a:latin typeface="Verdana" panose="020B0604030504040204" pitchFamily="34" charset="0"/>
                <a:ea typeface="Verdana" panose="020B0604030504040204" pitchFamily="34" charset="0"/>
                <a:cs typeface="Verdana" panose="020B0604030504040204" pitchFamily="34" charset="0"/>
              </a:rPr>
              <a:t>These components include hardware, software, networking components, an operating system (OS), and data storage, all of which are used to deliver IT services.</a:t>
            </a:r>
          </a:p>
          <a:p>
            <a:pPr algn="just"/>
            <a:r>
              <a:rPr lang="en-IN" sz="2000" dirty="0">
                <a:latin typeface="Verdana" panose="020B0604030504040204" pitchFamily="34" charset="0"/>
                <a:ea typeface="Verdana" panose="020B0604030504040204" pitchFamily="34" charset="0"/>
                <a:cs typeface="Verdana" panose="020B0604030504040204" pitchFamily="34" charset="0"/>
              </a:rPr>
              <a:t>If an IT infrastructure is flexible, reliable and secure, it can help an enterprise meet its goals and provide a competitive edge in the market. Alternatively, if an IT infrastructure isn’t properly implemented, businesses can face connectivity, productivity and security issues—like system disruptions and breaches.</a:t>
            </a:r>
          </a:p>
          <a:p>
            <a:pPr marL="0" indent="0">
              <a:buNone/>
            </a:pPr>
            <a:endParaRPr lang="en-US" dirty="0"/>
          </a:p>
        </p:txBody>
      </p:sp>
    </p:spTree>
    <p:extLst>
      <p:ext uri="{BB962C8B-B14F-4D97-AF65-F5344CB8AC3E}">
        <p14:creationId xmlns:p14="http://schemas.microsoft.com/office/powerpoint/2010/main" val="274585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FF6A-EABC-114D-844B-5532E79DD28A}"/>
              </a:ext>
            </a:extLst>
          </p:cNvPr>
          <p:cNvSpPr>
            <a:spLocks noGrp="1"/>
          </p:cNvSpPr>
          <p:nvPr>
            <p:ph type="title"/>
          </p:nvPr>
        </p:nvSpPr>
        <p:spPr>
          <a:xfrm>
            <a:off x="0" y="-239486"/>
            <a:ext cx="10131425" cy="1456267"/>
          </a:xfrm>
        </p:spPr>
        <p:txBody>
          <a:bodyPr/>
          <a:lstStyle/>
          <a:p>
            <a:r>
              <a:rPr lang="en-US" b="1" cap="none" dirty="0"/>
              <a:t>Types ….</a:t>
            </a:r>
          </a:p>
        </p:txBody>
      </p:sp>
      <p:sp>
        <p:nvSpPr>
          <p:cNvPr id="3" name="Content Placeholder 2">
            <a:extLst>
              <a:ext uri="{FF2B5EF4-FFF2-40B4-BE49-F238E27FC236}">
                <a16:creationId xmlns:a16="http://schemas.microsoft.com/office/drawing/2014/main" id="{FDDFDEDA-CB58-BC48-A56D-B1B104670D9D}"/>
              </a:ext>
            </a:extLst>
          </p:cNvPr>
          <p:cNvSpPr>
            <a:spLocks noGrp="1"/>
          </p:cNvSpPr>
          <p:nvPr>
            <p:ph idx="1"/>
          </p:nvPr>
        </p:nvSpPr>
        <p:spPr>
          <a:xfrm>
            <a:off x="283029" y="1347411"/>
            <a:ext cx="11625941" cy="3649133"/>
          </a:xfrm>
        </p:spPr>
        <p:txBody>
          <a:bodyPr>
            <a:normAutofit lnSpcReduction="10000"/>
          </a:bodyPr>
          <a:lstStyle/>
          <a:p>
            <a:pPr algn="just"/>
            <a:r>
              <a:rPr lang="en-IN" dirty="0">
                <a:latin typeface="Verdana" panose="020B0604030504040204" pitchFamily="34" charset="0"/>
                <a:ea typeface="Verdana" panose="020B0604030504040204" pitchFamily="34" charset="0"/>
                <a:cs typeface="Verdana" panose="020B0604030504040204" pitchFamily="34" charset="0"/>
              </a:rPr>
              <a:t>A traditional IT infrastructure is made up of the usual hardware and software components: facilities, data centres, servers, networking hardware desktop computers and enterprise application software solutions. Typically, this infrastructure setup requires more power, physical space and money than other infrastructure types. A traditional infrastructure is typically installed on-premises for company-only, or private dc.</a:t>
            </a:r>
          </a:p>
          <a:p>
            <a:pPr algn="just"/>
            <a:endParaRPr lang="en-IN" dirty="0">
              <a:latin typeface="Verdana" panose="020B0604030504040204" pitchFamily="34" charset="0"/>
              <a:ea typeface="Verdana" panose="020B0604030504040204" pitchFamily="34" charset="0"/>
              <a:cs typeface="Verdana" panose="020B0604030504040204" pitchFamily="34" charset="0"/>
            </a:endParaRPr>
          </a:p>
          <a:p>
            <a:pPr algn="just"/>
            <a:r>
              <a:rPr lang="en-IN" dirty="0">
                <a:latin typeface="Verdana" panose="020B0604030504040204" pitchFamily="34" charset="0"/>
                <a:ea typeface="Verdana" panose="020B0604030504040204" pitchFamily="34" charset="0"/>
                <a:cs typeface="Verdana" panose="020B0604030504040204" pitchFamily="34" charset="0"/>
              </a:rPr>
              <a:t>A cloud computing IT infrastructure is similar to traditional infrastructure. However, end users can access the infrastructure via the internet, with the ability to use computing resources without installing on-premises through virtualization. Virtualization connects physical servers maintained by a service provider at any or many geographical locations. Then, it divides and abstracts resources, like storage, to make them accessible to users almost anywhere an internet connection can be made. Because cloud infrastructure is often public, it’s usually referred to as a public cloud</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595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AE9-BA8B-A04F-B738-E4C1E43B2135}"/>
              </a:ext>
            </a:extLst>
          </p:cNvPr>
          <p:cNvSpPr>
            <a:spLocks noGrp="1"/>
          </p:cNvSpPr>
          <p:nvPr>
            <p:ph type="title"/>
          </p:nvPr>
        </p:nvSpPr>
        <p:spPr>
          <a:xfrm>
            <a:off x="0" y="-195943"/>
            <a:ext cx="10131425" cy="1456267"/>
          </a:xfrm>
        </p:spPr>
        <p:txBody>
          <a:bodyPr/>
          <a:lstStyle/>
          <a:p>
            <a:r>
              <a:rPr lang="en-IN" b="1" cap="none" dirty="0"/>
              <a:t>Infrastructure As A Code</a:t>
            </a:r>
            <a:endParaRPr lang="en-US" b="1" cap="none" dirty="0"/>
          </a:p>
        </p:txBody>
      </p:sp>
      <p:sp>
        <p:nvSpPr>
          <p:cNvPr id="3" name="Content Placeholder 2">
            <a:extLst>
              <a:ext uri="{FF2B5EF4-FFF2-40B4-BE49-F238E27FC236}">
                <a16:creationId xmlns:a16="http://schemas.microsoft.com/office/drawing/2014/main" id="{99275842-D9E9-E14B-869D-798FED196C47}"/>
              </a:ext>
            </a:extLst>
          </p:cNvPr>
          <p:cNvSpPr>
            <a:spLocks noGrp="1"/>
          </p:cNvSpPr>
          <p:nvPr>
            <p:ph idx="1"/>
          </p:nvPr>
        </p:nvSpPr>
        <p:spPr>
          <a:xfrm>
            <a:off x="587830" y="1140581"/>
            <a:ext cx="11604170" cy="3649133"/>
          </a:xfrm>
        </p:spPr>
        <p:txBody>
          <a:bodyPr/>
          <a:lstStyle/>
          <a:p>
            <a:pPr algn="just"/>
            <a:r>
              <a:rPr lang="en-IN" dirty="0">
                <a:latin typeface="Verdana" panose="020B0604030504040204" pitchFamily="34" charset="0"/>
                <a:ea typeface="Verdana" panose="020B0604030504040204" pitchFamily="34" charset="0"/>
                <a:cs typeface="Verdana" panose="020B0604030504040204" pitchFamily="34" charset="0"/>
              </a:rPr>
              <a:t>Infrastructure as code is the process of managing and provisioning computer data centres through machine-readable definition files, rather than physical hardware configuration or interactive configuration tools.</a:t>
            </a:r>
          </a:p>
          <a:p>
            <a:pPr marL="0" indent="0" algn="just">
              <a:buNone/>
            </a:pPr>
            <a:endParaRPr lang="en-IN" dirty="0">
              <a:latin typeface="Verdana" panose="020B0604030504040204" pitchFamily="34" charset="0"/>
              <a:ea typeface="Verdana" panose="020B0604030504040204" pitchFamily="34" charset="0"/>
              <a:cs typeface="Verdana" panose="020B0604030504040204" pitchFamily="34" charset="0"/>
            </a:endParaRPr>
          </a:p>
          <a:p>
            <a:pPr algn="just"/>
            <a:r>
              <a:rPr lang="en-IN" dirty="0">
                <a:latin typeface="Verdana" panose="020B0604030504040204" pitchFamily="34" charset="0"/>
                <a:ea typeface="Verdana" panose="020B0604030504040204" pitchFamily="34" charset="0"/>
                <a:cs typeface="Verdana" panose="020B0604030504040204" pitchFamily="34" charset="0"/>
              </a:rPr>
              <a:t>Infrastructure as code (</a:t>
            </a:r>
            <a:r>
              <a:rPr lang="en-IN" dirty="0" err="1">
                <a:latin typeface="Verdana" panose="020B0604030504040204" pitchFamily="34" charset="0"/>
                <a:ea typeface="Verdana" panose="020B0604030504040204" pitchFamily="34" charset="0"/>
                <a:cs typeface="Verdana" panose="020B0604030504040204" pitchFamily="34" charset="0"/>
              </a:rPr>
              <a:t>IaaC</a:t>
            </a:r>
            <a:r>
              <a:rPr lang="en-IN" dirty="0">
                <a:latin typeface="Verdana" panose="020B0604030504040204" pitchFamily="34" charset="0"/>
                <a:ea typeface="Verdana" panose="020B0604030504040204" pitchFamily="34" charset="0"/>
                <a:cs typeface="Verdana" panose="020B0604030504040204" pitchFamily="34" charset="0"/>
              </a:rPr>
              <a:t>) means to manage your IT infrastructure using configuration files.</a:t>
            </a:r>
          </a:p>
          <a:p>
            <a:pPr marL="0" indent="0" algn="just">
              <a:buNone/>
            </a:pPr>
            <a:endParaRPr lang="en-IN" dirty="0">
              <a:latin typeface="Verdana" panose="020B0604030504040204" pitchFamily="34" charset="0"/>
              <a:ea typeface="Verdana" panose="020B0604030504040204" pitchFamily="34" charset="0"/>
              <a:cs typeface="Verdana" panose="020B0604030504040204" pitchFamily="34" charset="0"/>
            </a:endParaRPr>
          </a:p>
          <a:p>
            <a:pPr algn="just"/>
            <a:r>
              <a:rPr lang="en-IN" dirty="0">
                <a:latin typeface="Verdana" panose="020B0604030504040204" pitchFamily="34" charset="0"/>
                <a:ea typeface="Verdana" panose="020B0604030504040204" pitchFamily="34" charset="0"/>
                <a:cs typeface="Verdana" panose="020B0604030504040204" pitchFamily="34" charset="0"/>
              </a:rPr>
              <a:t>In simple words provisioning / creating infrastructure with code </a:t>
            </a:r>
          </a:p>
          <a:p>
            <a:endParaRPr lang="en-US" dirty="0"/>
          </a:p>
        </p:txBody>
      </p:sp>
    </p:spTree>
    <p:extLst>
      <p:ext uri="{BB962C8B-B14F-4D97-AF65-F5344CB8AC3E}">
        <p14:creationId xmlns:p14="http://schemas.microsoft.com/office/powerpoint/2010/main" val="229665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C95D-72EC-AB43-84F3-12BFB91AF4DF}"/>
              </a:ext>
            </a:extLst>
          </p:cNvPr>
          <p:cNvSpPr>
            <a:spLocks noGrp="1"/>
          </p:cNvSpPr>
          <p:nvPr>
            <p:ph type="title"/>
          </p:nvPr>
        </p:nvSpPr>
        <p:spPr>
          <a:xfrm>
            <a:off x="87086" y="-97972"/>
            <a:ext cx="10131425" cy="1456267"/>
          </a:xfrm>
        </p:spPr>
        <p:txBody>
          <a:bodyPr/>
          <a:lstStyle/>
          <a:p>
            <a:r>
              <a:rPr lang="en-US" b="1" cap="none" dirty="0"/>
              <a:t>Why</a:t>
            </a:r>
            <a:r>
              <a:rPr lang="en-US" b="1" dirty="0"/>
              <a:t> IAAC ??</a:t>
            </a:r>
          </a:p>
        </p:txBody>
      </p:sp>
      <p:sp>
        <p:nvSpPr>
          <p:cNvPr id="3" name="Content Placeholder 2">
            <a:extLst>
              <a:ext uri="{FF2B5EF4-FFF2-40B4-BE49-F238E27FC236}">
                <a16:creationId xmlns:a16="http://schemas.microsoft.com/office/drawing/2014/main" id="{B4DB2568-DBBF-1848-94F1-A1EAE02AD53A}"/>
              </a:ext>
            </a:extLst>
          </p:cNvPr>
          <p:cNvSpPr>
            <a:spLocks noGrp="1"/>
          </p:cNvSpPr>
          <p:nvPr>
            <p:ph idx="1"/>
          </p:nvPr>
        </p:nvSpPr>
        <p:spPr>
          <a:xfrm>
            <a:off x="283029" y="1249439"/>
            <a:ext cx="11745685" cy="5271104"/>
          </a:xfrm>
        </p:spPr>
        <p:txBody>
          <a:bodyPr/>
          <a:lstStyle/>
          <a:p>
            <a:pPr algn="just"/>
            <a:r>
              <a:rPr lang="en-IN" dirty="0">
                <a:latin typeface="Verdana" panose="020B0604030504040204" pitchFamily="34" charset="0"/>
                <a:ea typeface="Verdana" panose="020B0604030504040204" pitchFamily="34" charset="0"/>
                <a:cs typeface="Verdana" panose="020B0604030504040204" pitchFamily="34" charset="0"/>
              </a:rPr>
              <a:t>Infrastructure as code (</a:t>
            </a:r>
            <a:r>
              <a:rPr lang="en-IN" dirty="0" err="1">
                <a:latin typeface="Verdana" panose="020B0604030504040204" pitchFamily="34" charset="0"/>
                <a:ea typeface="Verdana" panose="020B0604030504040204" pitchFamily="34" charset="0"/>
                <a:cs typeface="Verdana" panose="020B0604030504040204" pitchFamily="34" charset="0"/>
              </a:rPr>
              <a:t>IaaC</a:t>
            </a:r>
            <a:r>
              <a:rPr lang="en-IN" dirty="0">
                <a:latin typeface="Verdana" panose="020B0604030504040204" pitchFamily="34" charset="0"/>
                <a:ea typeface="Verdana" panose="020B0604030504040204" pitchFamily="34" charset="0"/>
                <a:cs typeface="Verdana" panose="020B0604030504040204" pitchFamily="34" charset="0"/>
              </a:rPr>
              <a:t>) tools allow you to manage infrastructure with configuration files rather than through a graphical user interface. </a:t>
            </a:r>
            <a:r>
              <a:rPr lang="en-IN" dirty="0" err="1">
                <a:latin typeface="Verdana" panose="020B0604030504040204" pitchFamily="34" charset="0"/>
                <a:ea typeface="Verdana" panose="020B0604030504040204" pitchFamily="34" charset="0"/>
                <a:cs typeface="Verdana" panose="020B0604030504040204" pitchFamily="34" charset="0"/>
              </a:rPr>
              <a:t>IaaC</a:t>
            </a:r>
            <a:r>
              <a:rPr lang="en-IN" dirty="0">
                <a:latin typeface="Verdana" panose="020B0604030504040204" pitchFamily="34" charset="0"/>
                <a:ea typeface="Verdana" panose="020B0604030504040204" pitchFamily="34" charset="0"/>
                <a:cs typeface="Verdana" panose="020B0604030504040204" pitchFamily="34" charset="0"/>
              </a:rPr>
              <a:t> allows you to </a:t>
            </a:r>
            <a:r>
              <a:rPr lang="en-IN" b="1" dirty="0">
                <a:latin typeface="Verdana" panose="020B0604030504040204" pitchFamily="34" charset="0"/>
                <a:ea typeface="Verdana" panose="020B0604030504040204" pitchFamily="34" charset="0"/>
                <a:cs typeface="Verdana" panose="020B0604030504040204" pitchFamily="34" charset="0"/>
              </a:rPr>
              <a:t>build, change, and manage </a:t>
            </a:r>
            <a:r>
              <a:rPr lang="en-IN" dirty="0">
                <a:latin typeface="Verdana" panose="020B0604030504040204" pitchFamily="34" charset="0"/>
                <a:ea typeface="Verdana" panose="020B0604030504040204" pitchFamily="34" charset="0"/>
                <a:cs typeface="Verdana" panose="020B0604030504040204" pitchFamily="34" charset="0"/>
              </a:rPr>
              <a:t>your infrastructure in a </a:t>
            </a:r>
            <a:r>
              <a:rPr lang="en-IN" b="1" dirty="0">
                <a:latin typeface="Verdana" panose="020B0604030504040204" pitchFamily="34" charset="0"/>
                <a:ea typeface="Verdana" panose="020B0604030504040204" pitchFamily="34" charset="0"/>
                <a:cs typeface="Verdana" panose="020B0604030504040204" pitchFamily="34" charset="0"/>
              </a:rPr>
              <a:t>safe, consistent</a:t>
            </a:r>
            <a:r>
              <a:rPr lang="en-IN" dirty="0">
                <a:latin typeface="Verdana" panose="020B0604030504040204" pitchFamily="34" charset="0"/>
                <a:ea typeface="Verdana" panose="020B0604030504040204" pitchFamily="34" charset="0"/>
                <a:cs typeface="Verdana" panose="020B0604030504040204" pitchFamily="34" charset="0"/>
              </a:rPr>
              <a:t>, and </a:t>
            </a:r>
            <a:r>
              <a:rPr lang="en-IN" b="1" dirty="0">
                <a:latin typeface="Verdana" panose="020B0604030504040204" pitchFamily="34" charset="0"/>
                <a:ea typeface="Verdana" panose="020B0604030504040204" pitchFamily="34" charset="0"/>
                <a:cs typeface="Verdana" panose="020B0604030504040204" pitchFamily="34" charset="0"/>
              </a:rPr>
              <a:t>repeatable</a:t>
            </a:r>
            <a:r>
              <a:rPr lang="en-IN" dirty="0">
                <a:latin typeface="Verdana" panose="020B0604030504040204" pitchFamily="34" charset="0"/>
                <a:ea typeface="Verdana" panose="020B0604030504040204" pitchFamily="34" charset="0"/>
                <a:cs typeface="Verdana" panose="020B0604030504040204" pitchFamily="34" charset="0"/>
              </a:rPr>
              <a:t> way by defining resource configurations that you can </a:t>
            </a:r>
            <a:r>
              <a:rPr lang="en-IN" b="1" dirty="0">
                <a:latin typeface="Verdana" panose="020B0604030504040204" pitchFamily="34" charset="0"/>
                <a:ea typeface="Verdana" panose="020B0604030504040204" pitchFamily="34" charset="0"/>
                <a:cs typeface="Verdana" panose="020B0604030504040204" pitchFamily="34" charset="0"/>
              </a:rPr>
              <a:t>version, reuse, and share</a:t>
            </a:r>
            <a:r>
              <a:rPr lang="en-IN" dirty="0">
                <a:latin typeface="Verdana" panose="020B0604030504040204" pitchFamily="34" charset="0"/>
                <a:ea typeface="Verdana" panose="020B0604030504040204" pitchFamily="34" charset="0"/>
                <a:cs typeface="Verdana" panose="020B0604030504040204" pitchFamily="34" charset="0"/>
              </a:rPr>
              <a:t>.</a:t>
            </a:r>
          </a:p>
          <a:p>
            <a:pPr algn="just"/>
            <a:endParaRPr lang="en-IN" dirty="0">
              <a:latin typeface="Verdana" panose="020B0604030504040204" pitchFamily="34" charset="0"/>
              <a:ea typeface="Verdana" panose="020B0604030504040204" pitchFamily="34" charset="0"/>
              <a:cs typeface="Verdana" panose="020B0604030504040204" pitchFamily="34" charset="0"/>
            </a:endParaRPr>
          </a:p>
          <a:p>
            <a:endParaRPr lang="en-IN" dirty="0"/>
          </a:p>
          <a:p>
            <a:endParaRPr lang="en-US" dirty="0"/>
          </a:p>
        </p:txBody>
      </p:sp>
    </p:spTree>
    <p:extLst>
      <p:ext uri="{BB962C8B-B14F-4D97-AF65-F5344CB8AC3E}">
        <p14:creationId xmlns:p14="http://schemas.microsoft.com/office/powerpoint/2010/main" val="46306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8AD9-4D1B-734A-BB13-896ECCDDB67C}"/>
              </a:ext>
            </a:extLst>
          </p:cNvPr>
          <p:cNvSpPr>
            <a:spLocks noGrp="1"/>
          </p:cNvSpPr>
          <p:nvPr>
            <p:ph type="title"/>
          </p:nvPr>
        </p:nvSpPr>
        <p:spPr/>
        <p:txBody>
          <a:bodyPr/>
          <a:lstStyle/>
          <a:p>
            <a:r>
              <a:rPr lang="en-US" dirty="0"/>
              <a:t> </a:t>
            </a:r>
          </a:p>
        </p:txBody>
      </p:sp>
      <p:pic>
        <p:nvPicPr>
          <p:cNvPr id="1025" name="Picture 1" descr="page3image2443399616">
            <a:extLst>
              <a:ext uri="{FF2B5EF4-FFF2-40B4-BE49-F238E27FC236}">
                <a16:creationId xmlns:a16="http://schemas.microsoft.com/office/drawing/2014/main" id="{55CB9D19-13B3-2A45-93D4-23DE77B6A3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739" y="609600"/>
            <a:ext cx="11694461" cy="576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78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1E48-7B27-6C4A-A657-EC9BC1B9A7E5}"/>
              </a:ext>
            </a:extLst>
          </p:cNvPr>
          <p:cNvSpPr>
            <a:spLocks noGrp="1"/>
          </p:cNvSpPr>
          <p:nvPr>
            <p:ph type="title"/>
          </p:nvPr>
        </p:nvSpPr>
        <p:spPr/>
        <p:txBody>
          <a:bodyPr/>
          <a:lstStyle/>
          <a:p>
            <a:r>
              <a:rPr lang="en-US" dirty="0"/>
              <a:t> </a:t>
            </a:r>
          </a:p>
        </p:txBody>
      </p:sp>
      <p:pic>
        <p:nvPicPr>
          <p:cNvPr id="2049" name="Picture 1" descr="page4image2443859984">
            <a:extLst>
              <a:ext uri="{FF2B5EF4-FFF2-40B4-BE49-F238E27FC236}">
                <a16:creationId xmlns:a16="http://schemas.microsoft.com/office/drawing/2014/main" id="{2D5FB4F1-BD6F-2B41-9648-4779196292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600" y="749457"/>
            <a:ext cx="11341100" cy="530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46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1F84-C3E2-834D-B78F-42EFC511174A}"/>
              </a:ext>
            </a:extLst>
          </p:cNvPr>
          <p:cNvSpPr>
            <a:spLocks noGrp="1"/>
          </p:cNvSpPr>
          <p:nvPr>
            <p:ph type="title"/>
          </p:nvPr>
        </p:nvSpPr>
        <p:spPr>
          <a:xfrm>
            <a:off x="435430" y="-239486"/>
            <a:ext cx="10131425" cy="1456267"/>
          </a:xfrm>
        </p:spPr>
        <p:txBody>
          <a:bodyPr/>
          <a:lstStyle/>
          <a:p>
            <a:r>
              <a:rPr lang="en-US" b="1" cap="none" dirty="0"/>
              <a:t>Advantages</a:t>
            </a:r>
          </a:p>
        </p:txBody>
      </p:sp>
      <p:sp>
        <p:nvSpPr>
          <p:cNvPr id="3" name="Content Placeholder 2">
            <a:extLst>
              <a:ext uri="{FF2B5EF4-FFF2-40B4-BE49-F238E27FC236}">
                <a16:creationId xmlns:a16="http://schemas.microsoft.com/office/drawing/2014/main" id="{636B4347-52CE-DD41-A10E-DDA5FDFBE994}"/>
              </a:ext>
            </a:extLst>
          </p:cNvPr>
          <p:cNvSpPr>
            <a:spLocks noGrp="1"/>
          </p:cNvSpPr>
          <p:nvPr>
            <p:ph idx="1"/>
          </p:nvPr>
        </p:nvSpPr>
        <p:spPr>
          <a:xfrm>
            <a:off x="174172" y="1216781"/>
            <a:ext cx="11723914" cy="5260219"/>
          </a:xfrm>
        </p:spPr>
        <p:txBody>
          <a:bodyPr/>
          <a:lstStyle/>
          <a:p>
            <a:r>
              <a:rPr lang="en-IN" dirty="0">
                <a:latin typeface="Verdana" panose="020B0604030504040204" pitchFamily="34" charset="0"/>
                <a:ea typeface="Verdana" panose="020B0604030504040204" pitchFamily="34" charset="0"/>
                <a:cs typeface="Verdana" panose="020B0604030504040204" pitchFamily="34" charset="0"/>
              </a:rPr>
              <a:t>Automation</a:t>
            </a:r>
            <a:br>
              <a:rPr lang="en-IN" dirty="0">
                <a:latin typeface="Verdana" panose="020B0604030504040204" pitchFamily="34" charset="0"/>
                <a:ea typeface="Verdana" panose="020B0604030504040204" pitchFamily="34" charset="0"/>
                <a:cs typeface="Verdana" panose="020B0604030504040204" pitchFamily="34" charset="0"/>
              </a:rPr>
            </a:br>
            <a:r>
              <a:rPr lang="en-IN" dirty="0">
                <a:latin typeface="Verdana" panose="020B0604030504040204" pitchFamily="34" charset="0"/>
                <a:ea typeface="Verdana" panose="020B0604030504040204" pitchFamily="34" charset="0"/>
                <a:cs typeface="Verdana" panose="020B0604030504040204" pitchFamily="34" charset="0"/>
              </a:rPr>
              <a:t>We can bring up the servers with one script and scale up and down based on our load with the same script</a:t>
            </a:r>
          </a:p>
          <a:p>
            <a:r>
              <a:rPr lang="en-IN" dirty="0">
                <a:latin typeface="Verdana" panose="020B0604030504040204" pitchFamily="34" charset="0"/>
                <a:ea typeface="Verdana" panose="020B0604030504040204" pitchFamily="34" charset="0"/>
                <a:cs typeface="Verdana" panose="020B0604030504040204" pitchFamily="34" charset="0"/>
              </a:rPr>
              <a:t>Reusability of the code</a:t>
            </a:r>
            <a:br>
              <a:rPr lang="en-IN" dirty="0">
                <a:latin typeface="Verdana" panose="020B0604030504040204" pitchFamily="34" charset="0"/>
                <a:ea typeface="Verdana" panose="020B0604030504040204" pitchFamily="34" charset="0"/>
                <a:cs typeface="Verdana" panose="020B0604030504040204" pitchFamily="34" charset="0"/>
              </a:rPr>
            </a:br>
            <a:r>
              <a:rPr lang="en-IN" dirty="0">
                <a:latin typeface="Verdana" panose="020B0604030504040204" pitchFamily="34" charset="0"/>
                <a:ea typeface="Verdana" panose="020B0604030504040204" pitchFamily="34" charset="0"/>
                <a:cs typeface="Verdana" panose="020B0604030504040204" pitchFamily="34" charset="0"/>
              </a:rPr>
              <a:t>We can reuse the same codec. </a:t>
            </a:r>
          </a:p>
          <a:p>
            <a:r>
              <a:rPr lang="en-IN" dirty="0">
                <a:latin typeface="Verdana" panose="020B0604030504040204" pitchFamily="34" charset="0"/>
                <a:ea typeface="Verdana" panose="020B0604030504040204" pitchFamily="34" charset="0"/>
                <a:cs typeface="Verdana" panose="020B0604030504040204" pitchFamily="34" charset="0"/>
              </a:rPr>
              <a:t>Versioning</a:t>
            </a:r>
            <a:br>
              <a:rPr lang="en-IN" dirty="0">
                <a:latin typeface="Verdana" panose="020B0604030504040204" pitchFamily="34" charset="0"/>
                <a:ea typeface="Verdana" panose="020B0604030504040204" pitchFamily="34" charset="0"/>
                <a:cs typeface="Verdana" panose="020B0604030504040204" pitchFamily="34" charset="0"/>
              </a:rPr>
            </a:br>
            <a:r>
              <a:rPr lang="en-IN" dirty="0">
                <a:latin typeface="Verdana" panose="020B0604030504040204" pitchFamily="34" charset="0"/>
                <a:ea typeface="Verdana" panose="020B0604030504040204" pitchFamily="34" charset="0"/>
                <a:cs typeface="Verdana" panose="020B0604030504040204" pitchFamily="34" charset="0"/>
              </a:rPr>
              <a:t>We can check it into version control, and we get versioning. Now we can see an incremental history of who changed what, how is our infrastructure actually  defined at any given point of time, and we have this transparency of documentation</a:t>
            </a:r>
          </a:p>
          <a:p>
            <a:r>
              <a:rPr lang="en-IN" dirty="0" err="1">
                <a:latin typeface="Verdana" panose="020B0604030504040204" pitchFamily="34" charset="0"/>
                <a:ea typeface="Verdana" panose="020B0604030504040204" pitchFamily="34" charset="0"/>
                <a:cs typeface="Verdana" panose="020B0604030504040204" pitchFamily="34" charset="0"/>
              </a:rPr>
              <a:t>IaaC</a:t>
            </a:r>
            <a:r>
              <a:rPr lang="en-IN" dirty="0">
                <a:latin typeface="Verdana" panose="020B0604030504040204" pitchFamily="34" charset="0"/>
                <a:ea typeface="Verdana" panose="020B0604030504040204" pitchFamily="34" charset="0"/>
                <a:cs typeface="Verdana" panose="020B0604030504040204" pitchFamily="34" charset="0"/>
              </a:rPr>
              <a:t> makes changes </a:t>
            </a:r>
            <a:r>
              <a:rPr lang="en-IN" b="1" dirty="0">
                <a:latin typeface="Verdana" panose="020B0604030504040204" pitchFamily="34" charset="0"/>
                <a:ea typeface="Verdana" panose="020B0604030504040204" pitchFamily="34" charset="0"/>
                <a:cs typeface="Verdana" panose="020B0604030504040204" pitchFamily="34" charset="0"/>
              </a:rPr>
              <a:t>idempotent, consistent, repeatable, and predictable</a:t>
            </a:r>
            <a:r>
              <a:rPr lang="en-IN" dirty="0">
                <a:latin typeface="Verdana" panose="020B0604030504040204" pitchFamily="34" charset="0"/>
                <a:ea typeface="Verdana" panose="020B0604030504040204" pitchFamily="34" charset="0"/>
                <a:cs typeface="Verdana" panose="020B0604030504040204" pitchFamily="34" charset="0"/>
              </a:rPr>
              <a:t>. </a:t>
            </a:r>
          </a:p>
          <a:p>
            <a:r>
              <a:rPr lang="en-IN" dirty="0">
                <a:latin typeface="Verdana" panose="020B0604030504040204" pitchFamily="34" charset="0"/>
                <a:ea typeface="Verdana" panose="020B0604030504040204" pitchFamily="34" charset="0"/>
                <a:cs typeface="Verdana" panose="020B0604030504040204" pitchFamily="34" charset="0"/>
              </a:rPr>
              <a:t>Makes it easy to provision and apply infrastructure configurations, saving time. It standardizes workflows across different infrastructure providers (e.g., VMware, AWS, Azure, GCP, etc.) by using a common syntax across all of them.</a:t>
            </a:r>
          </a:p>
          <a:p>
            <a:endParaRPr lang="en-US" dirty="0"/>
          </a:p>
        </p:txBody>
      </p:sp>
    </p:spTree>
    <p:extLst>
      <p:ext uri="{BB962C8B-B14F-4D97-AF65-F5344CB8AC3E}">
        <p14:creationId xmlns:p14="http://schemas.microsoft.com/office/powerpoint/2010/main" val="316790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3CEE-E5F8-D440-B992-640556B35CFF}"/>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E6262A34-7E5B-474A-8EA2-E77C91A31796}"/>
              </a:ext>
            </a:extLst>
          </p:cNvPr>
          <p:cNvPicPr>
            <a:picLocks noGrp="1" noChangeAspect="1"/>
          </p:cNvPicPr>
          <p:nvPr>
            <p:ph idx="1"/>
          </p:nvPr>
        </p:nvPicPr>
        <p:blipFill>
          <a:blip r:embed="rId2"/>
          <a:stretch>
            <a:fillRect/>
          </a:stretch>
        </p:blipFill>
        <p:spPr>
          <a:xfrm>
            <a:off x="269648" y="215333"/>
            <a:ext cx="2723923" cy="1027362"/>
          </a:xfrm>
          <a:prstGeom prst="rect">
            <a:avLst/>
          </a:prstGeom>
        </p:spPr>
      </p:pic>
      <p:pic>
        <p:nvPicPr>
          <p:cNvPr id="5" name="Picture 4">
            <a:extLst>
              <a:ext uri="{FF2B5EF4-FFF2-40B4-BE49-F238E27FC236}">
                <a16:creationId xmlns:a16="http://schemas.microsoft.com/office/drawing/2014/main" id="{C5660F8B-61A2-CA4B-A602-2046370817E0}"/>
              </a:ext>
            </a:extLst>
          </p:cNvPr>
          <p:cNvPicPr>
            <a:picLocks noChangeAspect="1"/>
          </p:cNvPicPr>
          <p:nvPr/>
        </p:nvPicPr>
        <p:blipFill>
          <a:blip r:embed="rId3"/>
          <a:stretch>
            <a:fillRect/>
          </a:stretch>
        </p:blipFill>
        <p:spPr>
          <a:xfrm>
            <a:off x="3628798" y="59267"/>
            <a:ext cx="1667102" cy="1531408"/>
          </a:xfrm>
          <a:prstGeom prst="rect">
            <a:avLst/>
          </a:prstGeom>
        </p:spPr>
      </p:pic>
      <p:pic>
        <p:nvPicPr>
          <p:cNvPr id="6" name="Picture 5">
            <a:extLst>
              <a:ext uri="{FF2B5EF4-FFF2-40B4-BE49-F238E27FC236}">
                <a16:creationId xmlns:a16="http://schemas.microsoft.com/office/drawing/2014/main" id="{04FBB3A9-3F83-344D-A619-3079858E0D2C}"/>
              </a:ext>
            </a:extLst>
          </p:cNvPr>
          <p:cNvPicPr>
            <a:picLocks noChangeAspect="1"/>
          </p:cNvPicPr>
          <p:nvPr/>
        </p:nvPicPr>
        <p:blipFill>
          <a:blip r:embed="rId4"/>
          <a:stretch>
            <a:fillRect/>
          </a:stretch>
        </p:blipFill>
        <p:spPr>
          <a:xfrm>
            <a:off x="6156325" y="362518"/>
            <a:ext cx="2711450" cy="993451"/>
          </a:xfrm>
          <a:prstGeom prst="rect">
            <a:avLst/>
          </a:prstGeom>
        </p:spPr>
      </p:pic>
      <p:pic>
        <p:nvPicPr>
          <p:cNvPr id="7" name="Picture 6">
            <a:extLst>
              <a:ext uri="{FF2B5EF4-FFF2-40B4-BE49-F238E27FC236}">
                <a16:creationId xmlns:a16="http://schemas.microsoft.com/office/drawing/2014/main" id="{726C014E-B037-C64A-BF3A-B93A634A09C8}"/>
              </a:ext>
            </a:extLst>
          </p:cNvPr>
          <p:cNvPicPr>
            <a:picLocks noChangeAspect="1"/>
          </p:cNvPicPr>
          <p:nvPr/>
        </p:nvPicPr>
        <p:blipFill>
          <a:blip r:embed="rId5"/>
          <a:stretch>
            <a:fillRect/>
          </a:stretch>
        </p:blipFill>
        <p:spPr>
          <a:xfrm>
            <a:off x="9677400" y="95462"/>
            <a:ext cx="2044700" cy="1602337"/>
          </a:xfrm>
          <a:prstGeom prst="rect">
            <a:avLst/>
          </a:prstGeom>
        </p:spPr>
      </p:pic>
      <p:pic>
        <p:nvPicPr>
          <p:cNvPr id="8" name="Picture 7">
            <a:extLst>
              <a:ext uri="{FF2B5EF4-FFF2-40B4-BE49-F238E27FC236}">
                <a16:creationId xmlns:a16="http://schemas.microsoft.com/office/drawing/2014/main" id="{3618ED1D-ADA3-B049-8FE9-9E6D68683335}"/>
              </a:ext>
            </a:extLst>
          </p:cNvPr>
          <p:cNvPicPr>
            <a:picLocks noChangeAspect="1"/>
          </p:cNvPicPr>
          <p:nvPr/>
        </p:nvPicPr>
        <p:blipFill>
          <a:blip r:embed="rId6"/>
          <a:stretch>
            <a:fillRect/>
          </a:stretch>
        </p:blipFill>
        <p:spPr>
          <a:xfrm>
            <a:off x="269648" y="1616922"/>
            <a:ext cx="1689100" cy="1701800"/>
          </a:xfrm>
          <a:prstGeom prst="rect">
            <a:avLst/>
          </a:prstGeom>
        </p:spPr>
      </p:pic>
      <p:pic>
        <p:nvPicPr>
          <p:cNvPr id="9" name="Picture 8">
            <a:extLst>
              <a:ext uri="{FF2B5EF4-FFF2-40B4-BE49-F238E27FC236}">
                <a16:creationId xmlns:a16="http://schemas.microsoft.com/office/drawing/2014/main" id="{7F5B3EF1-D7C7-D842-B0BB-9E2AB33D02FF}"/>
              </a:ext>
            </a:extLst>
          </p:cNvPr>
          <p:cNvPicPr>
            <a:picLocks noChangeAspect="1"/>
          </p:cNvPicPr>
          <p:nvPr/>
        </p:nvPicPr>
        <p:blipFill>
          <a:blip r:embed="rId7"/>
          <a:stretch>
            <a:fillRect/>
          </a:stretch>
        </p:blipFill>
        <p:spPr>
          <a:xfrm>
            <a:off x="2612798" y="1984942"/>
            <a:ext cx="2590800" cy="1028700"/>
          </a:xfrm>
          <a:prstGeom prst="rect">
            <a:avLst/>
          </a:prstGeom>
        </p:spPr>
      </p:pic>
      <p:pic>
        <p:nvPicPr>
          <p:cNvPr id="10" name="Picture 9">
            <a:extLst>
              <a:ext uri="{FF2B5EF4-FFF2-40B4-BE49-F238E27FC236}">
                <a16:creationId xmlns:a16="http://schemas.microsoft.com/office/drawing/2014/main" id="{28B4365D-B85A-6248-B251-E99431421625}"/>
              </a:ext>
            </a:extLst>
          </p:cNvPr>
          <p:cNvPicPr>
            <a:picLocks noChangeAspect="1"/>
          </p:cNvPicPr>
          <p:nvPr/>
        </p:nvPicPr>
        <p:blipFill>
          <a:blip r:embed="rId8"/>
          <a:stretch>
            <a:fillRect/>
          </a:stretch>
        </p:blipFill>
        <p:spPr>
          <a:xfrm>
            <a:off x="7702550" y="2040195"/>
            <a:ext cx="1907947" cy="1079619"/>
          </a:xfrm>
          <a:prstGeom prst="rect">
            <a:avLst/>
          </a:prstGeom>
        </p:spPr>
      </p:pic>
      <p:pic>
        <p:nvPicPr>
          <p:cNvPr id="11" name="Picture 10">
            <a:extLst>
              <a:ext uri="{FF2B5EF4-FFF2-40B4-BE49-F238E27FC236}">
                <a16:creationId xmlns:a16="http://schemas.microsoft.com/office/drawing/2014/main" id="{F8247573-F36C-CA41-93C0-CA2F8F49A84C}"/>
              </a:ext>
            </a:extLst>
          </p:cNvPr>
          <p:cNvPicPr>
            <a:picLocks noChangeAspect="1"/>
          </p:cNvPicPr>
          <p:nvPr/>
        </p:nvPicPr>
        <p:blipFill>
          <a:blip r:embed="rId9"/>
          <a:stretch>
            <a:fillRect/>
          </a:stretch>
        </p:blipFill>
        <p:spPr>
          <a:xfrm>
            <a:off x="5825503" y="1753887"/>
            <a:ext cx="1530350" cy="1675113"/>
          </a:xfrm>
          <a:prstGeom prst="rect">
            <a:avLst/>
          </a:prstGeom>
        </p:spPr>
      </p:pic>
      <p:pic>
        <p:nvPicPr>
          <p:cNvPr id="12" name="Picture 11">
            <a:extLst>
              <a:ext uri="{FF2B5EF4-FFF2-40B4-BE49-F238E27FC236}">
                <a16:creationId xmlns:a16="http://schemas.microsoft.com/office/drawing/2014/main" id="{CA3C85DA-0598-574E-A916-39258A07B324}"/>
              </a:ext>
            </a:extLst>
          </p:cNvPr>
          <p:cNvPicPr>
            <a:picLocks noChangeAspect="1"/>
          </p:cNvPicPr>
          <p:nvPr/>
        </p:nvPicPr>
        <p:blipFill>
          <a:blip r:embed="rId10"/>
          <a:stretch>
            <a:fillRect/>
          </a:stretch>
        </p:blipFill>
        <p:spPr>
          <a:xfrm>
            <a:off x="10106252" y="1942358"/>
            <a:ext cx="1816100" cy="1612900"/>
          </a:xfrm>
          <a:prstGeom prst="rect">
            <a:avLst/>
          </a:prstGeom>
        </p:spPr>
      </p:pic>
      <p:pic>
        <p:nvPicPr>
          <p:cNvPr id="13" name="Picture 12">
            <a:extLst>
              <a:ext uri="{FF2B5EF4-FFF2-40B4-BE49-F238E27FC236}">
                <a16:creationId xmlns:a16="http://schemas.microsoft.com/office/drawing/2014/main" id="{226B493E-B6C1-7242-959E-56D1D42E017D}"/>
              </a:ext>
            </a:extLst>
          </p:cNvPr>
          <p:cNvPicPr>
            <a:picLocks noChangeAspect="1"/>
          </p:cNvPicPr>
          <p:nvPr/>
        </p:nvPicPr>
        <p:blipFill>
          <a:blip r:embed="rId11"/>
          <a:stretch>
            <a:fillRect/>
          </a:stretch>
        </p:blipFill>
        <p:spPr>
          <a:xfrm>
            <a:off x="269648" y="4246034"/>
            <a:ext cx="3479800" cy="1092200"/>
          </a:xfrm>
          <a:prstGeom prst="rect">
            <a:avLst/>
          </a:prstGeom>
        </p:spPr>
      </p:pic>
      <p:pic>
        <p:nvPicPr>
          <p:cNvPr id="14" name="Picture 13">
            <a:extLst>
              <a:ext uri="{FF2B5EF4-FFF2-40B4-BE49-F238E27FC236}">
                <a16:creationId xmlns:a16="http://schemas.microsoft.com/office/drawing/2014/main" id="{31955D9A-5F80-3745-8593-09A4E6C55753}"/>
              </a:ext>
            </a:extLst>
          </p:cNvPr>
          <p:cNvPicPr>
            <a:picLocks noChangeAspect="1"/>
          </p:cNvPicPr>
          <p:nvPr/>
        </p:nvPicPr>
        <p:blipFill>
          <a:blip r:embed="rId12"/>
          <a:stretch>
            <a:fillRect/>
          </a:stretch>
        </p:blipFill>
        <p:spPr>
          <a:xfrm>
            <a:off x="4654550" y="3745797"/>
            <a:ext cx="2857500" cy="850900"/>
          </a:xfrm>
          <a:prstGeom prst="rect">
            <a:avLst/>
          </a:prstGeom>
        </p:spPr>
      </p:pic>
      <p:pic>
        <p:nvPicPr>
          <p:cNvPr id="15" name="Picture 14">
            <a:extLst>
              <a:ext uri="{FF2B5EF4-FFF2-40B4-BE49-F238E27FC236}">
                <a16:creationId xmlns:a16="http://schemas.microsoft.com/office/drawing/2014/main" id="{9DD39303-4CFE-D240-A87A-D08EA2E30635}"/>
              </a:ext>
            </a:extLst>
          </p:cNvPr>
          <p:cNvPicPr>
            <a:picLocks noChangeAspect="1"/>
          </p:cNvPicPr>
          <p:nvPr/>
        </p:nvPicPr>
        <p:blipFill>
          <a:blip r:embed="rId13"/>
          <a:stretch>
            <a:fillRect/>
          </a:stretch>
        </p:blipFill>
        <p:spPr>
          <a:xfrm>
            <a:off x="8648928" y="4296130"/>
            <a:ext cx="2667000" cy="812800"/>
          </a:xfrm>
          <a:prstGeom prst="rect">
            <a:avLst/>
          </a:prstGeom>
        </p:spPr>
      </p:pic>
      <p:pic>
        <p:nvPicPr>
          <p:cNvPr id="16" name="Picture 15">
            <a:extLst>
              <a:ext uri="{FF2B5EF4-FFF2-40B4-BE49-F238E27FC236}">
                <a16:creationId xmlns:a16="http://schemas.microsoft.com/office/drawing/2014/main" id="{9E1B6571-0515-8548-8871-C9E3244E6139}"/>
              </a:ext>
            </a:extLst>
          </p:cNvPr>
          <p:cNvPicPr>
            <a:picLocks noChangeAspect="1"/>
          </p:cNvPicPr>
          <p:nvPr/>
        </p:nvPicPr>
        <p:blipFill>
          <a:blip r:embed="rId14"/>
          <a:stretch>
            <a:fillRect/>
          </a:stretch>
        </p:blipFill>
        <p:spPr>
          <a:xfrm>
            <a:off x="4689475" y="5108930"/>
            <a:ext cx="2933700" cy="1016000"/>
          </a:xfrm>
          <a:prstGeom prst="rect">
            <a:avLst/>
          </a:prstGeom>
        </p:spPr>
      </p:pic>
    </p:spTree>
    <p:extLst>
      <p:ext uri="{BB962C8B-B14F-4D97-AF65-F5344CB8AC3E}">
        <p14:creationId xmlns:p14="http://schemas.microsoft.com/office/powerpoint/2010/main" val="3952169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{216A6B70-E36E-7641-84AD-71EF083702E8}tf10001058</Template>
  <TotalTime>413</TotalTime>
  <Words>977</Words>
  <Application>Microsoft Macintosh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Verdana</vt:lpstr>
      <vt:lpstr>Celestial</vt:lpstr>
      <vt:lpstr>Terraform </vt:lpstr>
      <vt:lpstr>Infrastructure </vt:lpstr>
      <vt:lpstr>Types ….</vt:lpstr>
      <vt:lpstr>Infrastructure As A Code</vt:lpstr>
      <vt:lpstr>Why IAAC ??</vt:lpstr>
      <vt:lpstr> </vt:lpstr>
      <vt:lpstr> </vt:lpstr>
      <vt:lpstr>Advantages</vt:lpstr>
      <vt:lpstr>  </vt:lpstr>
      <vt:lpstr>Provisioning vs CM </vt:lpstr>
      <vt:lpstr>Let’s Discuss</vt:lpstr>
      <vt:lpstr>  </vt:lpstr>
      <vt:lpstr>Why Terraform ?</vt:lpstr>
      <vt:lpstr>Offerings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dc:title>
  <dc:creator>CC1192</dc:creator>
  <cp:lastModifiedBy>CC1192</cp:lastModifiedBy>
  <cp:revision>3</cp:revision>
  <dcterms:created xsi:type="dcterms:W3CDTF">2021-08-13T07:30:55Z</dcterms:created>
  <dcterms:modified xsi:type="dcterms:W3CDTF">2021-08-13T14:24:04Z</dcterms:modified>
</cp:coreProperties>
</file>